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8.xml" ContentType="application/vnd.openxmlformats-officedocument.presentationml.notesSlide+xml"/>
  <Override PartName="/ppt/tags/tag1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5.xml" ContentType="application/vnd.openxmlformats-officedocument.presentationml.tags+xml"/>
  <Override PartName="/ppt/notesSlides/notesSlide32.xml" ContentType="application/vnd.openxmlformats-officedocument.presentationml.notesSlide+xml"/>
  <Override PartName="/ppt/tags/tag1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7.xml" ContentType="application/vnd.openxmlformats-officedocument.presentationml.tags+xml"/>
  <Override PartName="/ppt/notesSlides/notesSlide45.xml" ContentType="application/vnd.openxmlformats-officedocument.presentationml.notesSlide+xml"/>
  <Override PartName="/ppt/tags/tag18.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9.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20.xml" ContentType="application/vnd.openxmlformats-officedocument.presentationml.tags+xml"/>
  <Override PartName="/ppt/notesSlides/notesSlide50.xml" ContentType="application/vnd.openxmlformats-officedocument.presentationml.notesSlide+xml"/>
  <Override PartName="/ppt/tags/tag21.xml" ContentType="application/vnd.openxmlformats-officedocument.presentationml.tags+xml"/>
  <Override PartName="/ppt/notesSlides/notesSlide51.xml" ContentType="application/vnd.openxmlformats-officedocument.presentationml.notesSlide+xml"/>
  <Override PartName="/ppt/tags/tag22.xml" ContentType="application/vnd.openxmlformats-officedocument.presentationml.tags+xml"/>
  <Override PartName="/ppt/notesSlides/notesSlide52.xml" ContentType="application/vnd.openxmlformats-officedocument.presentationml.notesSlide+xml"/>
  <Override PartName="/ppt/tags/tag23.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tags/tag24.xml" ContentType="application/vnd.openxmlformats-officedocument.presentationml.tags+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tags/tag25.xml" ContentType="application/vnd.openxmlformats-officedocument.presentationml.tags+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tags/tag26.xml" ContentType="application/vnd.openxmlformats-officedocument.presentationml.tags+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8"/>
  </p:notesMasterIdLst>
  <p:handoutMasterIdLst>
    <p:handoutMasterId r:id="rId179"/>
  </p:handoutMasterIdLst>
  <p:sldIdLst>
    <p:sldId id="1552" r:id="rId2"/>
    <p:sldId id="1556" r:id="rId3"/>
    <p:sldId id="1558" r:id="rId4"/>
    <p:sldId id="1559" r:id="rId5"/>
    <p:sldId id="1560" r:id="rId6"/>
    <p:sldId id="1561" r:id="rId7"/>
    <p:sldId id="1562" r:id="rId8"/>
    <p:sldId id="1563" r:id="rId9"/>
    <p:sldId id="1564" r:id="rId10"/>
    <p:sldId id="1565" r:id="rId11"/>
    <p:sldId id="1566" r:id="rId12"/>
    <p:sldId id="1567" r:id="rId13"/>
    <p:sldId id="1568" r:id="rId14"/>
    <p:sldId id="1569" r:id="rId15"/>
    <p:sldId id="1570" r:id="rId16"/>
    <p:sldId id="1571" r:id="rId17"/>
    <p:sldId id="1572" r:id="rId18"/>
    <p:sldId id="1573" r:id="rId19"/>
    <p:sldId id="1574" r:id="rId20"/>
    <p:sldId id="1575" r:id="rId21"/>
    <p:sldId id="1576" r:id="rId22"/>
    <p:sldId id="1577" r:id="rId23"/>
    <p:sldId id="1578" r:id="rId24"/>
    <p:sldId id="1579" r:id="rId25"/>
    <p:sldId id="1580" r:id="rId26"/>
    <p:sldId id="1581" r:id="rId27"/>
    <p:sldId id="1582" r:id="rId28"/>
    <p:sldId id="1583" r:id="rId29"/>
    <p:sldId id="1584" r:id="rId30"/>
    <p:sldId id="1585" r:id="rId31"/>
    <p:sldId id="1586" r:id="rId32"/>
    <p:sldId id="1587" r:id="rId33"/>
    <p:sldId id="1588" r:id="rId34"/>
    <p:sldId id="1589" r:id="rId35"/>
    <p:sldId id="1590" r:id="rId36"/>
    <p:sldId id="1591" r:id="rId37"/>
    <p:sldId id="1592" r:id="rId38"/>
    <p:sldId id="1593" r:id="rId39"/>
    <p:sldId id="1594" r:id="rId40"/>
    <p:sldId id="1596" r:id="rId41"/>
    <p:sldId id="1597" r:id="rId42"/>
    <p:sldId id="1598" r:id="rId43"/>
    <p:sldId id="1599" r:id="rId44"/>
    <p:sldId id="1600" r:id="rId45"/>
    <p:sldId id="1601" r:id="rId46"/>
    <p:sldId id="1602" r:id="rId47"/>
    <p:sldId id="1603" r:id="rId48"/>
    <p:sldId id="1604" r:id="rId49"/>
    <p:sldId id="1605" r:id="rId50"/>
    <p:sldId id="1606" r:id="rId51"/>
    <p:sldId id="1607" r:id="rId52"/>
    <p:sldId id="1608" r:id="rId53"/>
    <p:sldId id="1609" r:id="rId54"/>
    <p:sldId id="1610" r:id="rId55"/>
    <p:sldId id="1611" r:id="rId56"/>
    <p:sldId id="1612" r:id="rId57"/>
    <p:sldId id="1613" r:id="rId58"/>
    <p:sldId id="1614" r:id="rId59"/>
    <p:sldId id="1615" r:id="rId60"/>
    <p:sldId id="1616" r:id="rId61"/>
    <p:sldId id="1617" r:id="rId62"/>
    <p:sldId id="1618" r:id="rId63"/>
    <p:sldId id="1619" r:id="rId64"/>
    <p:sldId id="1620" r:id="rId65"/>
    <p:sldId id="1621" r:id="rId66"/>
    <p:sldId id="1622" r:id="rId67"/>
    <p:sldId id="1623" r:id="rId68"/>
    <p:sldId id="1624" r:id="rId69"/>
    <p:sldId id="1625" r:id="rId70"/>
    <p:sldId id="1626" r:id="rId71"/>
    <p:sldId id="1627" r:id="rId72"/>
    <p:sldId id="1628" r:id="rId73"/>
    <p:sldId id="1629" r:id="rId74"/>
    <p:sldId id="1630" r:id="rId75"/>
    <p:sldId id="1631" r:id="rId76"/>
    <p:sldId id="1632" r:id="rId77"/>
    <p:sldId id="1633" r:id="rId78"/>
    <p:sldId id="1634" r:id="rId79"/>
    <p:sldId id="1635" r:id="rId80"/>
    <p:sldId id="1636" r:id="rId81"/>
    <p:sldId id="1637" r:id="rId82"/>
    <p:sldId id="1638" r:id="rId83"/>
    <p:sldId id="1639" r:id="rId84"/>
    <p:sldId id="1640" r:id="rId85"/>
    <p:sldId id="1641" r:id="rId86"/>
    <p:sldId id="1642" r:id="rId87"/>
    <p:sldId id="1643" r:id="rId88"/>
    <p:sldId id="1644" r:id="rId89"/>
    <p:sldId id="1645" r:id="rId90"/>
    <p:sldId id="1646" r:id="rId91"/>
    <p:sldId id="1647" r:id="rId92"/>
    <p:sldId id="1832" r:id="rId93"/>
    <p:sldId id="1648" r:id="rId94"/>
    <p:sldId id="1649" r:id="rId95"/>
    <p:sldId id="1650" r:id="rId96"/>
    <p:sldId id="1651" r:id="rId97"/>
    <p:sldId id="1652" r:id="rId98"/>
    <p:sldId id="1653" r:id="rId99"/>
    <p:sldId id="1654" r:id="rId100"/>
    <p:sldId id="1655" r:id="rId101"/>
    <p:sldId id="1656" r:id="rId102"/>
    <p:sldId id="1657" r:id="rId103"/>
    <p:sldId id="1658" r:id="rId104"/>
    <p:sldId id="1659" r:id="rId105"/>
    <p:sldId id="1660" r:id="rId106"/>
    <p:sldId id="1661" r:id="rId107"/>
    <p:sldId id="1662" r:id="rId108"/>
    <p:sldId id="1663" r:id="rId109"/>
    <p:sldId id="1664" r:id="rId110"/>
    <p:sldId id="1665" r:id="rId111"/>
    <p:sldId id="1666" r:id="rId112"/>
    <p:sldId id="1667" r:id="rId113"/>
    <p:sldId id="1668" r:id="rId114"/>
    <p:sldId id="1669" r:id="rId115"/>
    <p:sldId id="1670" r:id="rId116"/>
    <p:sldId id="1671" r:id="rId117"/>
    <p:sldId id="1672" r:id="rId118"/>
    <p:sldId id="1673" r:id="rId119"/>
    <p:sldId id="1674" r:id="rId120"/>
    <p:sldId id="1675" r:id="rId121"/>
    <p:sldId id="1676" r:id="rId122"/>
    <p:sldId id="1677" r:id="rId123"/>
    <p:sldId id="1678" r:id="rId124"/>
    <p:sldId id="1679" r:id="rId125"/>
    <p:sldId id="1680" r:id="rId126"/>
    <p:sldId id="1681" r:id="rId127"/>
    <p:sldId id="1682" r:id="rId128"/>
    <p:sldId id="1683" r:id="rId129"/>
    <p:sldId id="1684" r:id="rId130"/>
    <p:sldId id="1685" r:id="rId131"/>
    <p:sldId id="1686" r:id="rId132"/>
    <p:sldId id="1687" r:id="rId133"/>
    <p:sldId id="1688" r:id="rId134"/>
    <p:sldId id="1689" r:id="rId135"/>
    <p:sldId id="1690" r:id="rId136"/>
    <p:sldId id="1691" r:id="rId137"/>
    <p:sldId id="1692" r:id="rId138"/>
    <p:sldId id="1693" r:id="rId139"/>
    <p:sldId id="1694" r:id="rId140"/>
    <p:sldId id="1695" r:id="rId141"/>
    <p:sldId id="1696" r:id="rId142"/>
    <p:sldId id="1697" r:id="rId143"/>
    <p:sldId id="1698" r:id="rId144"/>
    <p:sldId id="1699" r:id="rId145"/>
    <p:sldId id="1700" r:id="rId146"/>
    <p:sldId id="1701" r:id="rId147"/>
    <p:sldId id="1702" r:id="rId148"/>
    <p:sldId id="1703" r:id="rId149"/>
    <p:sldId id="1704" r:id="rId150"/>
    <p:sldId id="1705" r:id="rId151"/>
    <p:sldId id="1706" r:id="rId152"/>
    <p:sldId id="1707" r:id="rId153"/>
    <p:sldId id="1708" r:id="rId154"/>
    <p:sldId id="1709" r:id="rId155"/>
    <p:sldId id="1710" r:id="rId156"/>
    <p:sldId id="1711" r:id="rId157"/>
    <p:sldId id="1712" r:id="rId158"/>
    <p:sldId id="1713" r:id="rId159"/>
    <p:sldId id="1714" r:id="rId160"/>
    <p:sldId id="1715" r:id="rId161"/>
    <p:sldId id="1716" r:id="rId162"/>
    <p:sldId id="1717" r:id="rId163"/>
    <p:sldId id="1718" r:id="rId164"/>
    <p:sldId id="1719" r:id="rId165"/>
    <p:sldId id="1720" r:id="rId166"/>
    <p:sldId id="1721" r:id="rId167"/>
    <p:sldId id="1722" r:id="rId168"/>
    <p:sldId id="1723" r:id="rId169"/>
    <p:sldId id="1724" r:id="rId170"/>
    <p:sldId id="1725" r:id="rId171"/>
    <p:sldId id="1726" r:id="rId172"/>
    <p:sldId id="1727" r:id="rId173"/>
    <p:sldId id="1728" r:id="rId174"/>
    <p:sldId id="1729" r:id="rId175"/>
    <p:sldId id="1730" r:id="rId176"/>
    <p:sldId id="1831" r:id="rId177"/>
  </p:sldIdLst>
  <p:sldSz cx="12190413" cy="6859588"/>
  <p:notesSz cx="6858000" cy="9144000"/>
  <p:custDataLst>
    <p:tags r:id="rId180"/>
  </p:custDataLst>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4" userDrawn="1">
          <p15:clr>
            <a:srgbClr val="A4A3A4"/>
          </p15:clr>
        </p15:guide>
        <p15:guide id="2" pos="619" userDrawn="1">
          <p15:clr>
            <a:srgbClr val="A4A3A4"/>
          </p15:clr>
        </p15:guide>
        <p15:guide id="3" pos="7252" userDrawn="1">
          <p15:clr>
            <a:srgbClr val="A4A3A4"/>
          </p15:clr>
        </p15:guide>
      </p15:sldGuideLst>
    </p:ext>
    <p:ext uri="{2D200454-40CA-4A62-9FC3-DE9A4176ACB9}">
      <p15:notesGuideLst xmlns:p15="http://schemas.microsoft.com/office/powerpoint/2012/main">
        <p15:guide id="1" orient="horz" pos="3031">
          <p15:clr>
            <a:srgbClr val="A4A3A4"/>
          </p15:clr>
        </p15:guide>
        <p15:guide id="2" pos="221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孟方思" initials="mfs" lastIdx="1" clrIdx="0"/>
  <p:cmAuthor id="2" name="LD" initials="L" lastIdx="2" clrIdx="1"/>
  <p:cmAuthor id="3" name="Lv0593" initials="L" lastIdx="15" clrIdx="2"/>
  <p:cmAuthor id="4" name="Administrator" initials="A"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75CC"/>
    <a:srgbClr val="595959"/>
    <a:srgbClr val="1369B2"/>
    <a:srgbClr val="FAFAFA"/>
    <a:srgbClr val="F2F2F2"/>
    <a:srgbClr val="006BBC"/>
    <a:srgbClr val="008DF6"/>
    <a:srgbClr val="005DA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2" autoAdjust="0"/>
    <p:restoredTop sz="96501" autoAdjust="0"/>
  </p:normalViewPr>
  <p:slideViewPr>
    <p:cSldViewPr showGuides="1">
      <p:cViewPr varScale="1">
        <p:scale>
          <a:sx n="119" d="100"/>
          <a:sy n="119" d="100"/>
        </p:scale>
        <p:origin x="384" y="91"/>
      </p:cViewPr>
      <p:guideLst>
        <p:guide orient="horz" pos="2274"/>
        <p:guide pos="619"/>
        <p:guide pos="7252"/>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7" d="100"/>
          <a:sy n="87" d="100"/>
        </p:scale>
        <p:origin x="3840" y="96"/>
      </p:cViewPr>
      <p:guideLst>
        <p:guide orient="horz" pos="3031"/>
        <p:guide pos="2216"/>
      </p:guideLst>
    </p:cSldViewPr>
  </p:notesViewPr>
  <p:gridSpacing cx="72000" cy="720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commentAuthors" Target="commentAuthor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presProps" Target="pres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gs" Target="tags/tag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2025/12/14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2025/12/14</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200" algn="l" defTabSz="1219200" rtl="0" eaLnBrk="1" latinLnBrk="0" hangingPunct="1">
      <a:defRPr sz="1600" kern="1200">
        <a:solidFill>
          <a:schemeClr val="tx1"/>
        </a:solidFill>
        <a:latin typeface="+mn-lt"/>
        <a:ea typeface="+mn-ea"/>
        <a:cs typeface="+mn-cs"/>
      </a:defRPr>
    </a:lvl8pPr>
    <a:lvl9pPr marL="4876800"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100</a:t>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101</a:t>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102</a:t>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103</a:t>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104</a:t>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105</a:t>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106</a:t>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107</a:t>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108</a:t>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110</a:t>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111</a:t>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112</a:t>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113</a:t>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114</a:t>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115</a:t>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116</a:t>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117</a:t>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118</a:t>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120</a:t>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121</a:t>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122</a:t>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123</a:t>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124</a:t>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125</a:t>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126</a:t>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127</a:t>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128</a:t>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130</a:t>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131</a:t>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132</a:t>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133</a:t>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134</a:t>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135</a:t>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136</a:t>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137</a:t>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138</a:t>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140</a:t>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141</a:t>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142</a:t>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143</a:t>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144</a:t>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145</a:t>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146</a:t>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147</a:t>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148</a:t>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150</a:t>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151</a:t>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152</a:t>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153</a:t>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154</a:t>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155</a:t>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156</a:t>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157</a:t>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158</a:t>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160</a:t>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161</a:t>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162</a:t>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163</a:t>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164</a:t>
            </a:fld>
            <a:endParaRPr lang="zh-CN"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165</a:t>
            </a:fld>
            <a:endParaRPr lang="zh-CN" alt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166</a:t>
            </a:fld>
            <a:endParaRPr lang="zh-CN" alt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167</a:t>
            </a:fld>
            <a:endParaRPr lang="zh-CN" alt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168</a:t>
            </a:fld>
            <a:endParaRPr lang="zh-CN" alt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170</a:t>
            </a:fld>
            <a:endParaRPr lang="zh-CN" alt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171</a:t>
            </a:fld>
            <a:endParaRPr lang="zh-CN" alt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172</a:t>
            </a:fld>
            <a:endParaRPr lang="zh-CN" alt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173</a:t>
            </a:fld>
            <a:endParaRPr lang="zh-CN" alt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174</a:t>
            </a:fld>
            <a:endParaRPr lang="zh-CN" alt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175</a:t>
            </a:fld>
            <a:endParaRPr lang="zh-CN" alt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176</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85</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86</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88</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91</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7A902-20F8-538F-0DD4-2199522F068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8ECD21-752F-0E17-B906-5B7C936AFDE9}"/>
              </a:ext>
            </a:extLst>
          </p:cNvPr>
          <p:cNvSpPr>
            <a:spLocks noGrp="1" noRot="1" noChangeAspect="1"/>
          </p:cNvSpPr>
          <p:nvPr>
            <p:ph type="sldImg"/>
          </p:nvPr>
        </p:nvSpPr>
        <p:spPr>
          <a:xfrm>
            <a:off x="382588" y="685800"/>
            <a:ext cx="6092825" cy="3429000"/>
          </a:xfrm>
        </p:spPr>
      </p:sp>
      <p:sp>
        <p:nvSpPr>
          <p:cNvPr id="3" name="备注占位符 2">
            <a:extLst>
              <a:ext uri="{FF2B5EF4-FFF2-40B4-BE49-F238E27FC236}">
                <a16:creationId xmlns:a16="http://schemas.microsoft.com/office/drawing/2014/main" id="{C803C39D-F71D-44CC-60A2-5346D9CD4C3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9AEBB87-7A96-E980-2C28-BBD8DCC10272}"/>
              </a:ext>
            </a:extLst>
          </p:cNvPr>
          <p:cNvSpPr>
            <a:spLocks noGrp="1"/>
          </p:cNvSpPr>
          <p:nvPr>
            <p:ph type="sldNum" sz="quarter" idx="10"/>
          </p:nvPr>
        </p:nvSpPr>
        <p:spPr/>
        <p:txBody>
          <a:bodyPr/>
          <a:lstStyle/>
          <a:p>
            <a:fld id="{7392B679-AE23-4750-8FB0-6513430B8953}" type="slidenum">
              <a:rPr lang="zh-CN" altLang="en-US" smtClean="0"/>
              <a:t>92</a:t>
            </a:fld>
            <a:endParaRPr lang="zh-CN" altLang="en-US"/>
          </a:p>
        </p:txBody>
      </p:sp>
    </p:spTree>
    <p:extLst>
      <p:ext uri="{BB962C8B-B14F-4D97-AF65-F5344CB8AC3E}">
        <p14:creationId xmlns:p14="http://schemas.microsoft.com/office/powerpoint/2010/main" val="19150677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93</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94</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95</a:t>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96</a:t>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97</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98</a:t>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2" name="组合 41"/>
          <p:cNvGrpSpPr/>
          <p:nvPr userDrawn="1"/>
        </p:nvGrpSpPr>
        <p:grpSpPr>
          <a:xfrm>
            <a:off x="0" y="2205794"/>
            <a:ext cx="12190413" cy="2413577"/>
            <a:chOff x="170694" y="178255"/>
            <a:chExt cx="3936004" cy="779007"/>
          </a:xfrm>
        </p:grpSpPr>
        <p:sp>
          <p:nvSpPr>
            <p:cNvPr id="44" name="等腰三角形 43"/>
            <p:cNvSpPr/>
            <p:nvPr/>
          </p:nvSpPr>
          <p:spPr>
            <a:xfrm>
              <a:off x="1270819" y="178255"/>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5" name="等腰三角形 44"/>
            <p:cNvSpPr/>
            <p:nvPr/>
          </p:nvSpPr>
          <p:spPr>
            <a:xfrm flipV="1">
              <a:off x="170694" y="600746"/>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6" name="矩形 45"/>
            <p:cNvSpPr/>
            <p:nvPr/>
          </p:nvSpPr>
          <p:spPr>
            <a:xfrm>
              <a:off x="170694" y="261768"/>
              <a:ext cx="3936004" cy="6119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7" name="平行四边形 46"/>
            <p:cNvSpPr/>
            <p:nvPr/>
          </p:nvSpPr>
          <p:spPr>
            <a:xfrm>
              <a:off x="348666" y="178257"/>
              <a:ext cx="1100951" cy="779005"/>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8" name="文本框 6"/>
            <p:cNvSpPr txBox="1"/>
            <p:nvPr/>
          </p:nvSpPr>
          <p:spPr>
            <a:xfrm>
              <a:off x="619911" y="284178"/>
              <a:ext cx="650908" cy="553578"/>
            </a:xfrm>
            <a:prstGeom prst="rect">
              <a:avLst/>
            </a:prstGeom>
            <a:noFill/>
          </p:spPr>
          <p:txBody>
            <a:bodyPr wrap="square" lIns="68580" tIns="34290" rIns="68580" bIns="34290" rtlCol="0">
              <a:spAutoFit/>
            </a:bodyPr>
            <a:lstStyle/>
            <a:p>
              <a:endParaRPr lang="zh-CN" altLang="en-US" sz="10700"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7" name="组合 6"/>
          <p:cNvGrpSpPr/>
          <p:nvPr userDrawn="1"/>
        </p:nvGrpSpPr>
        <p:grpSpPr>
          <a:xfrm>
            <a:off x="8484731" y="1700153"/>
            <a:ext cx="575989" cy="577246"/>
            <a:chOff x="6084168" y="1274820"/>
            <a:chExt cx="432048" cy="432834"/>
          </a:xfrm>
        </p:grpSpPr>
        <p:sp>
          <p:nvSpPr>
            <p:cNvPr id="14" name="椭圆 22"/>
            <p:cNvSpPr>
              <a:spLocks noChangeArrowheads="1"/>
            </p:cNvSpPr>
            <p:nvPr/>
          </p:nvSpPr>
          <p:spPr bwMode="auto">
            <a:xfrm>
              <a:off x="6084168" y="1274820"/>
              <a:ext cx="432048" cy="432834"/>
            </a:xfrm>
            <a:prstGeom prst="ellipse">
              <a:avLst/>
            </a:prstGeom>
            <a:solidFill>
              <a:srgbClr val="1369B2"/>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9"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8" name="组合 7"/>
          <p:cNvGrpSpPr/>
          <p:nvPr userDrawn="1"/>
        </p:nvGrpSpPr>
        <p:grpSpPr>
          <a:xfrm>
            <a:off x="6756764" y="1700678"/>
            <a:ext cx="575989" cy="576197"/>
            <a:chOff x="4788024" y="1275213"/>
            <a:chExt cx="432048" cy="432048"/>
          </a:xfrm>
        </p:grpSpPr>
        <p:sp>
          <p:nvSpPr>
            <p:cNvPr id="17"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0"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9" name="组合 8"/>
          <p:cNvGrpSpPr/>
          <p:nvPr userDrawn="1"/>
        </p:nvGrpSpPr>
        <p:grpSpPr>
          <a:xfrm>
            <a:off x="7620748" y="1700153"/>
            <a:ext cx="577036" cy="577246"/>
            <a:chOff x="5436096" y="1274820"/>
            <a:chExt cx="432833" cy="432834"/>
          </a:xfrm>
        </p:grpSpPr>
        <p:sp>
          <p:nvSpPr>
            <p:cNvPr id="25"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1"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0" name="组合 9"/>
          <p:cNvGrpSpPr/>
          <p:nvPr userDrawn="1"/>
        </p:nvGrpSpPr>
        <p:grpSpPr>
          <a:xfrm>
            <a:off x="5028797" y="1700153"/>
            <a:ext cx="577036" cy="577246"/>
            <a:chOff x="3491880" y="1274820"/>
            <a:chExt cx="432833" cy="432834"/>
          </a:xfrm>
        </p:grpSpPr>
        <p:sp>
          <p:nvSpPr>
            <p:cNvPr id="11" name="椭圆 16"/>
            <p:cNvSpPr>
              <a:spLocks noChangeArrowheads="1"/>
            </p:cNvSpPr>
            <p:nvPr/>
          </p:nvSpPr>
          <p:spPr bwMode="auto">
            <a:xfrm>
              <a:off x="3491880" y="1274820"/>
              <a:ext cx="432833" cy="432834"/>
            </a:xfrm>
            <a:prstGeom prst="ellipse">
              <a:avLst/>
            </a:prstGeom>
            <a:solidFill>
              <a:srgbClr val="1369B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2" name="组合 11"/>
          <p:cNvGrpSpPr/>
          <p:nvPr userDrawn="1"/>
        </p:nvGrpSpPr>
        <p:grpSpPr>
          <a:xfrm>
            <a:off x="5892781" y="1700153"/>
            <a:ext cx="577036" cy="577246"/>
            <a:chOff x="4139952" y="1274820"/>
            <a:chExt cx="432833" cy="432834"/>
          </a:xfrm>
        </p:grpSpPr>
        <p:sp>
          <p:nvSpPr>
            <p:cNvPr id="2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1007304" y="834057"/>
            <a:ext cx="104638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431315" y="390618"/>
            <a:ext cx="520428" cy="274702"/>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6" name="矩形 5"/>
          <p:cNvSpPr/>
          <p:nvPr userDrawn="1"/>
        </p:nvSpPr>
        <p:spPr>
          <a:xfrm>
            <a:off x="0" y="6794447"/>
            <a:ext cx="10631710" cy="84639"/>
          </a:xfrm>
          <a:prstGeom prst="rect">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10703717" y="6794446"/>
            <a:ext cx="1486695" cy="846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BDB500FE-AB81-EA5E-AA4A-5917848E286A}"/>
              </a:ext>
            </a:extLst>
          </p:cNvPr>
          <p:cNvPicPr>
            <a:picLocks noChangeAspect="1"/>
          </p:cNvPicPr>
          <p:nvPr userDrawn="1"/>
        </p:nvPicPr>
        <p:blipFill>
          <a:blip r:embed="rId2"/>
          <a:stretch>
            <a:fillRect/>
          </a:stretch>
        </p:blipFill>
        <p:spPr>
          <a:xfrm>
            <a:off x="9124663" y="49251"/>
            <a:ext cx="2631023" cy="6827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等腰三角形 7"/>
          <p:cNvSpPr/>
          <p:nvPr userDrawn="1"/>
        </p:nvSpPr>
        <p:spPr>
          <a:xfrm flipH="1" flipV="1">
            <a:off x="-767029" y="-29126"/>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flipH="1" flipV="1">
            <a:off x="1413539" y="0"/>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nvSpPr>
        <p:spPr>
          <a:xfrm>
            <a:off x="6085438" y="4298493"/>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userDrawn="1"/>
        </p:nvGrpSpPr>
        <p:grpSpPr>
          <a:xfrm>
            <a:off x="2308773" y="3693670"/>
            <a:ext cx="7551038" cy="105497"/>
            <a:chOff x="2101845" y="3387257"/>
            <a:chExt cx="7551038" cy="105497"/>
          </a:xfrm>
        </p:grpSpPr>
        <p:cxnSp>
          <p:nvCxnSpPr>
            <p:cNvPr id="42" name="直接连接符 41"/>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椭圆 1"/>
          <p:cNvSpPr/>
          <p:nvPr userDrawn="1"/>
        </p:nvSpPr>
        <p:spPr>
          <a:xfrm>
            <a:off x="9998623" y="3693670"/>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DFCBA1A8-310F-0A7F-6ABF-3E9B9F7FF1F3}"/>
              </a:ext>
            </a:extLst>
          </p:cNvPr>
          <p:cNvPicPr>
            <a:picLocks noChangeAspect="1"/>
          </p:cNvPicPr>
          <p:nvPr userDrawn="1"/>
        </p:nvPicPr>
        <p:blipFill>
          <a:blip r:embed="rId2">
            <a:alphaModFix amt="20000"/>
          </a:blip>
          <a:stretch>
            <a:fillRect/>
          </a:stretch>
        </p:blipFill>
        <p:spPr>
          <a:xfrm>
            <a:off x="8615206" y="3218535"/>
            <a:ext cx="3342857" cy="3542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cxnSp>
        <p:nvCxnSpPr>
          <p:cNvPr id="8" name="直接连接符 7"/>
          <p:cNvCxnSpPr/>
          <p:nvPr userDrawn="1"/>
        </p:nvCxnSpPr>
        <p:spPr>
          <a:xfrm>
            <a:off x="984634" y="1413103"/>
            <a:ext cx="10198475"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759C530C-7D43-0F42-AD64-95B0081CD0EB}"/>
              </a:ext>
            </a:extLst>
          </p:cNvPr>
          <p:cNvPicPr>
            <a:picLocks noChangeAspect="1"/>
          </p:cNvPicPr>
          <p:nvPr userDrawn="1"/>
        </p:nvPicPr>
        <p:blipFill>
          <a:blip r:embed="rId2"/>
          <a:stretch>
            <a:fillRect/>
          </a:stretch>
        </p:blipFill>
        <p:spPr>
          <a:xfrm>
            <a:off x="8552086" y="477794"/>
            <a:ext cx="2631023" cy="6827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2025/12/14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40" name="等腰三角形 39"/>
          <p:cNvSpPr/>
          <p:nvPr userDrawn="1"/>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userDrawn="1"/>
        </p:nvSpPr>
        <p:spPr>
          <a:xfrm flipH="1" flipV="1">
            <a:off x="-766394" y="-28491"/>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flipH="1" flipV="1">
            <a:off x="1414174" y="635"/>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a:off x="6086073" y="4299128"/>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userDrawn="1"/>
        </p:nvGrpSpPr>
        <p:grpSpPr>
          <a:xfrm>
            <a:off x="2308773" y="3437345"/>
            <a:ext cx="7551038" cy="105497"/>
            <a:chOff x="2101845" y="3387257"/>
            <a:chExt cx="7551038" cy="105497"/>
          </a:xfrm>
        </p:grpSpPr>
        <p:cxnSp>
          <p:nvCxnSpPr>
            <p:cNvPr id="42" name="直接连接符 41"/>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userDrawn="1"/>
        </p:nvSpPr>
        <p:spPr>
          <a:xfrm>
            <a:off x="10011958" y="3437345"/>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334510" y="2411730"/>
            <a:ext cx="4063365" cy="1106805"/>
          </a:xfrm>
          <a:prstGeom prst="rect">
            <a:avLst/>
          </a:prstGeom>
          <a:noFill/>
        </p:spPr>
        <p:txBody>
          <a:bodyPr wrap="square" rtlCol="0">
            <a:spAutoFit/>
            <a:scene3d>
              <a:camera prst="orthographicFront"/>
              <a:lightRig rig="threePt" dir="t"/>
            </a:scene3d>
          </a:bodyPr>
          <a:lstStyle/>
          <a:p>
            <a:r>
              <a:rPr lang="zh-CN" altLang="en-US" sz="6600" dirty="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谢谢</a:t>
            </a:r>
          </a:p>
        </p:txBody>
      </p:sp>
      <p:pic>
        <p:nvPicPr>
          <p:cNvPr id="3" name="图片 2">
            <a:extLst>
              <a:ext uri="{FF2B5EF4-FFF2-40B4-BE49-F238E27FC236}">
                <a16:creationId xmlns:a16="http://schemas.microsoft.com/office/drawing/2014/main" id="{84A40039-D3DA-397C-F743-53395737BA71}"/>
              </a:ext>
            </a:extLst>
          </p:cNvPr>
          <p:cNvPicPr>
            <a:picLocks noChangeAspect="1"/>
          </p:cNvPicPr>
          <p:nvPr userDrawn="1"/>
        </p:nvPicPr>
        <p:blipFill>
          <a:blip r:embed="rId2">
            <a:alphaModFix amt="20000"/>
          </a:blip>
          <a:stretch>
            <a:fillRect/>
          </a:stretch>
        </p:blipFill>
        <p:spPr>
          <a:xfrm>
            <a:off x="8615206" y="3218535"/>
            <a:ext cx="3342857" cy="3542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2"/>
            <a:ext cx="10971372" cy="1143265"/>
          </a:xfrm>
          <a:prstGeom prst="rect">
            <a:avLst/>
          </a:prstGeom>
        </p:spPr>
        <p:txBody>
          <a:bodyPr vert="horz" lIns="121917" tIns="60958" rIns="121917" bIns="60958"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572"/>
            <a:ext cx="10971372" cy="4527011"/>
          </a:xfrm>
          <a:prstGeom prst="rect">
            <a:avLst/>
          </a:prstGeom>
        </p:spPr>
        <p:txBody>
          <a:bodyPr vert="horz" lIns="121917" tIns="60958" rIns="121917" bIns="6095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7822"/>
            <a:ext cx="2844430" cy="365210"/>
          </a:xfrm>
          <a:prstGeom prst="rect">
            <a:avLst/>
          </a:prstGeom>
        </p:spPr>
        <p:txBody>
          <a:bodyPr vert="horz" lIns="121917" tIns="60958" rIns="121917" bIns="60958" rtlCol="0" anchor="ctr"/>
          <a:lstStyle>
            <a:lvl1pPr algn="l">
              <a:defRPr sz="1600">
                <a:solidFill>
                  <a:schemeClr val="tx1">
                    <a:tint val="75000"/>
                  </a:schemeClr>
                </a:solidFill>
              </a:defRPr>
            </a:lvl1pPr>
          </a:lstStyle>
          <a:p>
            <a:fld id="{530820CF-B880-4189-942D-D702A7CBA730}" type="datetimeFigureOut">
              <a:rPr lang="zh-CN" altLang="en-US" smtClean="0"/>
              <a:t>2025/12/14</a:t>
            </a:fld>
            <a:endParaRPr lang="zh-CN" altLang="en-US"/>
          </a:p>
        </p:txBody>
      </p:sp>
      <p:sp>
        <p:nvSpPr>
          <p:cNvPr id="5" name="页脚占位符 4"/>
          <p:cNvSpPr>
            <a:spLocks noGrp="1"/>
          </p:cNvSpPr>
          <p:nvPr>
            <p:ph type="ftr" sz="quarter" idx="3"/>
          </p:nvPr>
        </p:nvSpPr>
        <p:spPr>
          <a:xfrm>
            <a:off x="4165058" y="6357822"/>
            <a:ext cx="3860297" cy="365210"/>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7822"/>
            <a:ext cx="2844430" cy="365210"/>
          </a:xfrm>
          <a:prstGeom prst="rect">
            <a:avLst/>
          </a:prstGeom>
        </p:spPr>
        <p:txBody>
          <a:bodyPr vert="horz" lIns="121917" tIns="60958" rIns="121917" bIns="60958"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0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0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1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74.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27.png"/><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30.png"/><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32.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notesSlide" Target="../notesSlides/notesSlide6.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slideLayout" Target="../slideLayouts/slideLayout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19.svg"/></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8"/>
          <p:cNvSpPr txBox="1"/>
          <p:nvPr/>
        </p:nvSpPr>
        <p:spPr>
          <a:xfrm>
            <a:off x="1692810" y="2748592"/>
            <a:ext cx="9356187" cy="784830"/>
          </a:xfrm>
          <a:prstGeom prst="rect">
            <a:avLst/>
          </a:prstGeom>
          <a:noFill/>
        </p:spPr>
        <p:txBody>
          <a:bodyPr wrap="square" rtlCol="0">
            <a:spAutoFit/>
          </a:bodyPr>
          <a:lstStyle/>
          <a:p>
            <a:pPr algn="ctr"/>
            <a:r>
              <a:rPr lang="zh-CN" altLang="en-US" sz="4500" dirty="0">
                <a:solidFill>
                  <a:srgbClr val="1369B2"/>
                </a:solidFill>
                <a:latin typeface="微软雅黑" panose="020B0503020204020204" pitchFamily="34" charset="-122"/>
                <a:ea typeface="微软雅黑" panose="020B0503020204020204" pitchFamily="34" charset="-122"/>
                <a:cs typeface="+mn-ea"/>
                <a:sym typeface="思源黑体 CN Medium" panose="020B0600000000000000" pitchFamily="34" charset="-122"/>
              </a:rPr>
              <a:t>第</a:t>
            </a:r>
            <a:r>
              <a:rPr lang="en-US" altLang="zh-CN" sz="4500" dirty="0">
                <a:solidFill>
                  <a:srgbClr val="1369B2"/>
                </a:solidFill>
                <a:latin typeface="微软雅黑" panose="020B0503020204020204" pitchFamily="34" charset="-122"/>
                <a:ea typeface="微软雅黑" panose="020B0503020204020204" pitchFamily="34" charset="-122"/>
                <a:cs typeface="+mn-ea"/>
                <a:sym typeface="思源黑体 CN Medium" panose="020B0600000000000000" pitchFamily="34" charset="-122"/>
              </a:rPr>
              <a:t>5</a:t>
            </a:r>
            <a:r>
              <a:rPr lang="zh-CN" altLang="en-US" sz="4500" dirty="0">
                <a:solidFill>
                  <a:srgbClr val="1369B2"/>
                </a:solidFill>
                <a:latin typeface="微软雅黑" panose="020B0503020204020204" pitchFamily="34" charset="-122"/>
                <a:ea typeface="微软雅黑" panose="020B0503020204020204" pitchFamily="34" charset="-122"/>
                <a:cs typeface="+mn-ea"/>
                <a:sym typeface="思源黑体 CN Medium" panose="020B0600000000000000" pitchFamily="34" charset="-122"/>
              </a:rPr>
              <a:t>章  性能测试</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性能测试种类</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圆角矩形 10"/>
          <p:cNvSpPr/>
          <p:nvPr/>
        </p:nvSpPr>
        <p:spPr>
          <a:xfrm>
            <a:off x="982662" y="983982"/>
            <a:ext cx="2804477" cy="69998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压力测试</a:t>
            </a:r>
          </a:p>
        </p:txBody>
      </p:sp>
      <p:sp>
        <p:nvSpPr>
          <p:cNvPr id="27" name="文本框 28"/>
          <p:cNvSpPr txBox="1"/>
          <p:nvPr/>
        </p:nvSpPr>
        <p:spPr>
          <a:xfrm>
            <a:off x="1143689" y="2071215"/>
            <a:ext cx="10054741" cy="1477328"/>
          </a:xfrm>
          <a:prstGeom prst="rect">
            <a:avLst/>
          </a:prstGeom>
          <a:noFill/>
          <a:effectLst/>
        </p:spPr>
        <p:txBody>
          <a:bodyPr wrap="square" rtlCol="0">
            <a:spAutoFit/>
          </a:bodyPr>
          <a:lstStyle/>
          <a:p>
            <a:pPr indent="457200">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压力测试也叫强度测试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，是指</a:t>
            </a:r>
            <a:r>
              <a:rPr lang="zh-CN" altLang="zh-CN" sz="2000" dirty="0">
                <a:solidFill>
                  <a:srgbClr val="1369B2"/>
                </a:solidFill>
                <a:latin typeface="微软雅黑" panose="020B0503020204020204" pitchFamily="34" charset="-122"/>
                <a:ea typeface="微软雅黑" panose="020B0503020204020204" pitchFamily="34" charset="-122"/>
              </a:rPr>
              <a:t>让系统超负荷运行</a:t>
            </a: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使系统某些资源达到饱和或</a:t>
            </a:r>
            <a:r>
              <a:rPr lang="zh-CN" altLang="en-US" sz="2000" dirty="0">
                <a:solidFill>
                  <a:srgbClr val="1369B2"/>
                </a:solidFill>
                <a:latin typeface="微软雅黑" panose="020B0503020204020204" pitchFamily="34" charset="-122"/>
                <a:ea typeface="微软雅黑" panose="020B0503020204020204" pitchFamily="34" charset="-122"/>
              </a:rPr>
              <a:t>接近</a:t>
            </a:r>
            <a:r>
              <a:rPr lang="zh-CN" altLang="zh-CN" sz="2000" dirty="0">
                <a:solidFill>
                  <a:srgbClr val="1369B2"/>
                </a:solidFill>
                <a:latin typeface="微软雅黑" panose="020B0503020204020204" pitchFamily="34" charset="-122"/>
                <a:ea typeface="微软雅黑" panose="020B0503020204020204" pitchFamily="34" charset="-122"/>
              </a:rPr>
              <a:t>系统崩溃的边缘</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以</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测试系统的性能变化，从而</a:t>
            </a:r>
            <a:r>
              <a:rPr lang="zh-CN" altLang="zh-CN" sz="2000" dirty="0">
                <a:solidFill>
                  <a:srgbClr val="1369B2"/>
                </a:solidFill>
                <a:latin typeface="微软雅黑" panose="020B0503020204020204" pitchFamily="34" charset="-122"/>
                <a:ea typeface="微软雅黑" panose="020B0503020204020204" pitchFamily="34" charset="-122"/>
              </a:rPr>
              <a:t>确定系统所能承受的最大压力</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。压力测试可以</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暴</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露那些只有在高负载条件下才会出现的</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Bug</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例</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如同步问题、内存泄露等。</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43690" y="1833087"/>
            <a:ext cx="7109639" cy="553998"/>
          </a:xfrm>
          <a:prstGeom prst="rect">
            <a:avLst/>
          </a:prstGeom>
        </p:spPr>
        <p:txBody>
          <a:bodyPr wrap="non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测试字段用于配置要断言的项</a:t>
            </a:r>
            <a:r>
              <a:rPr lang="zh-CN" altLang="zh-CN" sz="2000" dirty="0">
                <a:solidFill>
                  <a:srgbClr val="595959"/>
                </a:solidFill>
                <a:latin typeface="微软雅黑" panose="020B0503020204020204" pitchFamily="34" charset="-122"/>
                <a:ea typeface="微软雅黑" panose="020B0503020204020204" pitchFamily="34" charset="-122"/>
                <a:cs typeface="+mn-ea"/>
              </a:rPr>
              <a:t>。测试字段有多个，</a:t>
            </a:r>
            <a:r>
              <a:rPr lang="zh-CN" altLang="zh-CN" sz="2000">
                <a:solidFill>
                  <a:srgbClr val="595959"/>
                </a:solidFill>
                <a:latin typeface="微软雅黑" panose="020B0503020204020204" pitchFamily="34" charset="-122"/>
                <a:ea typeface="微软雅黑" panose="020B0503020204020204" pitchFamily="34" charset="-122"/>
                <a:cs typeface="+mn-ea"/>
              </a:rPr>
              <a:t>具体如下。</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4" name="矩形 3"/>
          <p:cNvSpPr/>
          <p:nvPr/>
        </p:nvSpPr>
        <p:spPr>
          <a:xfrm>
            <a:off x="1238692" y="2387085"/>
            <a:ext cx="9019485" cy="4247317"/>
          </a:xfrm>
          <a:prstGeom prst="rect">
            <a:avLst/>
          </a:prstGeom>
        </p:spPr>
        <p:txBody>
          <a:bodyPr wrap="square">
            <a:spAutoFit/>
          </a:bodyPr>
          <a:lstStyle/>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响应文本：</a:t>
            </a:r>
            <a:r>
              <a:rPr lang="zh-CN" altLang="zh-CN" sz="2000" dirty="0">
                <a:solidFill>
                  <a:srgbClr val="1369B2"/>
                </a:solidFill>
                <a:latin typeface="微软雅黑" panose="020B0503020204020204" pitchFamily="34" charset="-122"/>
                <a:ea typeface="微软雅黑" panose="020B0503020204020204" pitchFamily="34" charset="-122"/>
              </a:rPr>
              <a:t>响应主体</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响应代码：</a:t>
            </a:r>
            <a:r>
              <a:rPr lang="zh-CN" altLang="zh-CN" sz="2000" dirty="0">
                <a:solidFill>
                  <a:srgbClr val="1369B2"/>
                </a:solidFill>
                <a:latin typeface="微软雅黑" panose="020B0503020204020204" pitchFamily="34" charset="-122"/>
                <a:ea typeface="微软雅黑" panose="020B0503020204020204" pitchFamily="34" charset="-122"/>
              </a:rPr>
              <a:t>响应的状态</a:t>
            </a:r>
            <a:r>
              <a:rPr lang="zh-CN" altLang="zh-CN" sz="2000">
                <a:solidFill>
                  <a:srgbClr val="1369B2"/>
                </a:solidFill>
                <a:latin typeface="微软雅黑" panose="020B0503020204020204" pitchFamily="34" charset="-122"/>
                <a:ea typeface="微软雅黑" panose="020B0503020204020204" pitchFamily="34" charset="-122"/>
              </a:rPr>
              <a:t>码</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例</a:t>
            </a:r>
            <a:r>
              <a:rPr lang="zh-CN" altLang="zh-CN" sz="2000">
                <a:solidFill>
                  <a:srgbClr val="595959"/>
                </a:solidFill>
                <a:latin typeface="微软雅黑" panose="020B0503020204020204" pitchFamily="34" charset="-122"/>
                <a:ea typeface="微软雅黑" panose="020B0503020204020204" pitchFamily="34" charset="-122"/>
                <a:cs typeface="+mn-ea"/>
              </a:rPr>
              <a:t>如</a:t>
            </a:r>
            <a:r>
              <a:rPr lang="en-US" altLang="zh-CN" sz="2000" dirty="0">
                <a:solidFill>
                  <a:srgbClr val="595959"/>
                </a:solidFill>
                <a:latin typeface="微软雅黑" panose="020B0503020204020204" pitchFamily="34" charset="-122"/>
                <a:ea typeface="微软雅黑" panose="020B0503020204020204" pitchFamily="34" charset="-122"/>
                <a:cs typeface="+mn-ea"/>
              </a:rPr>
              <a:t>200</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响应信息：</a:t>
            </a:r>
            <a:r>
              <a:rPr lang="zh-CN" altLang="zh-CN" sz="2000" dirty="0">
                <a:solidFill>
                  <a:srgbClr val="1369B2"/>
                </a:solidFill>
                <a:latin typeface="微软雅黑" panose="020B0503020204020204" pitchFamily="34" charset="-122"/>
                <a:ea typeface="微软雅黑" panose="020B0503020204020204" pitchFamily="34" charset="-122"/>
              </a:rPr>
              <a:t>响应的状态</a:t>
            </a:r>
            <a:r>
              <a:rPr lang="zh-CN" altLang="zh-CN" sz="2000">
                <a:solidFill>
                  <a:srgbClr val="1369B2"/>
                </a:solidFill>
                <a:latin typeface="微软雅黑" panose="020B0503020204020204" pitchFamily="34" charset="-122"/>
                <a:ea typeface="微软雅黑" panose="020B0503020204020204" pitchFamily="34" charset="-122"/>
              </a:rPr>
              <a:t>信息</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例</a:t>
            </a:r>
            <a:r>
              <a:rPr lang="zh-CN" altLang="zh-CN" sz="2000">
                <a:solidFill>
                  <a:srgbClr val="595959"/>
                </a:solidFill>
                <a:latin typeface="微软雅黑" panose="020B0503020204020204" pitchFamily="34" charset="-122"/>
                <a:ea typeface="微软雅黑" panose="020B0503020204020204" pitchFamily="34" charset="-122"/>
                <a:cs typeface="+mn-ea"/>
              </a:rPr>
              <a:t>如</a:t>
            </a:r>
            <a:r>
              <a:rPr lang="en-US" altLang="zh-CN" sz="2000" dirty="0">
                <a:solidFill>
                  <a:srgbClr val="595959"/>
                </a:solidFill>
                <a:latin typeface="微软雅黑" panose="020B0503020204020204" pitchFamily="34" charset="-122"/>
                <a:ea typeface="微软雅黑" panose="020B0503020204020204" pitchFamily="34" charset="-122"/>
                <a:cs typeface="+mn-ea"/>
              </a:rPr>
              <a:t>OK</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响应头：</a:t>
            </a:r>
            <a:r>
              <a:rPr lang="zh-CN" altLang="zh-CN" sz="2000" dirty="0">
                <a:solidFill>
                  <a:srgbClr val="1369B2"/>
                </a:solidFill>
                <a:latin typeface="微软雅黑" panose="020B0503020204020204" pitchFamily="34" charset="-122"/>
                <a:ea typeface="微软雅黑" panose="020B0503020204020204" pitchFamily="34" charset="-122"/>
              </a:rPr>
              <a:t>响应的头部信息</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请求头：</a:t>
            </a:r>
            <a:r>
              <a:rPr lang="zh-CN" altLang="zh-CN" sz="2000" dirty="0">
                <a:solidFill>
                  <a:srgbClr val="1369B2"/>
                </a:solidFill>
                <a:latin typeface="微软雅黑" panose="020B0503020204020204" pitchFamily="34" charset="-122"/>
                <a:ea typeface="微软雅黑" panose="020B0503020204020204" pitchFamily="34" charset="-122"/>
              </a:rPr>
              <a:t>请求的头部信息</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342900" lvl="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URL</a:t>
            </a:r>
            <a:r>
              <a:rPr lang="zh-CN" altLang="zh-CN" sz="2000" dirty="0">
                <a:solidFill>
                  <a:srgbClr val="595959"/>
                </a:solidFill>
                <a:latin typeface="微软雅黑" panose="020B0503020204020204" pitchFamily="34" charset="-122"/>
                <a:ea typeface="微软雅黑" panose="020B0503020204020204" pitchFamily="34" charset="-122"/>
                <a:cs typeface="+mn-ea"/>
              </a:rPr>
              <a:t>样本：</a:t>
            </a:r>
            <a:r>
              <a:rPr lang="zh-CN" altLang="zh-CN" sz="2000" dirty="0">
                <a:solidFill>
                  <a:srgbClr val="1369B2"/>
                </a:solidFill>
                <a:latin typeface="微软雅黑" panose="020B0503020204020204" pitchFamily="34" charset="-122"/>
                <a:ea typeface="微软雅黑" panose="020B0503020204020204" pitchFamily="34" charset="-122"/>
              </a:rPr>
              <a:t>请求的</a:t>
            </a:r>
            <a:r>
              <a:rPr lang="en-US" altLang="zh-CN" sz="2000" dirty="0">
                <a:solidFill>
                  <a:srgbClr val="1369B2"/>
                </a:solidFill>
                <a:latin typeface="微软雅黑" panose="020B0503020204020204" pitchFamily="34" charset="-122"/>
                <a:ea typeface="微软雅黑" panose="020B0503020204020204" pitchFamily="34" charset="-122"/>
              </a:rPr>
              <a:t>URL</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文档（文本）：</a:t>
            </a:r>
            <a:r>
              <a:rPr lang="zh-CN" altLang="zh-CN" sz="2000" dirty="0">
                <a:solidFill>
                  <a:srgbClr val="1369B2"/>
                </a:solidFill>
                <a:latin typeface="微软雅黑" panose="020B0503020204020204" pitchFamily="34" charset="-122"/>
                <a:ea typeface="微软雅黑" panose="020B0503020204020204" pitchFamily="34" charset="-122"/>
              </a:rPr>
              <a:t>响应的整个文档</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忽略状态：</a:t>
            </a:r>
            <a:r>
              <a:rPr lang="zh-CN" altLang="zh-CN" sz="2000" dirty="0">
                <a:solidFill>
                  <a:srgbClr val="1369B2"/>
                </a:solidFill>
                <a:latin typeface="微软雅黑" panose="020B0503020204020204" pitchFamily="34" charset="-122"/>
                <a:ea typeface="微软雅黑" panose="020B0503020204020204" pitchFamily="34" charset="-122"/>
              </a:rPr>
              <a:t>忽略返回的响应状态码</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请求数据：</a:t>
            </a:r>
            <a:r>
              <a:rPr lang="zh-CN" altLang="zh-CN" sz="2000" dirty="0">
                <a:solidFill>
                  <a:srgbClr val="1369B2"/>
                </a:solidFill>
                <a:latin typeface="微软雅黑" panose="020B0503020204020204" pitchFamily="34" charset="-122"/>
                <a:ea typeface="微软雅黑" panose="020B0503020204020204" pitchFamily="34" charset="-122"/>
              </a:rPr>
              <a:t>请求内容</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p:txBody>
      </p:sp>
      <p:sp>
        <p:nvSpPr>
          <p:cNvPr id="2" name="矩形 1"/>
          <p:cNvSpPr/>
          <p:nvPr/>
        </p:nvSpPr>
        <p:spPr>
          <a:xfrm>
            <a:off x="991290" y="1264264"/>
            <a:ext cx="1874231" cy="400110"/>
          </a:xfrm>
          <a:prstGeom prst="rect">
            <a:avLst/>
          </a:prstGeom>
        </p:spPr>
        <p:txBody>
          <a:bodyPr wrap="none">
            <a:spAutoFit/>
          </a:bodyPr>
          <a:lstStyle/>
          <a:p>
            <a:r>
              <a:rPr lang="zh-CN" altLang="en-US" sz="2000" b="1" dirty="0">
                <a:solidFill>
                  <a:srgbClr val="595959"/>
                </a:solidFill>
                <a:latin typeface="微软雅黑" panose="020B0503020204020204" pitchFamily="34" charset="-122"/>
                <a:ea typeface="微软雅黑" panose="020B0503020204020204" pitchFamily="34" charset="-122"/>
                <a:cs typeface="+mn-ea"/>
              </a:rPr>
              <a:t>（</a:t>
            </a:r>
            <a:r>
              <a:rPr lang="en-US" altLang="zh-CN" sz="2000" b="1" dirty="0">
                <a:solidFill>
                  <a:srgbClr val="595959"/>
                </a:solidFill>
                <a:latin typeface="微软雅黑" panose="020B0503020204020204" pitchFamily="34" charset="-122"/>
                <a:ea typeface="微软雅黑" panose="020B0503020204020204" pitchFamily="34" charset="-122"/>
                <a:cs typeface="+mn-ea"/>
              </a:rPr>
              <a:t>1</a:t>
            </a:r>
            <a:r>
              <a:rPr lang="zh-CN" altLang="en-US" sz="2000" b="1" dirty="0">
                <a:solidFill>
                  <a:srgbClr val="595959"/>
                </a:solidFill>
                <a:latin typeface="微软雅黑" panose="020B0503020204020204" pitchFamily="34" charset="-122"/>
                <a:ea typeface="微软雅黑" panose="020B0503020204020204" pitchFamily="34" charset="-122"/>
                <a:cs typeface="+mn-ea"/>
              </a:rPr>
              <a:t>）测试字段</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228796" y="1879253"/>
            <a:ext cx="9161482" cy="1015663"/>
          </a:xfrm>
          <a:prstGeom prst="rect">
            <a:avLst/>
          </a:prstGeom>
        </p:spPr>
        <p:txBody>
          <a:bodyPr wrap="non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模式匹配规则是对断言内容进行匹配的方式</a:t>
            </a:r>
            <a:r>
              <a:rPr lang="zh-CN" altLang="zh-CN" sz="2000" dirty="0">
                <a:solidFill>
                  <a:srgbClr val="595959"/>
                </a:solidFill>
                <a:latin typeface="微软雅黑" panose="020B0503020204020204" pitchFamily="34" charset="-122"/>
                <a:ea typeface="微软雅黑" panose="020B0503020204020204" pitchFamily="34" charset="-122"/>
                <a:cs typeface="+mn-ea"/>
              </a:rPr>
              <a:t>。模式匹配规则主要有以下几种。</a:t>
            </a:r>
          </a:p>
          <a:p>
            <a:pPr>
              <a:lnSpc>
                <a:spcPct val="150000"/>
              </a:lnSpc>
            </a:pP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4" name="矩形 3"/>
          <p:cNvSpPr/>
          <p:nvPr/>
        </p:nvSpPr>
        <p:spPr>
          <a:xfrm>
            <a:off x="1143690" y="2387085"/>
            <a:ext cx="8890960" cy="3785652"/>
          </a:xfrm>
          <a:prstGeom prst="rect">
            <a:avLst/>
          </a:prstGeom>
        </p:spPr>
        <p:txBody>
          <a:bodyPr wrap="square">
            <a:spAutoFit/>
          </a:bodyPr>
          <a:lstStyle/>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包括：</a:t>
            </a:r>
            <a:r>
              <a:rPr lang="zh-CN" altLang="zh-CN" sz="2000" dirty="0">
                <a:solidFill>
                  <a:srgbClr val="1369B2"/>
                </a:solidFill>
                <a:latin typeface="微软雅黑" panose="020B0503020204020204" pitchFamily="34" charset="-122"/>
                <a:ea typeface="微软雅黑" panose="020B0503020204020204" pitchFamily="34" charset="-122"/>
              </a:rPr>
              <a:t>返回结果包含指定的内容</a:t>
            </a:r>
            <a:r>
              <a:rPr lang="zh-CN" altLang="zh-CN" sz="2000" dirty="0">
                <a:solidFill>
                  <a:srgbClr val="595959"/>
                </a:solidFill>
                <a:latin typeface="微软雅黑" panose="020B0503020204020204" pitchFamily="34" charset="-122"/>
                <a:ea typeface="微软雅黑" panose="020B0503020204020204" pitchFamily="34" charset="-122"/>
                <a:cs typeface="+mn-ea"/>
              </a:rPr>
              <a:t>，支持正则匹配。</a:t>
            </a: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匹配：</a:t>
            </a:r>
            <a:r>
              <a:rPr lang="zh-CN" altLang="zh-CN" sz="2000" dirty="0">
                <a:solidFill>
                  <a:srgbClr val="1369B2"/>
                </a:solidFill>
                <a:latin typeface="微软雅黑" panose="020B0503020204020204" pitchFamily="34" charset="-122"/>
                <a:ea typeface="微软雅黑" panose="020B0503020204020204" pitchFamily="34" charset="-122"/>
              </a:rPr>
              <a:t>预期结果与实际结果相等</a:t>
            </a:r>
            <a:r>
              <a:rPr lang="zh-CN" altLang="zh-CN" sz="2000" dirty="0">
                <a:solidFill>
                  <a:srgbClr val="595959"/>
                </a:solidFill>
                <a:latin typeface="微软雅黑" panose="020B0503020204020204" pitchFamily="34" charset="-122"/>
                <a:ea typeface="微软雅黑" panose="020B0503020204020204" pitchFamily="34" charset="-122"/>
                <a:cs typeface="+mn-ea"/>
              </a:rPr>
              <a:t>，支持正则匹配。</a:t>
            </a: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相等：</a:t>
            </a:r>
            <a:r>
              <a:rPr lang="zh-CN" altLang="zh-CN" sz="2000" dirty="0">
                <a:solidFill>
                  <a:srgbClr val="1369B2"/>
                </a:solidFill>
                <a:latin typeface="微软雅黑" panose="020B0503020204020204" pitchFamily="34" charset="-122"/>
                <a:ea typeface="微软雅黑" panose="020B0503020204020204" pitchFamily="34" charset="-122"/>
              </a:rPr>
              <a:t>预期结果与实际结果相等</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不支持正则匹配</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字符串：与</a:t>
            </a:r>
            <a:r>
              <a:rPr lang="zh-CN" altLang="zh-CN" sz="2000" dirty="0">
                <a:solidFill>
                  <a:srgbClr val="1369B2"/>
                </a:solidFill>
                <a:latin typeface="微软雅黑" panose="020B0503020204020204" pitchFamily="34" charset="-122"/>
                <a:ea typeface="微软雅黑" panose="020B0503020204020204" pitchFamily="34" charset="-122"/>
              </a:rPr>
              <a:t>包括</a:t>
            </a:r>
            <a:r>
              <a:rPr lang="zh-CN" altLang="zh-CN" sz="2000" dirty="0">
                <a:solidFill>
                  <a:srgbClr val="595959"/>
                </a:solidFill>
                <a:latin typeface="微软雅黑" panose="020B0503020204020204" pitchFamily="34" charset="-122"/>
                <a:ea typeface="微软雅黑" panose="020B0503020204020204" pitchFamily="34" charset="-122"/>
                <a:cs typeface="+mn-ea"/>
              </a:rPr>
              <a:t>类似，但</a:t>
            </a:r>
            <a:r>
              <a:rPr lang="zh-CN" altLang="zh-CN" sz="2000" dirty="0">
                <a:solidFill>
                  <a:srgbClr val="1369B2"/>
                </a:solidFill>
                <a:latin typeface="微软雅黑" panose="020B0503020204020204" pitchFamily="34" charset="-122"/>
                <a:ea typeface="微软雅黑" panose="020B0503020204020204" pitchFamily="34" charset="-122"/>
              </a:rPr>
              <a:t>不支持正则匹配</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否：</a:t>
            </a:r>
            <a:r>
              <a:rPr lang="zh-CN" altLang="zh-CN" sz="2000" dirty="0">
                <a:solidFill>
                  <a:srgbClr val="1369B2"/>
                </a:solidFill>
                <a:latin typeface="微软雅黑" panose="020B0503020204020204" pitchFamily="34" charset="-122"/>
                <a:ea typeface="微软雅黑" panose="020B0503020204020204" pitchFamily="34" charset="-122"/>
              </a:rPr>
              <a:t>取反</a:t>
            </a:r>
            <a:r>
              <a:rPr lang="zh-CN" altLang="zh-CN" sz="2000" dirty="0">
                <a:solidFill>
                  <a:srgbClr val="595959"/>
                </a:solidFill>
                <a:latin typeface="微软雅黑" panose="020B0503020204020204" pitchFamily="34" charset="-122"/>
                <a:ea typeface="微软雅黑" panose="020B0503020204020204" pitchFamily="34" charset="-122"/>
                <a:cs typeface="+mn-ea"/>
              </a:rPr>
              <a:t>。如果</a:t>
            </a:r>
            <a:r>
              <a:rPr lang="zh-CN" altLang="zh-CN" sz="2000">
                <a:solidFill>
                  <a:srgbClr val="595959"/>
                </a:solidFill>
                <a:latin typeface="微软雅黑" panose="020B0503020204020204" pitchFamily="34" charset="-122"/>
                <a:ea typeface="微软雅黑" panose="020B0503020204020204" pitchFamily="34" charset="-122"/>
                <a:cs typeface="+mn-ea"/>
              </a:rPr>
              <a:t>断言结果</a:t>
            </a:r>
            <a:r>
              <a:rPr lang="zh-CN" altLang="en-US" sz="2000">
                <a:solidFill>
                  <a:srgbClr val="595959"/>
                </a:solidFill>
                <a:latin typeface="微软雅黑" panose="020B0503020204020204" pitchFamily="34" charset="-122"/>
                <a:ea typeface="微软雅黑" panose="020B0503020204020204" pitchFamily="34" charset="-122"/>
                <a:cs typeface="+mn-ea"/>
              </a:rPr>
              <a:t>为</a:t>
            </a:r>
            <a:r>
              <a:rPr lang="en-US" altLang="zh-CN" sz="2000">
                <a:solidFill>
                  <a:srgbClr val="595959"/>
                </a:solidFill>
                <a:latin typeface="微软雅黑" panose="020B0503020204020204" pitchFamily="34" charset="-122"/>
                <a:ea typeface="微软雅黑" panose="020B0503020204020204" pitchFamily="34" charset="-122"/>
                <a:cs typeface="+mn-ea"/>
              </a:rPr>
              <a:t>true</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那么在</a:t>
            </a:r>
            <a:r>
              <a:rPr lang="zh-CN" altLang="zh-CN" sz="2000">
                <a:solidFill>
                  <a:srgbClr val="595959"/>
                </a:solidFill>
                <a:latin typeface="微软雅黑" panose="020B0503020204020204" pitchFamily="34" charset="-122"/>
                <a:ea typeface="微软雅黑" panose="020B0503020204020204" pitchFamily="34" charset="-122"/>
                <a:cs typeface="+mn-ea"/>
              </a:rPr>
              <a:t>选择</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否</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之后，</a:t>
            </a:r>
            <a:r>
              <a:rPr lang="zh-CN" altLang="en-US" sz="2000">
                <a:solidFill>
                  <a:srgbClr val="595959"/>
                </a:solidFill>
                <a:latin typeface="微软雅黑" panose="020B0503020204020204" pitchFamily="34" charset="-122"/>
                <a:ea typeface="微软雅黑" panose="020B0503020204020204" pitchFamily="34" charset="-122"/>
                <a:cs typeface="+mn-ea"/>
              </a:rPr>
              <a:t>最终</a:t>
            </a:r>
            <a:r>
              <a:rPr lang="zh-CN" altLang="zh-CN" sz="2000">
                <a:solidFill>
                  <a:srgbClr val="595959"/>
                </a:solidFill>
                <a:latin typeface="微软雅黑" panose="020B0503020204020204" pitchFamily="34" charset="-122"/>
                <a:ea typeface="微软雅黑" panose="020B0503020204020204" pitchFamily="34" charset="-122"/>
                <a:cs typeface="+mn-ea"/>
              </a:rPr>
              <a:t>断言结果</a:t>
            </a:r>
            <a:r>
              <a:rPr lang="zh-CN" altLang="en-US" sz="2000">
                <a:solidFill>
                  <a:srgbClr val="595959"/>
                </a:solidFill>
                <a:latin typeface="微软雅黑" panose="020B0503020204020204" pitchFamily="34" charset="-122"/>
                <a:ea typeface="微软雅黑" panose="020B0503020204020204" pitchFamily="34" charset="-122"/>
                <a:cs typeface="+mn-ea"/>
              </a:rPr>
              <a:t>为</a:t>
            </a:r>
            <a:r>
              <a:rPr lang="en-US" altLang="zh-CN" sz="2000">
                <a:solidFill>
                  <a:srgbClr val="1369B2"/>
                </a:solidFill>
                <a:latin typeface="微软雅黑" panose="020B0503020204020204" pitchFamily="34" charset="-122"/>
                <a:ea typeface="微软雅黑" panose="020B0503020204020204" pitchFamily="34" charset="-122"/>
              </a:rPr>
              <a:t>false</a:t>
            </a:r>
            <a:r>
              <a:rPr lang="zh-CN" altLang="zh-CN" sz="2000">
                <a:solidFill>
                  <a:srgbClr val="595959"/>
                </a:solidFill>
                <a:latin typeface="微软雅黑" panose="020B0503020204020204" pitchFamily="34" charset="-122"/>
                <a:ea typeface="微软雅黑" panose="020B0503020204020204" pitchFamily="34" charset="-122"/>
                <a:cs typeface="+mn-ea"/>
              </a:rPr>
              <a:t>。如果断言结果为</a:t>
            </a:r>
            <a:r>
              <a:rPr lang="en-US" altLang="zh-CN" sz="2000">
                <a:solidFill>
                  <a:srgbClr val="1369B2"/>
                </a:solidFill>
                <a:latin typeface="微软雅黑" panose="020B0503020204020204" pitchFamily="34" charset="-122"/>
                <a:ea typeface="微软雅黑" panose="020B0503020204020204" pitchFamily="34" charset="-122"/>
              </a:rPr>
              <a:t>false</a:t>
            </a:r>
            <a:r>
              <a:rPr lang="zh-CN" altLang="zh-CN" sz="2000">
                <a:solidFill>
                  <a:srgbClr val="595959"/>
                </a:solidFill>
                <a:latin typeface="微软雅黑" panose="020B0503020204020204" pitchFamily="34" charset="-122"/>
                <a:ea typeface="微软雅黑" panose="020B0503020204020204" pitchFamily="34" charset="-122"/>
                <a:cs typeface="+mn-ea"/>
              </a:rPr>
              <a:t>，那么在选择</a:t>
            </a:r>
            <a:r>
              <a:rPr lang="en-US" altLang="zh-CN"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否</a:t>
            </a:r>
            <a:r>
              <a:rPr lang="en-US" altLang="zh-CN"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之后，最终结果为</a:t>
            </a:r>
            <a:r>
              <a:rPr lang="zh-CN" altLang="zh-CN" sz="2000">
                <a:solidFill>
                  <a:srgbClr val="1369B2"/>
                </a:solidFill>
                <a:latin typeface="微软雅黑" panose="020B0503020204020204" pitchFamily="34" charset="-122"/>
                <a:ea typeface="微软雅黑" panose="020B0503020204020204" pitchFamily="34" charset="-122"/>
              </a:rPr>
              <a:t> </a:t>
            </a:r>
            <a:r>
              <a:rPr lang="en-US" altLang="zh-CN" sz="2000">
                <a:solidFill>
                  <a:srgbClr val="1369B2"/>
                </a:solidFill>
                <a:latin typeface="微软雅黑" panose="020B0503020204020204" pitchFamily="34" charset="-122"/>
                <a:ea typeface="微软雅黑" panose="020B0503020204020204" pitchFamily="34" charset="-122"/>
              </a:rPr>
              <a:t>true</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或者：如果测试模式有多个，只要其中一个测试模式匹配，断言就会成功；如果</a:t>
            </a:r>
            <a:r>
              <a:rPr lang="zh-CN" altLang="zh-CN" sz="2000">
                <a:solidFill>
                  <a:srgbClr val="595959"/>
                </a:solidFill>
                <a:latin typeface="微软雅黑" panose="020B0503020204020204" pitchFamily="34" charset="-122"/>
                <a:ea typeface="微软雅黑" panose="020B0503020204020204" pitchFamily="34" charset="-122"/>
                <a:cs typeface="+mn-ea"/>
              </a:rPr>
              <a:t>没有选择</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或者</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则多个测试模式必须都匹配成功，断言才会成功。</a:t>
            </a:r>
          </a:p>
        </p:txBody>
      </p:sp>
      <p:sp>
        <p:nvSpPr>
          <p:cNvPr id="6" name="矩形 5"/>
          <p:cNvSpPr/>
          <p:nvPr/>
        </p:nvSpPr>
        <p:spPr>
          <a:xfrm>
            <a:off x="991290" y="1264264"/>
            <a:ext cx="2395207" cy="400110"/>
          </a:xfrm>
          <a:prstGeom prst="rect">
            <a:avLst/>
          </a:prstGeom>
        </p:spPr>
        <p:txBody>
          <a:bodyPr wrap="none">
            <a:spAutoFit/>
          </a:bodyPr>
          <a:lstStyle/>
          <a:p>
            <a:r>
              <a:rPr lang="zh-CN" altLang="en-US" sz="2000" b="1" dirty="0">
                <a:solidFill>
                  <a:srgbClr val="595959"/>
                </a:solidFill>
                <a:latin typeface="微软雅黑" panose="020B0503020204020204" pitchFamily="34" charset="-122"/>
                <a:ea typeface="微软雅黑" panose="020B0503020204020204" pitchFamily="34" charset="-122"/>
                <a:cs typeface="+mn-ea"/>
              </a:rPr>
              <a:t>（</a:t>
            </a:r>
            <a:r>
              <a:rPr lang="en-US" altLang="zh-CN" sz="2000" b="1" dirty="0">
                <a:solidFill>
                  <a:srgbClr val="595959"/>
                </a:solidFill>
                <a:latin typeface="微软雅黑" panose="020B0503020204020204" pitchFamily="34" charset="-122"/>
                <a:ea typeface="微软雅黑" panose="020B0503020204020204" pitchFamily="34" charset="-122"/>
                <a:cs typeface="+mn-ea"/>
              </a:rPr>
              <a:t>2</a:t>
            </a:r>
            <a:r>
              <a:rPr lang="zh-CN" altLang="en-US" sz="2000" b="1" dirty="0">
                <a:solidFill>
                  <a:srgbClr val="595959"/>
                </a:solidFill>
                <a:latin typeface="微软雅黑" panose="020B0503020204020204" pitchFamily="34" charset="-122"/>
                <a:ea typeface="微软雅黑" panose="020B0503020204020204" pitchFamily="34" charset="-122"/>
                <a:cs typeface="+mn-ea"/>
              </a:rPr>
              <a:t>）模式匹配规则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43690" y="1941448"/>
            <a:ext cx="9375870" cy="961289"/>
          </a:xfrm>
          <a:prstGeom prst="rect">
            <a:avLst/>
          </a:prstGeom>
        </p:spPr>
        <p:txBody>
          <a:bodyPr wrap="square">
            <a:spAutoFit/>
          </a:bodyPr>
          <a:lstStyle/>
          <a:p>
            <a:pPr indent="457200" algn="just">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测试模式即填写的预期结果</a:t>
            </a:r>
            <a:r>
              <a:rPr lang="zh-CN" altLang="zh-CN" sz="2000" dirty="0">
                <a:solidFill>
                  <a:srgbClr val="595959"/>
                </a:solidFill>
                <a:latin typeface="微软雅黑" panose="020B0503020204020204" pitchFamily="34" charset="-122"/>
                <a:ea typeface="微软雅黑" panose="020B0503020204020204" pitchFamily="34" charset="-122"/>
                <a:cs typeface="+mn-ea"/>
              </a:rPr>
              <a:t>。单击</a:t>
            </a:r>
            <a:r>
              <a:rPr lang="zh-CN" altLang="en-US" sz="2000" dirty="0">
                <a:solidFill>
                  <a:srgbClr val="595959"/>
                </a:solidFill>
                <a:latin typeface="微软雅黑" panose="020B0503020204020204" pitchFamily="34" charset="-122"/>
                <a:ea typeface="微软雅黑" panose="020B0503020204020204" pitchFamily="34" charset="-122"/>
                <a:cs typeface="+mn-ea"/>
              </a:rPr>
              <a:t>下方的</a:t>
            </a:r>
            <a:r>
              <a:rPr lang="zh-CN" altLang="zh-CN" sz="2000" dirty="0">
                <a:solidFill>
                  <a:srgbClr val="1369B2"/>
                </a:solidFill>
                <a:latin typeface="微软雅黑" panose="020B0503020204020204" pitchFamily="34" charset="-122"/>
                <a:ea typeface="微软雅黑" panose="020B0503020204020204" pitchFamily="34" charset="-122"/>
              </a:rPr>
              <a:t>“添加”</a:t>
            </a:r>
            <a:r>
              <a:rPr lang="zh-CN" altLang="zh-CN" sz="2000" dirty="0">
                <a:solidFill>
                  <a:srgbClr val="595959"/>
                </a:solidFill>
                <a:latin typeface="微软雅黑" panose="020B0503020204020204" pitchFamily="34" charset="-122"/>
                <a:ea typeface="微软雅黑" panose="020B0503020204020204" pitchFamily="34" charset="-122"/>
                <a:cs typeface="+mn-ea"/>
              </a:rPr>
              <a:t>按钮，可以添加测试模式；单击</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删除</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按钮，可以删除测试模式。</a:t>
            </a:r>
            <a:r>
              <a:rPr lang="zh-CN" altLang="zh-CN" sz="2000" dirty="0">
                <a:solidFill>
                  <a:srgbClr val="1369B2"/>
                </a:solidFill>
                <a:latin typeface="微软雅黑" panose="020B0503020204020204" pitchFamily="34" charset="-122"/>
                <a:ea typeface="微软雅黑" panose="020B0503020204020204" pitchFamily="34" charset="-122"/>
              </a:rPr>
              <a:t>测试模式可以添加多个</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p:txBody>
      </p:sp>
      <p:sp>
        <p:nvSpPr>
          <p:cNvPr id="5" name="矩形 4"/>
          <p:cNvSpPr/>
          <p:nvPr/>
        </p:nvSpPr>
        <p:spPr>
          <a:xfrm>
            <a:off x="991290" y="1264264"/>
            <a:ext cx="1882247" cy="400110"/>
          </a:xfrm>
          <a:prstGeom prst="rect">
            <a:avLst/>
          </a:prstGeom>
        </p:spPr>
        <p:txBody>
          <a:bodyPr wrap="none">
            <a:spAutoFit/>
          </a:bodyPr>
          <a:lstStyle/>
          <a:p>
            <a:r>
              <a:rPr lang="zh-CN" altLang="en-US" sz="2000" b="1" dirty="0">
                <a:solidFill>
                  <a:srgbClr val="595959"/>
                </a:solidFill>
                <a:latin typeface="微软雅黑" panose="020B0503020204020204" pitchFamily="34" charset="-122"/>
                <a:ea typeface="微软雅黑" panose="020B0503020204020204" pitchFamily="34" charset="-122"/>
                <a:cs typeface="+mn-ea"/>
              </a:rPr>
              <a:t>（</a:t>
            </a:r>
            <a:r>
              <a:rPr lang="en-US" altLang="zh-CN" sz="2000" b="1" dirty="0">
                <a:solidFill>
                  <a:srgbClr val="595959"/>
                </a:solidFill>
                <a:latin typeface="微软雅黑" panose="020B0503020204020204" pitchFamily="34" charset="-122"/>
                <a:ea typeface="微软雅黑" panose="020B0503020204020204" pitchFamily="34" charset="-122"/>
                <a:cs typeface="+mn-ea"/>
              </a:rPr>
              <a:t>3</a:t>
            </a:r>
            <a:r>
              <a:rPr lang="zh-CN" altLang="en-US" sz="2000" b="1" dirty="0">
                <a:solidFill>
                  <a:srgbClr val="595959"/>
                </a:solidFill>
                <a:latin typeface="微软雅黑" panose="020B0503020204020204" pitchFamily="34" charset="-122"/>
                <a:ea typeface="微软雅黑" panose="020B0503020204020204" pitchFamily="34" charset="-122"/>
                <a:cs typeface="+mn-ea"/>
              </a:rPr>
              <a:t>）测试模式</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029390" y="1156811"/>
            <a:ext cx="10200585" cy="1477328"/>
          </a:xfrm>
          <a:prstGeom prst="rect">
            <a:avLst/>
          </a:prstGeom>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zh-CN" altLang="zh-CN" sz="2000" dirty="0">
                <a:solidFill>
                  <a:srgbClr val="1369B2"/>
                </a:solidFill>
                <a:latin typeface="微软雅黑" panose="020B0503020204020204" pitchFamily="34" charset="-122"/>
                <a:ea typeface="微软雅黑" panose="020B0503020204020204" pitchFamily="34" charset="-122"/>
              </a:rPr>
              <a:t>响应断言</a:t>
            </a:r>
            <a:r>
              <a:rPr lang="zh-CN" altLang="zh-CN" sz="2000" dirty="0">
                <a:solidFill>
                  <a:srgbClr val="595959"/>
                </a:solidFill>
                <a:latin typeface="微软雅黑" panose="020B0503020204020204" pitchFamily="34" charset="-122"/>
                <a:ea typeface="微软雅黑" panose="020B0503020204020204" pitchFamily="34" charset="-122"/>
                <a:cs typeface="+mn-ea"/>
              </a:rPr>
              <a:t>的使用</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本案例要求使用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发送一个</a:t>
            </a:r>
            <a:r>
              <a:rPr lang="en-US" altLang="zh-CN" sz="2000" dirty="0">
                <a:solidFill>
                  <a:srgbClr val="1369B2"/>
                </a:solidFill>
                <a:latin typeface="微软雅黑" panose="020B0503020204020204" pitchFamily="34" charset="-122"/>
                <a:ea typeface="微软雅黑" panose="020B0503020204020204" pitchFamily="34" charset="-122"/>
              </a:rPr>
              <a:t>GET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，请求地址为</a:t>
            </a:r>
            <a:r>
              <a:rPr lang="en-US" altLang="zh-CN" sz="2000" dirty="0">
                <a:solidFill>
                  <a:srgbClr val="1369B2"/>
                </a:solidFill>
                <a:latin typeface="微软雅黑" panose="020B0503020204020204" pitchFamily="34" charset="-122"/>
                <a:ea typeface="微软雅黑" panose="020B0503020204020204" pitchFamily="34" charset="-122"/>
              </a:rPr>
              <a:t>http://www.baidu.com</a:t>
            </a:r>
            <a:r>
              <a:rPr lang="en-US" altLang="zh-CN" sz="2000" dirty="0">
                <a:solidFill>
                  <a:srgbClr val="595959"/>
                </a:solidFill>
                <a:latin typeface="微软雅黑" panose="020B0503020204020204" pitchFamily="34" charset="-122"/>
                <a:ea typeface="微软雅黑" panose="020B0503020204020204" pitchFamily="34" charset="-122"/>
                <a:cs typeface="+mn-ea"/>
              </a:rPr>
              <a:t>，检查响应数据中是否包含</a:t>
            </a:r>
            <a:r>
              <a:rPr lang="en-US" altLang="zh-CN" sz="2000" dirty="0">
                <a:solidFill>
                  <a:srgbClr val="1369B2"/>
                </a:solidFill>
                <a:latin typeface="微软雅黑" panose="020B0503020204020204" pitchFamily="34" charset="-122"/>
                <a:ea typeface="微软雅黑" panose="020B0503020204020204" pitchFamily="34" charset="-122"/>
              </a:rPr>
              <a:t>“百度一下，你就</a:t>
            </a:r>
            <a:r>
              <a:rPr lang="zh-CN" altLang="en-US" sz="2000" dirty="0">
                <a:solidFill>
                  <a:srgbClr val="1369B2"/>
                </a:solidFill>
                <a:latin typeface="微软雅黑" panose="020B0503020204020204" pitchFamily="34" charset="-122"/>
                <a:ea typeface="微软雅黑" panose="020B0503020204020204" pitchFamily="34" charset="-122"/>
              </a:rPr>
              <a:t>指导</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字符串</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6" name="图片 5">
            <a:extLst>
              <a:ext uri="{FF2B5EF4-FFF2-40B4-BE49-F238E27FC236}">
                <a16:creationId xmlns:a16="http://schemas.microsoft.com/office/drawing/2014/main" id="{29B74BDB-D782-AAE1-07BB-83C9C9BF1BBC}"/>
              </a:ext>
            </a:extLst>
          </p:cNvPr>
          <p:cNvPicPr>
            <a:picLocks noChangeAspect="1"/>
          </p:cNvPicPr>
          <p:nvPr/>
        </p:nvPicPr>
        <p:blipFill>
          <a:blip r:embed="rId3"/>
          <a:stretch>
            <a:fillRect/>
          </a:stretch>
        </p:blipFill>
        <p:spPr>
          <a:xfrm>
            <a:off x="47207" y="3285795"/>
            <a:ext cx="5711289" cy="2231999"/>
          </a:xfrm>
          <a:prstGeom prst="rect">
            <a:avLst/>
          </a:prstGeom>
        </p:spPr>
      </p:pic>
      <p:pic>
        <p:nvPicPr>
          <p:cNvPr id="9" name="图片 8">
            <a:extLst>
              <a:ext uri="{FF2B5EF4-FFF2-40B4-BE49-F238E27FC236}">
                <a16:creationId xmlns:a16="http://schemas.microsoft.com/office/drawing/2014/main" id="{F32B9677-14BF-0CA7-D83E-C1642BE8187D}"/>
              </a:ext>
            </a:extLst>
          </p:cNvPr>
          <p:cNvPicPr>
            <a:picLocks noChangeAspect="1"/>
          </p:cNvPicPr>
          <p:nvPr/>
        </p:nvPicPr>
        <p:blipFill>
          <a:blip r:embed="rId4"/>
          <a:stretch>
            <a:fillRect/>
          </a:stretch>
        </p:blipFill>
        <p:spPr>
          <a:xfrm>
            <a:off x="6095206" y="3283143"/>
            <a:ext cx="6078841" cy="2269984"/>
          </a:xfrm>
          <a:prstGeom prst="rect">
            <a:avLst/>
          </a:prstGeom>
        </p:spPr>
      </p:pic>
      <p:sp>
        <p:nvSpPr>
          <p:cNvPr id="2" name="矩形 1">
            <a:extLst>
              <a:ext uri="{FF2B5EF4-FFF2-40B4-BE49-F238E27FC236}">
                <a16:creationId xmlns:a16="http://schemas.microsoft.com/office/drawing/2014/main" id="{F09A01A7-8567-D13D-E7E0-6E96D256E3D4}"/>
              </a:ext>
            </a:extLst>
          </p:cNvPr>
          <p:cNvSpPr/>
          <p:nvPr/>
        </p:nvSpPr>
        <p:spPr>
          <a:xfrm>
            <a:off x="47207" y="4221794"/>
            <a:ext cx="575999" cy="1800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150D8DB-0637-9A30-557B-3D2A85CD089C}"/>
              </a:ext>
            </a:extLst>
          </p:cNvPr>
          <p:cNvSpPr/>
          <p:nvPr/>
        </p:nvSpPr>
        <p:spPr>
          <a:xfrm>
            <a:off x="3431207" y="4797795"/>
            <a:ext cx="360000" cy="1439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69546AE6-8EDD-0E06-6629-FE200A5CEB4A}"/>
              </a:ext>
            </a:extLst>
          </p:cNvPr>
          <p:cNvSpPr/>
          <p:nvPr/>
        </p:nvSpPr>
        <p:spPr>
          <a:xfrm>
            <a:off x="119206" y="5157795"/>
            <a:ext cx="864000" cy="2159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201F8A44-0AB4-755D-5F9C-800B95C347E5}"/>
              </a:ext>
            </a:extLst>
          </p:cNvPr>
          <p:cNvSpPr/>
          <p:nvPr/>
        </p:nvSpPr>
        <p:spPr>
          <a:xfrm>
            <a:off x="7714140" y="5337129"/>
            <a:ext cx="3421065" cy="1806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043491" y="1804271"/>
            <a:ext cx="9924606" cy="1422184"/>
          </a:xfrm>
          <a:prstGeom prst="rect">
            <a:avLst/>
          </a:prstGeom>
          <a:noFill/>
        </p:spPr>
        <p:txBody>
          <a:bodyPr wrap="square">
            <a:spAutoFit/>
          </a:bodyPr>
          <a:lstStyle/>
          <a:p>
            <a:pPr indent="457200" algn="just">
              <a:lnSpc>
                <a:spcPct val="150000"/>
              </a:lnSpc>
            </a:pP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断言用于对</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格式的响应结果进行断言</a:t>
            </a:r>
            <a:r>
              <a:rPr lang="zh-CN" altLang="zh-CN" sz="2000" dirty="0">
                <a:solidFill>
                  <a:srgbClr val="595959"/>
                </a:solidFill>
                <a:latin typeface="微软雅黑" panose="020B0503020204020204" pitchFamily="34" charset="-122"/>
                <a:ea typeface="微软雅黑" panose="020B0503020204020204" pitchFamily="34" charset="-122"/>
                <a:cs typeface="+mn-ea"/>
              </a:rPr>
              <a:t>。如果想要在测试计划中添加</a:t>
            </a:r>
            <a:r>
              <a:rPr lang="en-US" altLang="zh-CN" sz="2000" dirty="0">
                <a:solidFill>
                  <a:srgbClr val="595959"/>
                </a:solidFill>
                <a:latin typeface="微软雅黑" panose="020B0503020204020204" pitchFamily="34" charset="-122"/>
                <a:ea typeface="微软雅黑" panose="020B0503020204020204" pitchFamily="34" charset="-122"/>
                <a:cs typeface="+mn-ea"/>
              </a:rPr>
              <a:t>JSON</a:t>
            </a:r>
            <a:r>
              <a:rPr lang="zh-CN" altLang="zh-CN" sz="2000" dirty="0">
                <a:solidFill>
                  <a:srgbClr val="595959"/>
                </a:solidFill>
                <a:latin typeface="微软雅黑" panose="020B0503020204020204" pitchFamily="34" charset="-122"/>
                <a:ea typeface="微软雅黑" panose="020B0503020204020204" pitchFamily="34" charset="-122"/>
                <a:cs typeface="+mn-ea"/>
              </a:rPr>
              <a:t>断言，则可以选中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主界面的测试计划并</a:t>
            </a:r>
            <a:r>
              <a:rPr lang="zh-CN" altLang="en-US" sz="2000" dirty="0">
                <a:solidFill>
                  <a:srgbClr val="595959"/>
                </a:solidFill>
                <a:latin typeface="微软雅黑" panose="020B0503020204020204" pitchFamily="34" charset="-122"/>
                <a:ea typeface="微软雅黑" panose="020B0503020204020204" pitchFamily="34" charset="-122"/>
                <a:cs typeface="+mn-ea"/>
              </a:rPr>
              <a:t>右键单击</a:t>
            </a:r>
            <a:r>
              <a:rPr lang="zh-CN" altLang="zh-CN" sz="2000" dirty="0">
                <a:solidFill>
                  <a:srgbClr val="595959"/>
                </a:solidFill>
                <a:latin typeface="微软雅黑" panose="020B0503020204020204" pitchFamily="34" charset="-122"/>
                <a:ea typeface="微软雅黑" panose="020B0503020204020204" pitchFamily="34" charset="-122"/>
                <a:cs typeface="+mn-ea"/>
              </a:rPr>
              <a:t>，在弹出的</a:t>
            </a:r>
            <a:r>
              <a:rPr lang="zh-CN" altLang="en-US" sz="2000" dirty="0">
                <a:solidFill>
                  <a:srgbClr val="595959"/>
                </a:solidFill>
                <a:latin typeface="微软雅黑" panose="020B0503020204020204" pitchFamily="34" charset="-122"/>
                <a:ea typeface="微软雅黑" panose="020B0503020204020204" pitchFamily="34" charset="-122"/>
                <a:cs typeface="+mn-ea"/>
              </a:rPr>
              <a:t>快捷菜单</a:t>
            </a:r>
            <a:r>
              <a:rPr lang="zh-CN" altLang="zh-CN" sz="2000" dirty="0">
                <a:solidFill>
                  <a:srgbClr val="595959"/>
                </a:solidFill>
                <a:latin typeface="微软雅黑" panose="020B0503020204020204" pitchFamily="34" charset="-122"/>
                <a:ea typeface="微软雅黑" panose="020B0503020204020204" pitchFamily="34" charset="-122"/>
                <a:cs typeface="+mn-ea"/>
              </a:rPr>
              <a:t>中依次选择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“断言”</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断言”</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en-US" altLang="zh-CN" sz="2000" dirty="0">
                <a:solidFill>
                  <a:srgbClr val="595959"/>
                </a:solidFill>
                <a:latin typeface="微软雅黑" panose="020B0503020204020204" pitchFamily="34" charset="-122"/>
                <a:ea typeface="微软雅黑" panose="020B0503020204020204" pitchFamily="34" charset="-122"/>
                <a:cs typeface="+mn-ea"/>
              </a:rPr>
              <a:t>JSON</a:t>
            </a:r>
            <a:r>
              <a:rPr lang="zh-CN" altLang="zh-CN" sz="2000" dirty="0">
                <a:solidFill>
                  <a:srgbClr val="595959"/>
                </a:solidFill>
                <a:latin typeface="微软雅黑" panose="020B0503020204020204" pitchFamily="34" charset="-122"/>
                <a:ea typeface="微软雅黑" panose="020B0503020204020204" pitchFamily="34" charset="-122"/>
                <a:cs typeface="+mn-ea"/>
              </a:rPr>
              <a:t>断言界面</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8" name="圆角矩形 7"/>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2.JSON</a:t>
            </a:r>
            <a:r>
              <a:rPr lang="zh-CN" altLang="en-US" sz="2000">
                <a:latin typeface="微软雅黑" panose="020B0503020204020204" pitchFamily="34" charset="-122"/>
                <a:ea typeface="微软雅黑" panose="020B0503020204020204" pitchFamily="34" charset="-122"/>
              </a:rPr>
              <a:t>断言</a:t>
            </a:r>
            <a:endParaRPr lang="zh-CN" altLang="en-US"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A1289011-07B0-2FCF-D6DA-0C6421F87416}"/>
              </a:ext>
            </a:extLst>
          </p:cNvPr>
          <p:cNvPicPr>
            <a:picLocks noChangeAspect="1"/>
          </p:cNvPicPr>
          <p:nvPr/>
        </p:nvPicPr>
        <p:blipFill>
          <a:blip r:embed="rId3"/>
          <a:stretch>
            <a:fillRect/>
          </a:stretch>
        </p:blipFill>
        <p:spPr>
          <a:xfrm>
            <a:off x="3128854" y="3331948"/>
            <a:ext cx="5932704" cy="3240000"/>
          </a:xfrm>
          <a:prstGeom prst="rect">
            <a:avLst/>
          </a:prstGeom>
        </p:spPr>
      </p:pic>
      <p:sp>
        <p:nvSpPr>
          <p:cNvPr id="5" name="矩形 4">
            <a:extLst>
              <a:ext uri="{FF2B5EF4-FFF2-40B4-BE49-F238E27FC236}">
                <a16:creationId xmlns:a16="http://schemas.microsoft.com/office/drawing/2014/main" id="{408D1EEC-917B-FC62-7A5B-91267CF06BDB}"/>
              </a:ext>
            </a:extLst>
          </p:cNvPr>
          <p:cNvSpPr/>
          <p:nvPr/>
        </p:nvSpPr>
        <p:spPr>
          <a:xfrm>
            <a:off x="3134499" y="4293794"/>
            <a:ext cx="3421065" cy="1806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57C540F-0768-8B2F-6E4E-1F973544BD9A}"/>
              </a:ext>
            </a:extLst>
          </p:cNvPr>
          <p:cNvSpPr/>
          <p:nvPr/>
        </p:nvSpPr>
        <p:spPr>
          <a:xfrm>
            <a:off x="3134499" y="4579219"/>
            <a:ext cx="3421065" cy="1806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7A0D840-6309-396D-CD29-586D4A734427}"/>
              </a:ext>
            </a:extLst>
          </p:cNvPr>
          <p:cNvSpPr/>
          <p:nvPr/>
        </p:nvSpPr>
        <p:spPr>
          <a:xfrm>
            <a:off x="3128854" y="5129324"/>
            <a:ext cx="3421065" cy="7645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99484" y="1241171"/>
            <a:ext cx="4184159" cy="553998"/>
          </a:xfrm>
          <a:prstGeom prst="rect">
            <a:avLst/>
          </a:prstGeom>
        </p:spPr>
        <p:txBody>
          <a:bodyPr wrap="non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关于</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断言的配置项</a:t>
            </a:r>
            <a:r>
              <a:rPr lang="zh-CN" altLang="en-US" sz="2000" dirty="0">
                <a:solidFill>
                  <a:srgbClr val="595959"/>
                </a:solidFill>
                <a:latin typeface="微软雅黑" panose="020B0503020204020204" pitchFamily="34" charset="-122"/>
                <a:ea typeface="微软雅黑" panose="020B0503020204020204" pitchFamily="34" charset="-122"/>
                <a:cs typeface="+mn-ea"/>
              </a:rPr>
              <a:t>介绍如下。</a:t>
            </a:r>
          </a:p>
        </p:txBody>
      </p:sp>
      <p:sp>
        <p:nvSpPr>
          <p:cNvPr id="4" name="矩形 3"/>
          <p:cNvSpPr/>
          <p:nvPr/>
        </p:nvSpPr>
        <p:spPr>
          <a:xfrm>
            <a:off x="1199484" y="1954502"/>
            <a:ext cx="9282846" cy="3785652"/>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Assert JSON Path exists</a:t>
            </a:r>
            <a:r>
              <a:rPr lang="zh-CN" altLang="zh-CN" sz="2000" dirty="0">
                <a:solidFill>
                  <a:srgbClr val="595959"/>
                </a:solidFill>
                <a:latin typeface="微软雅黑" panose="020B0503020204020204" pitchFamily="34" charset="-122"/>
                <a:ea typeface="微软雅黑" panose="020B0503020204020204" pitchFamily="34" charset="-122"/>
                <a:cs typeface="+mn-ea"/>
              </a:rPr>
              <a:t>：用于</a:t>
            </a:r>
            <a:r>
              <a:rPr lang="zh-CN" altLang="zh-CN" sz="2000" dirty="0">
                <a:solidFill>
                  <a:srgbClr val="1369B2"/>
                </a:solidFill>
                <a:latin typeface="微软雅黑" panose="020B0503020204020204" pitchFamily="34" charset="-122"/>
                <a:ea typeface="微软雅黑" panose="020B0503020204020204" pitchFamily="34" charset="-122"/>
              </a:rPr>
              <a:t>配置要断言的</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元素的路径</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34290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Additionally assert value</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是否要使用指定的值生成断言</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34290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Match as regular expression</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使用正则表达式断言</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34290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Expected Value</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期望值</a:t>
            </a:r>
            <a:r>
              <a:rPr lang="zh-CN" altLang="zh-CN" sz="2000" dirty="0">
                <a:solidFill>
                  <a:srgbClr val="595959"/>
                </a:solidFill>
                <a:latin typeface="微软雅黑" panose="020B0503020204020204" pitchFamily="34" charset="-122"/>
                <a:ea typeface="微软雅黑" panose="020B0503020204020204" pitchFamily="34" charset="-122"/>
                <a:cs typeface="+mn-ea"/>
              </a:rPr>
              <a:t>。如果勾选了</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Additionally assert </a:t>
            </a:r>
            <a:r>
              <a:rPr lang="en-US" altLang="zh-CN" sz="2000">
                <a:solidFill>
                  <a:srgbClr val="1369B2"/>
                </a:solidFill>
                <a:latin typeface="微软雅黑" panose="020B0503020204020204" pitchFamily="34" charset="-122"/>
                <a:ea typeface="微软雅黑" panose="020B0503020204020204" pitchFamily="34" charset="-122"/>
              </a:rPr>
              <a:t>value”</a:t>
            </a:r>
            <a:r>
              <a:rPr lang="zh-CN" altLang="en-US" sz="2000">
                <a:solidFill>
                  <a:srgbClr val="595959"/>
                </a:solidFill>
                <a:latin typeface="微软雅黑" panose="020B0503020204020204" pitchFamily="34" charset="-122"/>
                <a:ea typeface="微软雅黑" panose="020B0503020204020204" pitchFamily="34" charset="-122"/>
                <a:cs typeface="+mn-ea"/>
              </a:rPr>
              <a:t>复选框</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就在这里填写期望值。</a:t>
            </a:r>
          </a:p>
          <a:p>
            <a:pPr marL="34290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Expected null</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如果期望的值为</a:t>
            </a:r>
            <a:r>
              <a:rPr lang="en-US" altLang="zh-CN" sz="2000" dirty="0">
                <a:solidFill>
                  <a:srgbClr val="1369B2"/>
                </a:solidFill>
                <a:latin typeface="微软雅黑" panose="020B0503020204020204" pitchFamily="34" charset="-122"/>
                <a:ea typeface="微软雅黑" panose="020B0503020204020204" pitchFamily="34" charset="-122"/>
              </a:rPr>
              <a:t>null</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就</a:t>
            </a:r>
            <a:r>
              <a:rPr lang="zh-CN" altLang="zh-CN" sz="2000">
                <a:solidFill>
                  <a:srgbClr val="1369B2"/>
                </a:solidFill>
                <a:latin typeface="微软雅黑" panose="020B0503020204020204" pitchFamily="34" charset="-122"/>
                <a:ea typeface="微软雅黑" panose="020B0503020204020204" pitchFamily="34" charset="-122"/>
              </a:rPr>
              <a:t>勾选该</a:t>
            </a:r>
            <a:r>
              <a:rPr lang="zh-CN" altLang="en-US" sz="2000">
                <a:solidFill>
                  <a:srgbClr val="1369B2"/>
                </a:solidFill>
                <a:latin typeface="微软雅黑" panose="020B0503020204020204" pitchFamily="34" charset="-122"/>
                <a:ea typeface="微软雅黑" panose="020B0503020204020204" pitchFamily="34" charset="-122"/>
              </a:rPr>
              <a:t>复选框</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en-US" altLang="zh-CN" sz="2000">
                <a:solidFill>
                  <a:srgbClr val="595959"/>
                </a:solidFill>
                <a:latin typeface="微软雅黑" panose="020B0503020204020204" pitchFamily="34" charset="-122"/>
                <a:ea typeface="微软雅黑" panose="020B0503020204020204" pitchFamily="34" charset="-122"/>
                <a:cs typeface="+mn-ea"/>
              </a:rPr>
              <a:t>Invert assertion</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595959"/>
                </a:solidFill>
                <a:latin typeface="微软雅黑" panose="020B0503020204020204" pitchFamily="34" charset="-122"/>
                <a:ea typeface="微软雅黑" panose="020B0503020204020204" pitchFamily="34" charset="-122"/>
                <a:cs typeface="+mn-ea"/>
              </a:rPr>
              <a:t>will fail if above conditions met</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反转断言</a:t>
            </a:r>
            <a:r>
              <a:rPr lang="zh-CN" altLang="zh-CN" sz="2000" dirty="0">
                <a:solidFill>
                  <a:srgbClr val="595959"/>
                </a:solidFill>
                <a:latin typeface="微软雅黑" panose="020B0503020204020204" pitchFamily="34" charset="-122"/>
                <a:ea typeface="微软雅黑" panose="020B0503020204020204" pitchFamily="34" charset="-122"/>
                <a:cs typeface="+mn-ea"/>
              </a:rPr>
              <a:t>。断言成功时，如果</a:t>
            </a:r>
            <a:r>
              <a:rPr lang="zh-CN" altLang="zh-CN" sz="2000">
                <a:solidFill>
                  <a:srgbClr val="595959"/>
                </a:solidFill>
                <a:latin typeface="微软雅黑" panose="020B0503020204020204" pitchFamily="34" charset="-122"/>
                <a:ea typeface="微软雅黑" panose="020B0503020204020204" pitchFamily="34" charset="-122"/>
                <a:cs typeface="+mn-ea"/>
              </a:rPr>
              <a:t>勾选该</a:t>
            </a:r>
            <a:r>
              <a:rPr lang="zh-CN" altLang="en-US" sz="2000">
                <a:solidFill>
                  <a:srgbClr val="595959"/>
                </a:solidFill>
                <a:latin typeface="微软雅黑" panose="020B0503020204020204" pitchFamily="34" charset="-122"/>
                <a:ea typeface="微软雅黑" panose="020B0503020204020204" pitchFamily="34" charset="-122"/>
                <a:cs typeface="+mn-ea"/>
              </a:rPr>
              <a:t>复选框</a:t>
            </a:r>
            <a:r>
              <a:rPr lang="zh-CN" altLang="zh-CN" sz="2000">
                <a:solidFill>
                  <a:srgbClr val="595959"/>
                </a:solidFill>
                <a:latin typeface="微软雅黑" panose="020B0503020204020204" pitchFamily="34" charset="-122"/>
                <a:ea typeface="微软雅黑" panose="020B0503020204020204" pitchFamily="34" charset="-122"/>
                <a:cs typeface="+mn-ea"/>
              </a:rPr>
              <a:t>，则断言失败</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43690" y="1052036"/>
            <a:ext cx="10185370" cy="1477328"/>
          </a:xfrm>
          <a:prstGeom prst="rect">
            <a:avLst/>
          </a:prstGeom>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断言</a:t>
            </a:r>
            <a:r>
              <a:rPr lang="zh-CN" altLang="zh-CN" sz="2000" dirty="0">
                <a:solidFill>
                  <a:srgbClr val="595959"/>
                </a:solidFill>
                <a:latin typeface="微软雅黑" panose="020B0503020204020204" pitchFamily="34" charset="-122"/>
                <a:ea typeface="微软雅黑" panose="020B0503020204020204" pitchFamily="34" charset="-122"/>
                <a:cs typeface="+mn-ea"/>
              </a:rPr>
              <a:t>的使用</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本案例要求使用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发送一个</a:t>
            </a:r>
            <a:r>
              <a:rPr lang="en-US" altLang="zh-CN" sz="2000" dirty="0">
                <a:solidFill>
                  <a:srgbClr val="1369B2"/>
                </a:solidFill>
                <a:latin typeface="微软雅黑" panose="020B0503020204020204" pitchFamily="34" charset="-122"/>
                <a:ea typeface="微软雅黑" panose="020B0503020204020204" pitchFamily="34" charset="-122"/>
              </a:rPr>
              <a:t>GET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，请求地址为</a:t>
            </a:r>
            <a:r>
              <a:rPr lang="en-US" altLang="zh-CN" sz="2000" dirty="0">
                <a:solidFill>
                  <a:srgbClr val="1369B2"/>
                </a:solidFill>
                <a:latin typeface="微软雅黑" panose="020B0503020204020204" pitchFamily="34" charset="-122"/>
                <a:ea typeface="微软雅黑" panose="020B0503020204020204" pitchFamily="34" charset="-122"/>
              </a:rPr>
              <a:t>http://www.weather.com.cn/data/</a:t>
            </a:r>
            <a:r>
              <a:rPr lang="en-US" altLang="zh-CN" sz="2000" dirty="0" err="1">
                <a:solidFill>
                  <a:srgbClr val="1369B2"/>
                </a:solidFill>
                <a:latin typeface="微软雅黑" panose="020B0503020204020204" pitchFamily="34" charset="-122"/>
                <a:ea typeface="微软雅黑" panose="020B0503020204020204" pitchFamily="34" charset="-122"/>
              </a:rPr>
              <a:t>sk</a:t>
            </a:r>
            <a:r>
              <a:rPr lang="en-US" altLang="zh-CN" sz="2000" dirty="0">
                <a:solidFill>
                  <a:srgbClr val="1369B2"/>
                </a:solidFill>
                <a:latin typeface="微软雅黑" panose="020B0503020204020204" pitchFamily="34" charset="-122"/>
                <a:ea typeface="微软雅黑" panose="020B0503020204020204" pitchFamily="34" charset="-122"/>
              </a:rPr>
              <a:t>/101010100.html</a:t>
            </a:r>
            <a:r>
              <a:rPr lang="en-US" altLang="zh-CN" sz="2000" dirty="0">
                <a:solidFill>
                  <a:srgbClr val="595959"/>
                </a:solidFill>
                <a:latin typeface="微软雅黑" panose="020B0503020204020204" pitchFamily="34" charset="-122"/>
                <a:ea typeface="微软雅黑" panose="020B0503020204020204" pitchFamily="34" charset="-122"/>
                <a:cs typeface="+mn-ea"/>
              </a:rPr>
              <a:t>，检查响应的JSON数据中，</a:t>
            </a:r>
            <a:r>
              <a:rPr lang="en-US" altLang="zh-CN" sz="2000" dirty="0">
                <a:solidFill>
                  <a:srgbClr val="1369B2"/>
                </a:solidFill>
                <a:latin typeface="微软雅黑" panose="020B0503020204020204" pitchFamily="34" charset="-122"/>
                <a:ea typeface="微软雅黑" panose="020B0503020204020204" pitchFamily="34" charset="-122"/>
              </a:rPr>
              <a:t>city</a:t>
            </a:r>
            <a:r>
              <a:rPr lang="en-US" altLang="zh-CN" sz="2000" dirty="0">
                <a:solidFill>
                  <a:srgbClr val="595959"/>
                </a:solidFill>
                <a:latin typeface="微软雅黑" panose="020B0503020204020204" pitchFamily="34" charset="-122"/>
                <a:ea typeface="微软雅黑" panose="020B0503020204020204" pitchFamily="34" charset="-122"/>
                <a:cs typeface="+mn-ea"/>
              </a:rPr>
              <a:t>对应的内容是否为</a:t>
            </a:r>
            <a:r>
              <a:rPr lang="zh-CN" altLang="zh-CN" sz="2000" dirty="0">
                <a:solidFill>
                  <a:srgbClr val="1369B2"/>
                </a:solidFill>
                <a:latin typeface="微软雅黑" panose="020B0503020204020204" pitchFamily="34" charset="-122"/>
                <a:ea typeface="微软雅黑" panose="020B0503020204020204" pitchFamily="34" charset="-122"/>
              </a:rPr>
              <a:t>“北京”</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a:extLst>
              <a:ext uri="{FF2B5EF4-FFF2-40B4-BE49-F238E27FC236}">
                <a16:creationId xmlns:a16="http://schemas.microsoft.com/office/drawing/2014/main" id="{BE7127FB-F83F-9D85-5A0B-998BB1B33040}"/>
              </a:ext>
            </a:extLst>
          </p:cNvPr>
          <p:cNvPicPr>
            <a:picLocks noChangeAspect="1"/>
          </p:cNvPicPr>
          <p:nvPr/>
        </p:nvPicPr>
        <p:blipFill>
          <a:blip r:embed="rId3"/>
          <a:stretch>
            <a:fillRect/>
          </a:stretch>
        </p:blipFill>
        <p:spPr>
          <a:xfrm>
            <a:off x="191206" y="3429794"/>
            <a:ext cx="7436565" cy="2519626"/>
          </a:xfrm>
          <a:prstGeom prst="rect">
            <a:avLst/>
          </a:prstGeom>
        </p:spPr>
      </p:pic>
      <p:pic>
        <p:nvPicPr>
          <p:cNvPr id="9" name="图片 8">
            <a:extLst>
              <a:ext uri="{FF2B5EF4-FFF2-40B4-BE49-F238E27FC236}">
                <a16:creationId xmlns:a16="http://schemas.microsoft.com/office/drawing/2014/main" id="{11EDD8E6-08C0-757F-E26E-9EAF23BB3B75}"/>
              </a:ext>
            </a:extLst>
          </p:cNvPr>
          <p:cNvPicPr>
            <a:picLocks noChangeAspect="1"/>
          </p:cNvPicPr>
          <p:nvPr/>
        </p:nvPicPr>
        <p:blipFill>
          <a:blip r:embed="rId4"/>
          <a:stretch>
            <a:fillRect/>
          </a:stretch>
        </p:blipFill>
        <p:spPr>
          <a:xfrm>
            <a:off x="7967206" y="3429794"/>
            <a:ext cx="3897022" cy="2519626"/>
          </a:xfrm>
          <a:prstGeom prst="rect">
            <a:avLst/>
          </a:prstGeom>
        </p:spPr>
      </p:pic>
      <p:sp>
        <p:nvSpPr>
          <p:cNvPr id="10" name="矩形 9">
            <a:extLst>
              <a:ext uri="{FF2B5EF4-FFF2-40B4-BE49-F238E27FC236}">
                <a16:creationId xmlns:a16="http://schemas.microsoft.com/office/drawing/2014/main" id="{A79E8A60-9F6C-5380-5AC5-CC90721DD370}"/>
              </a:ext>
            </a:extLst>
          </p:cNvPr>
          <p:cNvSpPr/>
          <p:nvPr/>
        </p:nvSpPr>
        <p:spPr>
          <a:xfrm>
            <a:off x="187118" y="4437794"/>
            <a:ext cx="7436565" cy="50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F4A66B0-5235-F078-A1B9-755B2F10B005}"/>
              </a:ext>
            </a:extLst>
          </p:cNvPr>
          <p:cNvSpPr/>
          <p:nvPr/>
        </p:nvSpPr>
        <p:spPr>
          <a:xfrm>
            <a:off x="9903089" y="4152091"/>
            <a:ext cx="864000" cy="14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59E0420-7259-BD41-75B6-E27D2404BD03}"/>
              </a:ext>
            </a:extLst>
          </p:cNvPr>
          <p:cNvSpPr/>
          <p:nvPr/>
        </p:nvSpPr>
        <p:spPr>
          <a:xfrm>
            <a:off x="9903089" y="4365794"/>
            <a:ext cx="864000" cy="14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AC3CA78-7C01-2637-3A15-79FE4DC5DBC3}"/>
              </a:ext>
            </a:extLst>
          </p:cNvPr>
          <p:cNvSpPr/>
          <p:nvPr/>
        </p:nvSpPr>
        <p:spPr>
          <a:xfrm>
            <a:off x="9903089" y="4797794"/>
            <a:ext cx="864000" cy="14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43690" y="1027718"/>
            <a:ext cx="10200585" cy="55399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配置</a:t>
            </a:r>
            <a:r>
              <a:rPr lang="zh-CN" altLang="zh-CN" sz="2000">
                <a:solidFill>
                  <a:srgbClr val="595959"/>
                </a:solidFill>
                <a:latin typeface="微软雅黑" panose="020B0503020204020204" pitchFamily="34" charset="-122"/>
                <a:ea typeface="微软雅黑" panose="020B0503020204020204" pitchFamily="34" charset="-122"/>
                <a:cs typeface="+mn-ea"/>
              </a:rPr>
              <a:t>完成之后</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执行</a:t>
            </a:r>
            <a:r>
              <a:rPr lang="zh-CN" altLang="zh-CN" sz="2000" dirty="0">
                <a:solidFill>
                  <a:srgbClr val="595959"/>
                </a:solidFill>
                <a:latin typeface="微软雅黑" panose="020B0503020204020204" pitchFamily="34" charset="-122"/>
                <a:ea typeface="微软雅黑" panose="020B0503020204020204" pitchFamily="34" charset="-122"/>
                <a:cs typeface="+mn-ea"/>
              </a:rPr>
              <a:t>测试</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1369B2"/>
                </a:solidFill>
                <a:latin typeface="微软雅黑" panose="020B0503020204020204" pitchFamily="34" charset="-122"/>
                <a:ea typeface="微软雅黑" panose="020B0503020204020204" pitchFamily="34" charset="-122"/>
              </a:rPr>
              <a:t>测试结果</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5" name="图片 4">
            <a:extLst>
              <a:ext uri="{FF2B5EF4-FFF2-40B4-BE49-F238E27FC236}">
                <a16:creationId xmlns:a16="http://schemas.microsoft.com/office/drawing/2014/main" id="{02CC1524-F7DA-A43B-0951-EBBDD179F442}"/>
              </a:ext>
            </a:extLst>
          </p:cNvPr>
          <p:cNvPicPr>
            <a:picLocks noChangeAspect="1"/>
          </p:cNvPicPr>
          <p:nvPr/>
        </p:nvPicPr>
        <p:blipFill>
          <a:blip r:embed="rId3"/>
          <a:stretch>
            <a:fillRect/>
          </a:stretch>
        </p:blipFill>
        <p:spPr>
          <a:xfrm>
            <a:off x="1559206" y="2133794"/>
            <a:ext cx="9365827" cy="2680352"/>
          </a:xfrm>
          <a:prstGeom prst="rect">
            <a:avLst/>
          </a:prstGeom>
        </p:spPr>
      </p:pic>
      <p:sp>
        <p:nvSpPr>
          <p:cNvPr id="6" name="矩形 5">
            <a:extLst>
              <a:ext uri="{FF2B5EF4-FFF2-40B4-BE49-F238E27FC236}">
                <a16:creationId xmlns:a16="http://schemas.microsoft.com/office/drawing/2014/main" id="{66AEECE0-5A2F-EFEB-BB52-CCA3AED5F1CE}"/>
              </a:ext>
            </a:extLst>
          </p:cNvPr>
          <p:cNvSpPr/>
          <p:nvPr/>
        </p:nvSpPr>
        <p:spPr>
          <a:xfrm>
            <a:off x="3215206" y="4437794"/>
            <a:ext cx="1224000" cy="14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869348" y="1917794"/>
            <a:ext cx="10451715" cy="1422184"/>
          </a:xfrm>
          <a:prstGeom prst="rect">
            <a:avLst/>
          </a:prstGeom>
          <a:noFill/>
        </p:spPr>
        <p:txBody>
          <a:bodyPr wrap="square">
            <a:spAutoFit/>
          </a:bodyPr>
          <a:lstStyle/>
          <a:p>
            <a:pPr indent="457200">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断言持续时间主要用于断言请求的响应时间是否满足要求</a:t>
            </a:r>
            <a:r>
              <a:rPr lang="zh-CN" altLang="zh-CN" sz="2000" dirty="0">
                <a:solidFill>
                  <a:srgbClr val="595959"/>
                </a:solidFill>
                <a:latin typeface="微软雅黑" panose="020B0503020204020204" pitchFamily="34" charset="-122"/>
                <a:ea typeface="微软雅黑" panose="020B0503020204020204" pitchFamily="34" charset="-122"/>
                <a:cs typeface="+mn-ea"/>
              </a:rPr>
              <a:t>。如果在测试计划中需要添加断言持续时间，则可以选中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主界面的测试计划并</a:t>
            </a:r>
            <a:r>
              <a:rPr lang="zh-CN" altLang="en-US" sz="2000" dirty="0">
                <a:solidFill>
                  <a:srgbClr val="595959"/>
                </a:solidFill>
                <a:latin typeface="微软雅黑" panose="020B0503020204020204" pitchFamily="34" charset="-122"/>
                <a:ea typeface="微软雅黑" panose="020B0503020204020204" pitchFamily="34" charset="-122"/>
                <a:cs typeface="+mn-ea"/>
              </a:rPr>
              <a:t>右键单击</a:t>
            </a:r>
            <a:r>
              <a:rPr lang="zh-CN" altLang="zh-CN" sz="2000" dirty="0">
                <a:solidFill>
                  <a:srgbClr val="595959"/>
                </a:solidFill>
                <a:latin typeface="微软雅黑" panose="020B0503020204020204" pitchFamily="34" charset="-122"/>
                <a:ea typeface="微软雅黑" panose="020B0503020204020204" pitchFamily="34" charset="-122"/>
                <a:cs typeface="+mn-ea"/>
              </a:rPr>
              <a:t>，在弹出的</a:t>
            </a:r>
            <a:r>
              <a:rPr lang="zh-CN" altLang="en-US" sz="2000" dirty="0">
                <a:solidFill>
                  <a:srgbClr val="595959"/>
                </a:solidFill>
                <a:latin typeface="微软雅黑" panose="020B0503020204020204" pitchFamily="34" charset="-122"/>
                <a:ea typeface="微软雅黑" panose="020B0503020204020204" pitchFamily="34" charset="-122"/>
                <a:cs typeface="+mn-ea"/>
              </a:rPr>
              <a:t>快捷菜单</a:t>
            </a:r>
            <a:r>
              <a:rPr lang="zh-CN" altLang="zh-CN" sz="2000" dirty="0">
                <a:solidFill>
                  <a:srgbClr val="595959"/>
                </a:solidFill>
                <a:latin typeface="微软雅黑" panose="020B0503020204020204" pitchFamily="34" charset="-122"/>
                <a:ea typeface="微软雅黑" panose="020B0503020204020204" pitchFamily="34" charset="-122"/>
                <a:cs typeface="+mn-ea"/>
              </a:rPr>
              <a:t>中依次选择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“断言”</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“断言持续时间”</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，会添加一个断言持续时间界面</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8" name="圆角矩形 7"/>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3.</a:t>
            </a:r>
            <a:r>
              <a:rPr lang="zh-CN" altLang="en-US" sz="2000">
                <a:latin typeface="微软雅黑" panose="020B0503020204020204" pitchFamily="34" charset="-122"/>
                <a:ea typeface="微软雅黑" panose="020B0503020204020204" pitchFamily="34" charset="-122"/>
              </a:rPr>
              <a:t>断言持续时间</a:t>
            </a:r>
            <a:endParaRPr lang="zh-CN" altLang="en-US"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3902B9D-8B53-196B-3B57-081B2A4E19DF}"/>
              </a:ext>
            </a:extLst>
          </p:cNvPr>
          <p:cNvPicPr>
            <a:picLocks noChangeAspect="1"/>
          </p:cNvPicPr>
          <p:nvPr/>
        </p:nvPicPr>
        <p:blipFill>
          <a:blip r:embed="rId3"/>
          <a:stretch>
            <a:fillRect/>
          </a:stretch>
        </p:blipFill>
        <p:spPr>
          <a:xfrm>
            <a:off x="2642824" y="3620821"/>
            <a:ext cx="6904762" cy="2742857"/>
          </a:xfrm>
          <a:prstGeom prst="rect">
            <a:avLst/>
          </a:prstGeom>
        </p:spPr>
      </p:pic>
      <p:sp>
        <p:nvSpPr>
          <p:cNvPr id="5" name="矩形 4">
            <a:extLst>
              <a:ext uri="{FF2B5EF4-FFF2-40B4-BE49-F238E27FC236}">
                <a16:creationId xmlns:a16="http://schemas.microsoft.com/office/drawing/2014/main" id="{EBDF279B-DF04-9511-C1BE-78D646D1E969}"/>
              </a:ext>
            </a:extLst>
          </p:cNvPr>
          <p:cNvSpPr/>
          <p:nvPr/>
        </p:nvSpPr>
        <p:spPr>
          <a:xfrm>
            <a:off x="2783206" y="5661794"/>
            <a:ext cx="3384000" cy="432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067490" y="1074035"/>
            <a:ext cx="10019610" cy="961289"/>
          </a:xfrm>
          <a:prstGeom prst="rect">
            <a:avLst/>
          </a:prstGeom>
          <a:noFill/>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zh-CN" altLang="zh-CN" sz="2000" dirty="0">
                <a:solidFill>
                  <a:srgbClr val="1369B2"/>
                </a:solidFill>
                <a:latin typeface="微软雅黑" panose="020B0503020204020204" pitchFamily="34" charset="-122"/>
                <a:ea typeface="微软雅黑" panose="020B0503020204020204" pitchFamily="34" charset="-122"/>
              </a:rPr>
              <a:t>断言持续时间</a:t>
            </a:r>
            <a:r>
              <a:rPr lang="zh-CN" altLang="zh-CN" sz="2000" dirty="0">
                <a:solidFill>
                  <a:srgbClr val="595959"/>
                </a:solidFill>
                <a:latin typeface="微软雅黑" panose="020B0503020204020204" pitchFamily="34" charset="-122"/>
                <a:ea typeface="微软雅黑" panose="020B0503020204020204" pitchFamily="34" charset="-122"/>
                <a:cs typeface="+mn-ea"/>
              </a:rPr>
              <a:t>的使用。本案例要求使用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发送一个</a:t>
            </a:r>
            <a:r>
              <a:rPr lang="en-US" altLang="zh-CN" sz="2000" dirty="0">
                <a:solidFill>
                  <a:srgbClr val="1369B2"/>
                </a:solidFill>
                <a:latin typeface="微软雅黑" panose="020B0503020204020204" pitchFamily="34" charset="-122"/>
                <a:ea typeface="微软雅黑" panose="020B0503020204020204" pitchFamily="34" charset="-122"/>
              </a:rPr>
              <a:t>GET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，请求地址为</a:t>
            </a:r>
            <a:r>
              <a:rPr lang="en-US" altLang="zh-CN" sz="2000" dirty="0">
                <a:solidFill>
                  <a:srgbClr val="1369B2"/>
                </a:solidFill>
                <a:latin typeface="微软雅黑" panose="020B0503020204020204" pitchFamily="34" charset="-122"/>
                <a:ea typeface="微软雅黑" panose="020B0503020204020204" pitchFamily="34" charset="-122"/>
              </a:rPr>
              <a:t>https://www.jd.com</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检查响应时间是否超过100毫秒</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5" name="图片 4">
            <a:extLst>
              <a:ext uri="{FF2B5EF4-FFF2-40B4-BE49-F238E27FC236}">
                <a16:creationId xmlns:a16="http://schemas.microsoft.com/office/drawing/2014/main" id="{AB095030-C12B-5198-A681-132E4EF52CA9}"/>
              </a:ext>
            </a:extLst>
          </p:cNvPr>
          <p:cNvPicPr>
            <a:picLocks noChangeAspect="1"/>
          </p:cNvPicPr>
          <p:nvPr/>
        </p:nvPicPr>
        <p:blipFill>
          <a:blip r:embed="rId3"/>
          <a:stretch>
            <a:fillRect/>
          </a:stretch>
        </p:blipFill>
        <p:spPr>
          <a:xfrm>
            <a:off x="89911" y="3232179"/>
            <a:ext cx="7498283" cy="2308682"/>
          </a:xfrm>
          <a:prstGeom prst="rect">
            <a:avLst/>
          </a:prstGeom>
        </p:spPr>
      </p:pic>
      <p:pic>
        <p:nvPicPr>
          <p:cNvPr id="8" name="图片 7">
            <a:extLst>
              <a:ext uri="{FF2B5EF4-FFF2-40B4-BE49-F238E27FC236}">
                <a16:creationId xmlns:a16="http://schemas.microsoft.com/office/drawing/2014/main" id="{57269907-9AFB-4456-3289-21F4FFB78EE1}"/>
              </a:ext>
            </a:extLst>
          </p:cNvPr>
          <p:cNvPicPr>
            <a:picLocks noChangeAspect="1"/>
          </p:cNvPicPr>
          <p:nvPr/>
        </p:nvPicPr>
        <p:blipFill>
          <a:blip r:embed="rId4"/>
          <a:stretch>
            <a:fillRect/>
          </a:stretch>
        </p:blipFill>
        <p:spPr>
          <a:xfrm>
            <a:off x="7895206" y="3429794"/>
            <a:ext cx="3960000" cy="1815280"/>
          </a:xfrm>
          <a:prstGeom prst="rect">
            <a:avLst/>
          </a:prstGeom>
        </p:spPr>
      </p:pic>
      <p:sp>
        <p:nvSpPr>
          <p:cNvPr id="9" name="矩形 8">
            <a:extLst>
              <a:ext uri="{FF2B5EF4-FFF2-40B4-BE49-F238E27FC236}">
                <a16:creationId xmlns:a16="http://schemas.microsoft.com/office/drawing/2014/main" id="{2B14E00E-4505-7AF0-E19B-EA02144FFF57}"/>
              </a:ext>
            </a:extLst>
          </p:cNvPr>
          <p:cNvSpPr/>
          <p:nvPr/>
        </p:nvSpPr>
        <p:spPr>
          <a:xfrm>
            <a:off x="89910" y="4149794"/>
            <a:ext cx="7498283" cy="648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301B72E-0813-3FBE-B00F-C86410FF5E36}"/>
              </a:ext>
            </a:extLst>
          </p:cNvPr>
          <p:cNvSpPr/>
          <p:nvPr/>
        </p:nvSpPr>
        <p:spPr>
          <a:xfrm>
            <a:off x="8039206" y="4941794"/>
            <a:ext cx="1440000" cy="2362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5.1.2 </a:t>
            </a:r>
            <a:r>
              <a:rPr lang="zh-CN" altLang="en-US" sz="2400" b="1">
                <a:solidFill>
                  <a:srgbClr val="595959"/>
                </a:solidFill>
                <a:latin typeface="微软雅黑" panose="020B0503020204020204" pitchFamily="34" charset="-122"/>
                <a:ea typeface="微软雅黑" panose="020B0503020204020204" pitchFamily="34" charset="-122"/>
                <a:cs typeface="+mn-ea"/>
                <a:sym typeface="+mn-lt"/>
              </a:rPr>
              <a:t>性能测试种类</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6" name="原创设计师QQ598969553          _4"/>
          <p:cNvSpPr/>
          <p:nvPr/>
        </p:nvSpPr>
        <p:spPr>
          <a:xfrm>
            <a:off x="4710728" y="1413456"/>
            <a:ext cx="6953315" cy="5170646"/>
          </a:xfrm>
          <a:prstGeom prst="rect">
            <a:avLst/>
          </a:prstGeom>
        </p:spPr>
        <p:txBody>
          <a:bodyPr wrap="square">
            <a:spAutoFit/>
          </a:bodyPr>
          <a:lstStyle/>
          <a:p>
            <a:pPr indent="457200" algn="just">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rPr>
              <a:t>压力测试与负载测试是有区别的，负载测试的目的是在</a:t>
            </a:r>
            <a:r>
              <a:rPr lang="en-US" altLang="zh-CN" sz="2000" dirty="0">
                <a:solidFill>
                  <a:srgbClr val="1369B2"/>
                </a:solidFill>
                <a:latin typeface="微软雅黑" panose="020B0503020204020204" pitchFamily="34" charset="-122"/>
                <a:ea typeface="微软雅黑" panose="020B0503020204020204" pitchFamily="34" charset="-122"/>
              </a:rPr>
              <a:t>满足性能指标要求</a:t>
            </a:r>
            <a:r>
              <a:rPr lang="en-US" altLang="zh-CN" sz="2000" dirty="0">
                <a:solidFill>
                  <a:srgbClr val="595959"/>
                </a:solidFill>
                <a:latin typeface="微软雅黑" panose="020B0503020204020204" pitchFamily="34" charset="-122"/>
                <a:ea typeface="微软雅黑" panose="020B0503020204020204" pitchFamily="34" charset="-122"/>
              </a:rPr>
              <a:t>的前提下，</a:t>
            </a:r>
            <a:r>
              <a:rPr lang="en-US" altLang="zh-CN" sz="2000" dirty="0">
                <a:solidFill>
                  <a:srgbClr val="1369B2"/>
                </a:solidFill>
                <a:latin typeface="微软雅黑" panose="020B0503020204020204" pitchFamily="34" charset="-122"/>
                <a:ea typeface="微软雅黑" panose="020B0503020204020204" pitchFamily="34" charset="-122"/>
              </a:rPr>
              <a:t>测试系统能够承受的最大负载</a:t>
            </a:r>
            <a:r>
              <a:rPr lang="en-US" altLang="zh-CN" sz="2000" dirty="0">
                <a:solidFill>
                  <a:srgbClr val="595959"/>
                </a:solidFill>
                <a:latin typeface="微软雅黑" panose="020B0503020204020204" pitchFamily="34" charset="-122"/>
                <a:ea typeface="微软雅黑" panose="020B0503020204020204" pitchFamily="34" charset="-122"/>
              </a:rPr>
              <a:t>，而压力测试的目的则是</a:t>
            </a:r>
            <a:r>
              <a:rPr lang="en-US" altLang="zh-CN" sz="2000" dirty="0">
                <a:solidFill>
                  <a:srgbClr val="1369B2"/>
                </a:solidFill>
                <a:latin typeface="微软雅黑" panose="020B0503020204020204" pitchFamily="34" charset="-122"/>
                <a:ea typeface="微软雅黑" panose="020B0503020204020204" pitchFamily="34" charset="-122"/>
              </a:rPr>
              <a:t>测试使系统性能达到极限的状态</a:t>
            </a:r>
            <a:r>
              <a:rPr lang="en-US" altLang="zh-CN" sz="2000" dirty="0">
                <a:solidFill>
                  <a:srgbClr val="595959"/>
                </a:solidFill>
                <a:latin typeface="微软雅黑" panose="020B0503020204020204" pitchFamily="34" charset="-122"/>
                <a:ea typeface="微软雅黑" panose="020B0503020204020204" pitchFamily="34" charset="-122"/>
              </a:rPr>
              <a:t>。</a:t>
            </a:r>
          </a:p>
          <a:p>
            <a:pPr algn="just">
              <a:lnSpc>
                <a:spcPct val="150000"/>
              </a:lnSpc>
            </a:pPr>
            <a:endParaRPr lang="en-US" altLang="zh-CN" sz="2000" dirty="0">
              <a:solidFill>
                <a:srgbClr val="595959"/>
              </a:solidFill>
              <a:latin typeface="微软雅黑" panose="020B0503020204020204" pitchFamily="34" charset="-122"/>
              <a:ea typeface="微软雅黑" panose="020B0503020204020204" pitchFamily="34" charset="-122"/>
            </a:endParaRPr>
          </a:p>
          <a:p>
            <a:pPr indent="457200" algn="just">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rPr>
              <a:t>例如软件系统</a:t>
            </a:r>
            <a:r>
              <a:rPr lang="en-US" altLang="zh-CN" sz="2000" dirty="0" err="1">
                <a:solidFill>
                  <a:srgbClr val="1369B2"/>
                </a:solidFill>
                <a:latin typeface="微软雅黑" panose="020B0503020204020204" pitchFamily="34" charset="-122"/>
                <a:ea typeface="微软雅黑" panose="020B0503020204020204" pitchFamily="34" charset="-122"/>
              </a:rPr>
              <a:t>正常的响应时间</a:t>
            </a:r>
            <a:r>
              <a:rPr lang="en-US" altLang="zh-CN" sz="2000" dirty="0" err="1">
                <a:solidFill>
                  <a:srgbClr val="595959"/>
                </a:solidFill>
                <a:latin typeface="微软雅黑" panose="020B0503020204020204" pitchFamily="34" charset="-122"/>
                <a:ea typeface="微软雅黑" panose="020B0503020204020204" pitchFamily="34" charset="-122"/>
              </a:rPr>
              <a:t>为</a:t>
            </a:r>
            <a:r>
              <a:rPr lang="en-US" altLang="zh-CN" sz="2000" dirty="0">
                <a:solidFill>
                  <a:srgbClr val="595959"/>
                </a:solidFill>
                <a:latin typeface="微软雅黑" panose="020B0503020204020204" pitchFamily="34" charset="-122"/>
                <a:ea typeface="微软雅黑" panose="020B0503020204020204" pitchFamily="34" charset="-122"/>
              </a:rPr>
              <a:t> 2 </a:t>
            </a:r>
            <a:r>
              <a:rPr lang="en-US" altLang="zh-CN" sz="2000" dirty="0" err="1">
                <a:solidFill>
                  <a:srgbClr val="595959"/>
                </a:solidFill>
                <a:latin typeface="微软雅黑" panose="020B0503020204020204" pitchFamily="34" charset="-122"/>
                <a:ea typeface="微软雅黑" panose="020B0503020204020204" pitchFamily="34" charset="-122"/>
              </a:rPr>
              <a:t>秒，通过负载测试确定用户访问量超过</a:t>
            </a:r>
            <a:r>
              <a:rPr lang="en-US" altLang="zh-CN" sz="2000" dirty="0">
                <a:solidFill>
                  <a:srgbClr val="595959"/>
                </a:solidFill>
                <a:latin typeface="微软雅黑" panose="020B0503020204020204" pitchFamily="34" charset="-122"/>
                <a:ea typeface="微软雅黑" panose="020B0503020204020204" pitchFamily="34" charset="-122"/>
              </a:rPr>
              <a:t> 1 </a:t>
            </a:r>
            <a:r>
              <a:rPr lang="en-US" altLang="zh-CN" sz="2000" dirty="0" err="1">
                <a:solidFill>
                  <a:srgbClr val="595959"/>
                </a:solidFill>
                <a:latin typeface="微软雅黑" panose="020B0503020204020204" pitchFamily="34" charset="-122"/>
                <a:ea typeface="微软雅黑" panose="020B0503020204020204" pitchFamily="34" charset="-122"/>
              </a:rPr>
              <a:t>万人时响应时间变慢。对于压力测试，则继续</a:t>
            </a:r>
            <a:r>
              <a:rPr lang="en-US" altLang="zh-CN" sz="2000" dirty="0" err="1">
                <a:solidFill>
                  <a:srgbClr val="1369B2"/>
                </a:solidFill>
                <a:latin typeface="微软雅黑" panose="020B0503020204020204" pitchFamily="34" charset="-122"/>
                <a:ea typeface="微软雅黑" panose="020B0503020204020204" pitchFamily="34" charset="-122"/>
              </a:rPr>
              <a:t>增加用户访问量</a:t>
            </a:r>
            <a:r>
              <a:rPr lang="en-US" altLang="zh-CN" sz="2000" dirty="0" err="1">
                <a:solidFill>
                  <a:srgbClr val="595959"/>
                </a:solidFill>
                <a:latin typeface="微软雅黑" panose="020B0503020204020204" pitchFamily="34" charset="-122"/>
                <a:ea typeface="微软雅黑" panose="020B0503020204020204" pitchFamily="34" charset="-122"/>
              </a:rPr>
              <a:t>，观察系统的性能变化，当用户访问量增加到</a:t>
            </a:r>
            <a:r>
              <a:rPr lang="en-US" altLang="zh-CN" sz="2000" dirty="0">
                <a:solidFill>
                  <a:srgbClr val="595959"/>
                </a:solidFill>
                <a:latin typeface="微软雅黑" panose="020B0503020204020204" pitchFamily="34" charset="-122"/>
                <a:ea typeface="微软雅黑" panose="020B0503020204020204" pitchFamily="34" charset="-122"/>
              </a:rPr>
              <a:t> 2 </a:t>
            </a:r>
            <a:r>
              <a:rPr lang="en-US" altLang="zh-CN" sz="2000" dirty="0" err="1">
                <a:solidFill>
                  <a:srgbClr val="595959"/>
                </a:solidFill>
                <a:latin typeface="微软雅黑" panose="020B0503020204020204" pitchFamily="34" charset="-122"/>
                <a:ea typeface="微软雅黑" panose="020B0503020204020204" pitchFamily="34" charset="-122"/>
              </a:rPr>
              <a:t>万人时系统响应时间为</a:t>
            </a:r>
            <a:r>
              <a:rPr lang="en-US" altLang="zh-CN" sz="2000" dirty="0">
                <a:solidFill>
                  <a:srgbClr val="595959"/>
                </a:solidFill>
                <a:latin typeface="微软雅黑" panose="020B0503020204020204" pitchFamily="34" charset="-122"/>
                <a:ea typeface="微软雅黑" panose="020B0503020204020204" pitchFamily="34" charset="-122"/>
              </a:rPr>
              <a:t> 3 </a:t>
            </a:r>
            <a:r>
              <a:rPr lang="en-US" altLang="zh-CN" sz="2000" dirty="0" err="1">
                <a:solidFill>
                  <a:srgbClr val="595959"/>
                </a:solidFill>
                <a:latin typeface="微软雅黑" panose="020B0503020204020204" pitchFamily="34" charset="-122"/>
                <a:ea typeface="微软雅黑" panose="020B0503020204020204" pitchFamily="34" charset="-122"/>
              </a:rPr>
              <a:t>秒，当用户访问量增加到</a:t>
            </a:r>
            <a:r>
              <a:rPr lang="en-US" altLang="zh-CN" sz="2000" dirty="0">
                <a:solidFill>
                  <a:srgbClr val="595959"/>
                </a:solidFill>
                <a:latin typeface="微软雅黑" panose="020B0503020204020204" pitchFamily="34" charset="-122"/>
                <a:ea typeface="微软雅黑" panose="020B0503020204020204" pitchFamily="34" charset="-122"/>
              </a:rPr>
              <a:t> 3 </a:t>
            </a:r>
            <a:r>
              <a:rPr lang="en-US" altLang="zh-CN" sz="2000" dirty="0" err="1">
                <a:solidFill>
                  <a:srgbClr val="595959"/>
                </a:solidFill>
                <a:latin typeface="微软雅黑" panose="020B0503020204020204" pitchFamily="34" charset="-122"/>
                <a:ea typeface="微软雅黑" panose="020B0503020204020204" pitchFamily="34" charset="-122"/>
              </a:rPr>
              <a:t>万人时响应时间为</a:t>
            </a:r>
            <a:r>
              <a:rPr lang="en-US" altLang="zh-CN" sz="2000" dirty="0">
                <a:solidFill>
                  <a:srgbClr val="595959"/>
                </a:solidFill>
                <a:latin typeface="微软雅黑" panose="020B0503020204020204" pitchFamily="34" charset="-122"/>
                <a:ea typeface="微软雅黑" panose="020B0503020204020204" pitchFamily="34" charset="-122"/>
              </a:rPr>
              <a:t> 4 </a:t>
            </a:r>
            <a:r>
              <a:rPr lang="en-US" altLang="zh-CN" sz="2000" dirty="0" err="1">
                <a:solidFill>
                  <a:srgbClr val="595959"/>
                </a:solidFill>
                <a:latin typeface="微软雅黑" panose="020B0503020204020204" pitchFamily="34" charset="-122"/>
                <a:ea typeface="微软雅黑" panose="020B0503020204020204" pitchFamily="34" charset="-122"/>
              </a:rPr>
              <a:t>秒，当用户访问量增加到</a:t>
            </a:r>
            <a:r>
              <a:rPr lang="en-US" altLang="zh-CN" sz="2000" dirty="0">
                <a:solidFill>
                  <a:srgbClr val="595959"/>
                </a:solidFill>
                <a:latin typeface="微软雅黑" panose="020B0503020204020204" pitchFamily="34" charset="-122"/>
                <a:ea typeface="微软雅黑" panose="020B0503020204020204" pitchFamily="34" charset="-122"/>
              </a:rPr>
              <a:t> 4 </a:t>
            </a:r>
            <a:r>
              <a:rPr lang="en-US" altLang="zh-CN" sz="2000" dirty="0" err="1">
                <a:solidFill>
                  <a:srgbClr val="595959"/>
                </a:solidFill>
                <a:latin typeface="微软雅黑" panose="020B0503020204020204" pitchFamily="34" charset="-122"/>
                <a:ea typeface="微软雅黑" panose="020B0503020204020204" pitchFamily="34" charset="-122"/>
              </a:rPr>
              <a:t>万人时，系统崩溃无法响应。由此确定系统能承受的最大访问量为</a:t>
            </a:r>
            <a:r>
              <a:rPr lang="en-US" altLang="zh-CN" sz="2000" dirty="0">
                <a:solidFill>
                  <a:srgbClr val="595959"/>
                </a:solidFill>
                <a:latin typeface="微软雅黑" panose="020B0503020204020204" pitchFamily="34" charset="-122"/>
                <a:ea typeface="微软雅黑" panose="020B0503020204020204" pitchFamily="34" charset="-122"/>
              </a:rPr>
              <a:t> 4 </a:t>
            </a:r>
            <a:r>
              <a:rPr lang="en-US" altLang="zh-CN" sz="2000" dirty="0" err="1">
                <a:solidFill>
                  <a:srgbClr val="595959"/>
                </a:solidFill>
                <a:latin typeface="微软雅黑" panose="020B0503020204020204" pitchFamily="34" charset="-122"/>
                <a:ea typeface="微软雅黑" panose="020B0503020204020204" pitchFamily="34" charset="-122"/>
              </a:rPr>
              <a:t>万人</a:t>
            </a:r>
            <a:r>
              <a:rPr lang="en-US" altLang="zh-CN" sz="2000" dirty="0">
                <a:solidFill>
                  <a:srgbClr val="595959"/>
                </a:solidFill>
                <a:latin typeface="微软雅黑" panose="020B0503020204020204" pitchFamily="34" charset="-122"/>
                <a:ea typeface="微软雅黑" panose="020B0503020204020204" pitchFamily="34" charset="-122"/>
              </a:rPr>
              <a:t>。</a:t>
            </a:r>
            <a:endParaRPr lang="zh-CN" altLang="zh-CN" sz="2000" dirty="0">
              <a:solidFill>
                <a:srgbClr val="595959"/>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839386" y="1413456"/>
            <a:ext cx="3715858" cy="400615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143690" y="1097902"/>
            <a:ext cx="10019610" cy="553998"/>
          </a:xfrm>
          <a:prstGeom prst="rect">
            <a:avLst/>
          </a:prstGeom>
          <a:noFill/>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配置完成后执行测试</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1369B2"/>
                </a:solidFill>
                <a:latin typeface="微软雅黑" panose="020B0503020204020204" pitchFamily="34" charset="-122"/>
                <a:ea typeface="微软雅黑" panose="020B0503020204020204" pitchFamily="34" charset="-122"/>
              </a:rPr>
              <a:t>测试结果</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a:extLst>
              <a:ext uri="{FF2B5EF4-FFF2-40B4-BE49-F238E27FC236}">
                <a16:creationId xmlns:a16="http://schemas.microsoft.com/office/drawing/2014/main" id="{DA1189FB-193B-36EC-B155-B8B2D583345E}"/>
              </a:ext>
            </a:extLst>
          </p:cNvPr>
          <p:cNvPicPr>
            <a:picLocks noChangeAspect="1"/>
          </p:cNvPicPr>
          <p:nvPr/>
        </p:nvPicPr>
        <p:blipFill>
          <a:blip r:embed="rId3"/>
          <a:stretch>
            <a:fillRect/>
          </a:stretch>
        </p:blipFill>
        <p:spPr>
          <a:xfrm>
            <a:off x="1942035" y="2061794"/>
            <a:ext cx="8306341" cy="3096000"/>
          </a:xfrm>
          <a:prstGeom prst="rect">
            <a:avLst/>
          </a:prstGeom>
        </p:spPr>
      </p:pic>
      <p:sp>
        <p:nvSpPr>
          <p:cNvPr id="5" name="矩形 4">
            <a:extLst>
              <a:ext uri="{FF2B5EF4-FFF2-40B4-BE49-F238E27FC236}">
                <a16:creationId xmlns:a16="http://schemas.microsoft.com/office/drawing/2014/main" id="{F7DBF451-DE94-4C08-9C4A-BFE44665F6EA}"/>
              </a:ext>
            </a:extLst>
          </p:cNvPr>
          <p:cNvSpPr/>
          <p:nvPr/>
        </p:nvSpPr>
        <p:spPr>
          <a:xfrm>
            <a:off x="4007206" y="4653794"/>
            <a:ext cx="4680000" cy="21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前置处理器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3"/>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p>
        </p:txBody>
      </p:sp>
      <p:sp>
        <p:nvSpPr>
          <p:cNvPr id="13" name="TextBox 35"/>
          <p:cNvSpPr txBox="1">
            <a:spLocks noChangeArrowheads="1"/>
          </p:cNvSpPr>
          <p:nvPr/>
        </p:nvSpPr>
        <p:spPr bwMode="auto">
          <a:xfrm>
            <a:off x="5815965" y="3576722"/>
            <a:ext cx="5429568" cy="99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掌握前置处理器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使用用户参数元件完成特殊的参数化设置</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前置处理器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1" name="图片 10"/>
          <p:cNvPicPr>
            <a:picLocks noChangeAspect="1"/>
          </p:cNvPicPr>
          <p:nvPr/>
        </p:nvPicPr>
        <p:blipFill>
          <a:blip r:embed="rId3"/>
          <a:stretch>
            <a:fillRect/>
          </a:stretch>
        </p:blipFill>
        <p:spPr>
          <a:xfrm>
            <a:off x="1011196" y="1629594"/>
            <a:ext cx="3715858" cy="4006159"/>
          </a:xfrm>
          <a:prstGeom prst="rect">
            <a:avLst/>
          </a:prstGeom>
        </p:spPr>
      </p:pic>
      <p:sp>
        <p:nvSpPr>
          <p:cNvPr id="14" name="文本框 7"/>
          <p:cNvSpPr txBox="1"/>
          <p:nvPr/>
        </p:nvSpPr>
        <p:spPr>
          <a:xfrm>
            <a:off x="5169589" y="2303600"/>
            <a:ext cx="6017909" cy="1938992"/>
          </a:xfrm>
          <a:prstGeom prst="rect">
            <a:avLst/>
          </a:prstGeom>
          <a:noFill/>
        </p:spPr>
        <p:txBody>
          <a:bodyPr wrap="square">
            <a:spAutoFit/>
          </a:bodyPr>
          <a:lstStyle/>
          <a:p>
            <a:pPr indent="457200">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前置处理器用于在请求发送之前对请求进行一些特殊的处理</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例</a:t>
            </a:r>
            <a:r>
              <a:rPr lang="zh-CN" altLang="zh-CN" sz="2000" dirty="0">
                <a:solidFill>
                  <a:srgbClr val="595959"/>
                </a:solidFill>
                <a:latin typeface="微软雅黑" panose="020B0503020204020204" pitchFamily="34" charset="-122"/>
                <a:ea typeface="微软雅黑" panose="020B0503020204020204" pitchFamily="34" charset="-122"/>
                <a:cs typeface="+mn-ea"/>
              </a:rPr>
              <a:t>如</a:t>
            </a:r>
            <a:r>
              <a:rPr lang="zh-CN" altLang="zh-CN" sz="2000" dirty="0">
                <a:solidFill>
                  <a:srgbClr val="1369B2"/>
                </a:solidFill>
                <a:latin typeface="微软雅黑" panose="020B0503020204020204" pitchFamily="34" charset="-122"/>
                <a:ea typeface="微软雅黑" panose="020B0503020204020204" pitchFamily="34" charset="-122"/>
              </a:rPr>
              <a:t>参数化</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加密请求</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rPr>
              <a:t>替换请求字段</a:t>
            </a:r>
            <a:r>
              <a:rPr lang="zh-CN" altLang="zh-CN" sz="2000" dirty="0">
                <a:solidFill>
                  <a:srgbClr val="595959"/>
                </a:solidFill>
                <a:latin typeface="微软雅黑" panose="020B0503020204020204" pitchFamily="34" charset="-122"/>
                <a:ea typeface="微软雅黑" panose="020B0503020204020204" pitchFamily="34" charset="-122"/>
                <a:cs typeface="+mn-ea"/>
              </a:rPr>
              <a:t>等。较为常用的元件是</a:t>
            </a:r>
            <a:r>
              <a:rPr lang="zh-CN" altLang="zh-CN" sz="2000" dirty="0">
                <a:solidFill>
                  <a:srgbClr val="1369B2"/>
                </a:solidFill>
                <a:latin typeface="微软雅黑" panose="020B0503020204020204" pitchFamily="34" charset="-122"/>
                <a:ea typeface="微软雅黑" panose="020B0503020204020204" pitchFamily="34" charset="-122"/>
              </a:rPr>
              <a:t>用户参数</a:t>
            </a:r>
            <a:r>
              <a:rPr lang="zh-CN" altLang="zh-CN" sz="2000" dirty="0">
                <a:solidFill>
                  <a:srgbClr val="595959"/>
                </a:solidFill>
                <a:latin typeface="微软雅黑" panose="020B0503020204020204" pitchFamily="34" charset="-122"/>
                <a:ea typeface="微软雅黑" panose="020B0503020204020204" pitchFamily="34" charset="-122"/>
                <a:cs typeface="+mn-ea"/>
              </a:rPr>
              <a:t>，用户参数可以保证不同的用户访问时，获取不同的参数值。</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前置处理器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067119" y="1136973"/>
            <a:ext cx="10127561" cy="1422954"/>
          </a:xfrm>
          <a:prstGeom prst="rect">
            <a:avLst/>
          </a:prstGeom>
          <a:noFill/>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下面以</a:t>
            </a:r>
            <a:r>
              <a:rPr lang="zh-CN" altLang="zh-CN" sz="2000" dirty="0">
                <a:solidFill>
                  <a:srgbClr val="1369B2"/>
                </a:solidFill>
                <a:latin typeface="微软雅黑" panose="020B0503020204020204" pitchFamily="34" charset="-122"/>
                <a:ea typeface="微软雅黑" panose="020B0503020204020204" pitchFamily="34" charset="-122"/>
              </a:rPr>
              <a:t>用户参数</a:t>
            </a:r>
            <a:r>
              <a:rPr lang="zh-CN" altLang="zh-CN" sz="2000" dirty="0">
                <a:solidFill>
                  <a:srgbClr val="595959"/>
                </a:solidFill>
                <a:latin typeface="微软雅黑" panose="020B0503020204020204" pitchFamily="34" charset="-122"/>
                <a:ea typeface="微软雅黑" panose="020B0503020204020204" pitchFamily="34" charset="-122"/>
                <a:cs typeface="+mn-ea"/>
              </a:rPr>
              <a:t>为例，讲解</a:t>
            </a:r>
            <a:r>
              <a:rPr lang="zh-CN" altLang="zh-CN" sz="2000" dirty="0">
                <a:solidFill>
                  <a:srgbClr val="1369B2"/>
                </a:solidFill>
                <a:latin typeface="微软雅黑" panose="020B0503020204020204" pitchFamily="34" charset="-122"/>
                <a:ea typeface="微软雅黑" panose="020B0503020204020204" pitchFamily="34" charset="-122"/>
              </a:rPr>
              <a:t>前置处理器</a:t>
            </a:r>
            <a:r>
              <a:rPr lang="zh-CN" altLang="zh-CN" sz="2000" dirty="0">
                <a:solidFill>
                  <a:srgbClr val="595959"/>
                </a:solidFill>
                <a:latin typeface="微软雅黑" panose="020B0503020204020204" pitchFamily="34" charset="-122"/>
                <a:ea typeface="微软雅黑" panose="020B0503020204020204" pitchFamily="34" charset="-122"/>
                <a:cs typeface="+mn-ea"/>
              </a:rPr>
              <a:t>的使用。首先选中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主界面的测试计划并</a:t>
            </a:r>
            <a:r>
              <a:rPr lang="zh-CN" altLang="en-US" sz="2000" dirty="0">
                <a:solidFill>
                  <a:srgbClr val="595959"/>
                </a:solidFill>
                <a:latin typeface="微软雅黑" panose="020B0503020204020204" pitchFamily="34" charset="-122"/>
                <a:ea typeface="微软雅黑" panose="020B0503020204020204" pitchFamily="34" charset="-122"/>
                <a:cs typeface="+mn-ea"/>
              </a:rPr>
              <a:t>右键单击</a:t>
            </a:r>
            <a:r>
              <a:rPr lang="zh-CN" altLang="zh-CN" sz="2000" dirty="0">
                <a:solidFill>
                  <a:srgbClr val="595959"/>
                </a:solidFill>
                <a:latin typeface="微软雅黑" panose="020B0503020204020204" pitchFamily="34" charset="-122"/>
                <a:ea typeface="微软雅黑" panose="020B0503020204020204" pitchFamily="34" charset="-122"/>
                <a:cs typeface="+mn-ea"/>
              </a:rPr>
              <a:t>，在弹出的</a:t>
            </a:r>
            <a:r>
              <a:rPr lang="zh-CN" altLang="en-US" sz="2000" dirty="0">
                <a:solidFill>
                  <a:srgbClr val="595959"/>
                </a:solidFill>
                <a:latin typeface="微软雅黑" panose="020B0503020204020204" pitchFamily="34" charset="-122"/>
                <a:ea typeface="微软雅黑" panose="020B0503020204020204" pitchFamily="34" charset="-122"/>
                <a:cs typeface="+mn-ea"/>
              </a:rPr>
              <a:t>快捷菜单</a:t>
            </a:r>
            <a:r>
              <a:rPr lang="zh-CN" altLang="zh-CN" sz="2000" dirty="0">
                <a:solidFill>
                  <a:srgbClr val="595959"/>
                </a:solidFill>
                <a:latin typeface="微软雅黑" panose="020B0503020204020204" pitchFamily="34" charset="-122"/>
                <a:ea typeface="微软雅黑" panose="020B0503020204020204" pitchFamily="34" charset="-122"/>
                <a:cs typeface="+mn-ea"/>
              </a:rPr>
              <a:t>中依次选择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“前置处理器”</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“用户参数”</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，会添加一个用户参数界面</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a:extLst>
              <a:ext uri="{FF2B5EF4-FFF2-40B4-BE49-F238E27FC236}">
                <a16:creationId xmlns:a16="http://schemas.microsoft.com/office/drawing/2014/main" id="{6CB4113B-6D70-D4ED-6A5C-70D2C26BAA85}"/>
              </a:ext>
            </a:extLst>
          </p:cNvPr>
          <p:cNvPicPr>
            <a:picLocks noChangeAspect="1"/>
          </p:cNvPicPr>
          <p:nvPr/>
        </p:nvPicPr>
        <p:blipFill>
          <a:blip r:embed="rId3"/>
          <a:stretch>
            <a:fillRect/>
          </a:stretch>
        </p:blipFill>
        <p:spPr>
          <a:xfrm>
            <a:off x="1953921" y="3141794"/>
            <a:ext cx="8282569" cy="2453690"/>
          </a:xfrm>
          <a:prstGeom prst="rect">
            <a:avLst/>
          </a:prstGeom>
        </p:spPr>
      </p:pic>
      <p:sp>
        <p:nvSpPr>
          <p:cNvPr id="5" name="矩形 4">
            <a:extLst>
              <a:ext uri="{FF2B5EF4-FFF2-40B4-BE49-F238E27FC236}">
                <a16:creationId xmlns:a16="http://schemas.microsoft.com/office/drawing/2014/main" id="{161464FD-B4EE-C92F-8DD0-04D1CFE617D3}"/>
              </a:ext>
            </a:extLst>
          </p:cNvPr>
          <p:cNvSpPr/>
          <p:nvPr/>
        </p:nvSpPr>
        <p:spPr>
          <a:xfrm>
            <a:off x="1953921" y="4146146"/>
            <a:ext cx="2125285" cy="2196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FE9AFA4-82F7-D807-BCEF-5A043813C70E}"/>
              </a:ext>
            </a:extLst>
          </p:cNvPr>
          <p:cNvSpPr/>
          <p:nvPr/>
        </p:nvSpPr>
        <p:spPr>
          <a:xfrm>
            <a:off x="1985535" y="5150498"/>
            <a:ext cx="2845285" cy="4449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前置处理器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040327" y="1093925"/>
            <a:ext cx="10127561" cy="1422954"/>
          </a:xfrm>
          <a:prstGeom prst="rect">
            <a:avLst/>
          </a:prstGeom>
          <a:noFill/>
        </p:spPr>
        <p:txBody>
          <a:bodyPr wrap="square">
            <a:spAutoFit/>
          </a:bodyPr>
          <a:lstStyle/>
          <a:p>
            <a:pPr indent="457200" algn="just">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zh-CN" altLang="zh-CN" sz="2000" dirty="0">
                <a:solidFill>
                  <a:srgbClr val="1369B2"/>
                </a:solidFill>
                <a:latin typeface="微软雅黑" panose="020B0503020204020204" pitchFamily="34" charset="-122"/>
                <a:ea typeface="微软雅黑" panose="020B0503020204020204" pitchFamily="34" charset="-122"/>
              </a:rPr>
              <a:t>用户参数</a:t>
            </a:r>
            <a:r>
              <a:rPr lang="zh-CN" altLang="zh-CN" sz="2000" dirty="0">
                <a:solidFill>
                  <a:srgbClr val="595959"/>
                </a:solidFill>
                <a:latin typeface="微软雅黑" panose="020B0503020204020204" pitchFamily="34" charset="-122"/>
                <a:ea typeface="微软雅黑" panose="020B0503020204020204" pitchFamily="34" charset="-122"/>
                <a:cs typeface="+mn-ea"/>
              </a:rPr>
              <a:t>的使用</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本案例要求使用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发送一个</a:t>
            </a:r>
            <a:r>
              <a:rPr lang="en-US" altLang="zh-CN" sz="2000" dirty="0">
                <a:solidFill>
                  <a:srgbClr val="1369B2"/>
                </a:solidFill>
                <a:latin typeface="微软雅黑" panose="020B0503020204020204" pitchFamily="34" charset="-122"/>
                <a:ea typeface="微软雅黑" panose="020B0503020204020204" pitchFamily="34" charset="-122"/>
              </a:rPr>
              <a:t>GET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，请求地址为</a:t>
            </a:r>
            <a:r>
              <a:rPr lang="en-US" altLang="zh-CN" sz="2000" dirty="0">
                <a:solidFill>
                  <a:srgbClr val="1369B2"/>
                </a:solidFill>
                <a:latin typeface="微软雅黑" panose="020B0503020204020204" pitchFamily="34" charset="-122"/>
                <a:ea typeface="微软雅黑" panose="020B0503020204020204" pitchFamily="34" charset="-122"/>
              </a:rPr>
              <a:t>https://www.baidu.com/S</a:t>
            </a:r>
            <a:r>
              <a:rPr lang="zh-CN" altLang="zh-CN" sz="2000" dirty="0">
                <a:solidFill>
                  <a:srgbClr val="595959"/>
                </a:solidFill>
                <a:latin typeface="微软雅黑" panose="020B0503020204020204" pitchFamily="34" charset="-122"/>
                <a:ea typeface="微软雅黑" panose="020B0503020204020204" pitchFamily="34" charset="-122"/>
                <a:cs typeface="+mn-ea"/>
              </a:rPr>
              <a:t>，第一个用户携带参数为：</a:t>
            </a:r>
            <a:r>
              <a:rPr lang="en-US" altLang="zh-CN" sz="2000" dirty="0">
                <a:solidFill>
                  <a:srgbClr val="1369B2"/>
                </a:solidFill>
                <a:latin typeface="微软雅黑" panose="020B0503020204020204" pitchFamily="34" charset="-122"/>
                <a:ea typeface="微软雅黑" panose="020B0503020204020204" pitchFamily="34" charset="-122"/>
              </a:rPr>
              <a:t>name=</a:t>
            </a:r>
            <a:r>
              <a:rPr lang="zh-CN" altLang="zh-CN" sz="2000" dirty="0">
                <a:solidFill>
                  <a:srgbClr val="1369B2"/>
                </a:solidFill>
                <a:latin typeface="微软雅黑" panose="020B0503020204020204" pitchFamily="34" charset="-122"/>
                <a:ea typeface="微软雅黑" panose="020B0503020204020204" pitchFamily="34" charset="-122"/>
              </a:rPr>
              <a:t>张三</a:t>
            </a:r>
            <a:r>
              <a:rPr lang="en-US" altLang="zh-CN" sz="2000" dirty="0">
                <a:solidFill>
                  <a:srgbClr val="1369B2"/>
                </a:solidFill>
                <a:latin typeface="微软雅黑" panose="020B0503020204020204" pitchFamily="34" charset="-122"/>
                <a:ea typeface="微软雅黑" panose="020B0503020204020204" pitchFamily="34" charset="-122"/>
              </a:rPr>
              <a:t>&amp;age=20</a:t>
            </a:r>
            <a:r>
              <a:rPr lang="en-US" altLang="zh-CN" sz="2000" dirty="0">
                <a:solidFill>
                  <a:srgbClr val="595959"/>
                </a:solidFill>
                <a:latin typeface="微软雅黑" panose="020B0503020204020204" pitchFamily="34" charset="-122"/>
                <a:ea typeface="微软雅黑" panose="020B0503020204020204" pitchFamily="34" charset="-122"/>
                <a:cs typeface="+mn-ea"/>
              </a:rPr>
              <a:t>; </a:t>
            </a:r>
            <a:r>
              <a:rPr lang="zh-CN" altLang="zh-CN" sz="2000" dirty="0">
                <a:solidFill>
                  <a:srgbClr val="595959"/>
                </a:solidFill>
                <a:latin typeface="微软雅黑" panose="020B0503020204020204" pitchFamily="34" charset="-122"/>
                <a:ea typeface="微软雅黑" panose="020B0503020204020204" pitchFamily="34" charset="-122"/>
                <a:cs typeface="+mn-ea"/>
              </a:rPr>
              <a:t>第二个用户携带参数为：</a:t>
            </a:r>
            <a:r>
              <a:rPr lang="en-US" altLang="zh-CN" sz="2000" dirty="0">
                <a:solidFill>
                  <a:srgbClr val="1369B2"/>
                </a:solidFill>
                <a:latin typeface="微软雅黑" panose="020B0503020204020204" pitchFamily="34" charset="-122"/>
                <a:ea typeface="微软雅黑" panose="020B0503020204020204" pitchFamily="34" charset="-122"/>
              </a:rPr>
              <a:t>name=</a:t>
            </a:r>
            <a:r>
              <a:rPr lang="zh-CN" altLang="zh-CN" sz="2000" dirty="0">
                <a:solidFill>
                  <a:srgbClr val="1369B2"/>
                </a:solidFill>
                <a:latin typeface="微软雅黑" panose="020B0503020204020204" pitchFamily="34" charset="-122"/>
                <a:ea typeface="微软雅黑" panose="020B0503020204020204" pitchFamily="34" charset="-122"/>
              </a:rPr>
              <a:t>李四</a:t>
            </a:r>
            <a:r>
              <a:rPr lang="en-US" altLang="zh-CN" sz="2000" dirty="0">
                <a:solidFill>
                  <a:srgbClr val="1369B2"/>
                </a:solidFill>
                <a:latin typeface="微软雅黑" panose="020B0503020204020204" pitchFamily="34" charset="-122"/>
                <a:ea typeface="微软雅黑" panose="020B0503020204020204" pitchFamily="34" charset="-122"/>
              </a:rPr>
              <a:t>&amp;age=30</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5" name="图片 4">
            <a:extLst>
              <a:ext uri="{FF2B5EF4-FFF2-40B4-BE49-F238E27FC236}">
                <a16:creationId xmlns:a16="http://schemas.microsoft.com/office/drawing/2014/main" id="{E812304E-5FA5-2985-2794-6FED18258245}"/>
              </a:ext>
            </a:extLst>
          </p:cNvPr>
          <p:cNvPicPr>
            <a:picLocks noChangeAspect="1"/>
          </p:cNvPicPr>
          <p:nvPr/>
        </p:nvPicPr>
        <p:blipFill>
          <a:blip r:embed="rId3"/>
          <a:stretch>
            <a:fillRect/>
          </a:stretch>
        </p:blipFill>
        <p:spPr>
          <a:xfrm>
            <a:off x="407206" y="3556749"/>
            <a:ext cx="3801600" cy="1728000"/>
          </a:xfrm>
          <a:prstGeom prst="rect">
            <a:avLst/>
          </a:prstGeom>
        </p:spPr>
      </p:pic>
      <p:pic>
        <p:nvPicPr>
          <p:cNvPr id="8" name="图片 7">
            <a:extLst>
              <a:ext uri="{FF2B5EF4-FFF2-40B4-BE49-F238E27FC236}">
                <a16:creationId xmlns:a16="http://schemas.microsoft.com/office/drawing/2014/main" id="{024E3123-B389-01EF-B848-99DF1B56D936}"/>
              </a:ext>
            </a:extLst>
          </p:cNvPr>
          <p:cNvPicPr>
            <a:picLocks noChangeAspect="1"/>
          </p:cNvPicPr>
          <p:nvPr/>
        </p:nvPicPr>
        <p:blipFill>
          <a:blip r:embed="rId4"/>
          <a:stretch>
            <a:fillRect/>
          </a:stretch>
        </p:blipFill>
        <p:spPr>
          <a:xfrm>
            <a:off x="4655206" y="3213794"/>
            <a:ext cx="7334498" cy="2441616"/>
          </a:xfrm>
          <a:prstGeom prst="rect">
            <a:avLst/>
          </a:prstGeom>
        </p:spPr>
      </p:pic>
      <p:sp>
        <p:nvSpPr>
          <p:cNvPr id="9" name="矩形 8">
            <a:extLst>
              <a:ext uri="{FF2B5EF4-FFF2-40B4-BE49-F238E27FC236}">
                <a16:creationId xmlns:a16="http://schemas.microsoft.com/office/drawing/2014/main" id="{91CB755B-EC75-830A-5F13-9FA37C6C8553}"/>
              </a:ext>
            </a:extLst>
          </p:cNvPr>
          <p:cNvSpPr/>
          <p:nvPr/>
        </p:nvSpPr>
        <p:spPr>
          <a:xfrm>
            <a:off x="423129" y="4581794"/>
            <a:ext cx="3440077" cy="50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591A99C-09B9-2407-3C3F-F4CB57D9734F}"/>
              </a:ext>
            </a:extLst>
          </p:cNvPr>
          <p:cNvSpPr/>
          <p:nvPr/>
        </p:nvSpPr>
        <p:spPr>
          <a:xfrm>
            <a:off x="4655206" y="4077794"/>
            <a:ext cx="7334498" cy="648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E48DD157-7CF4-3709-223F-5883DF6AD7A5}"/>
              </a:ext>
            </a:extLst>
          </p:cNvPr>
          <p:cNvSpPr/>
          <p:nvPr/>
        </p:nvSpPr>
        <p:spPr>
          <a:xfrm>
            <a:off x="4655206" y="5331410"/>
            <a:ext cx="4320000" cy="32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前置处理器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143690" y="1035280"/>
            <a:ext cx="10127561" cy="553998"/>
          </a:xfrm>
          <a:prstGeom prst="rect">
            <a:avLst/>
          </a:prstGeom>
          <a:noFill/>
        </p:spPr>
        <p:txBody>
          <a:bodyPr wrap="square">
            <a:spAutoFit/>
          </a:bodyPr>
          <a:lstStyle/>
          <a:p>
            <a:pPr>
              <a:lnSpc>
                <a:spcPct val="150000"/>
              </a:lnSpc>
            </a:pPr>
            <a:r>
              <a:rPr lang="zh-CN" altLang="zh-CN" sz="2000">
                <a:solidFill>
                  <a:srgbClr val="595959"/>
                </a:solidFill>
                <a:latin typeface="微软雅黑" panose="020B0503020204020204" pitchFamily="34" charset="-122"/>
                <a:ea typeface="微软雅黑" panose="020B0503020204020204" pitchFamily="34" charset="-122"/>
                <a:cs typeface="+mn-ea"/>
              </a:rPr>
              <a:t>配置</a:t>
            </a:r>
            <a:r>
              <a:rPr lang="zh-CN" altLang="en-US" sz="2000">
                <a:solidFill>
                  <a:srgbClr val="595959"/>
                </a:solidFill>
                <a:latin typeface="微软雅黑" panose="020B0503020204020204" pitchFamily="34" charset="-122"/>
                <a:ea typeface="微软雅黑" panose="020B0503020204020204" pitchFamily="34" charset="-122"/>
                <a:cs typeface="+mn-ea"/>
              </a:rPr>
              <a:t>完</a:t>
            </a:r>
            <a:r>
              <a:rPr lang="en-US" altLang="zh-CN" sz="2000">
                <a:solidFill>
                  <a:srgbClr val="595959"/>
                </a:solidFill>
                <a:latin typeface="微软雅黑" panose="020B0503020204020204" pitchFamily="34" charset="-122"/>
                <a:ea typeface="微软雅黑" panose="020B0503020204020204" pitchFamily="34" charset="-122"/>
                <a:cs typeface="+mn-ea"/>
              </a:rPr>
              <a:t>HTTP</a:t>
            </a:r>
            <a:r>
              <a:rPr lang="zh-CN" altLang="en-US" sz="2000">
                <a:solidFill>
                  <a:srgbClr val="595959"/>
                </a:solidFill>
                <a:latin typeface="微软雅黑" panose="020B0503020204020204" pitchFamily="34" charset="-122"/>
                <a:ea typeface="微软雅黑" panose="020B0503020204020204" pitchFamily="34" charset="-122"/>
                <a:cs typeface="+mn-ea"/>
              </a:rPr>
              <a:t>请求之后</a:t>
            </a:r>
            <a:r>
              <a:rPr lang="zh-CN" altLang="zh-CN" sz="2000" dirty="0">
                <a:solidFill>
                  <a:srgbClr val="595959"/>
                </a:solidFill>
                <a:latin typeface="微软雅黑" panose="020B0503020204020204" pitchFamily="34" charset="-122"/>
                <a:ea typeface="微软雅黑" panose="020B0503020204020204" pitchFamily="34" charset="-122"/>
                <a:cs typeface="+mn-ea"/>
              </a:rPr>
              <a:t>执行测试</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1369B2"/>
                </a:solidFill>
                <a:latin typeface="微软雅黑" panose="020B0503020204020204" pitchFamily="34" charset="-122"/>
                <a:ea typeface="微软雅黑" panose="020B0503020204020204" pitchFamily="34" charset="-122"/>
              </a:rPr>
              <a:t>测试结果</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a:extLst>
              <a:ext uri="{FF2B5EF4-FFF2-40B4-BE49-F238E27FC236}">
                <a16:creationId xmlns:a16="http://schemas.microsoft.com/office/drawing/2014/main" id="{08D49339-ABB0-F8E6-78BD-8B2378EAF030}"/>
              </a:ext>
            </a:extLst>
          </p:cNvPr>
          <p:cNvPicPr>
            <a:picLocks noChangeAspect="1"/>
          </p:cNvPicPr>
          <p:nvPr/>
        </p:nvPicPr>
        <p:blipFill>
          <a:blip r:embed="rId3"/>
          <a:stretch>
            <a:fillRect/>
          </a:stretch>
        </p:blipFill>
        <p:spPr>
          <a:xfrm>
            <a:off x="4926714" y="1702507"/>
            <a:ext cx="6379429" cy="2117971"/>
          </a:xfrm>
          <a:prstGeom prst="rect">
            <a:avLst/>
          </a:prstGeom>
        </p:spPr>
      </p:pic>
      <p:pic>
        <p:nvPicPr>
          <p:cNvPr id="6" name="图片 5">
            <a:extLst>
              <a:ext uri="{FF2B5EF4-FFF2-40B4-BE49-F238E27FC236}">
                <a16:creationId xmlns:a16="http://schemas.microsoft.com/office/drawing/2014/main" id="{A406A483-DF81-30C3-B313-2DA51FE61F46}"/>
              </a:ext>
            </a:extLst>
          </p:cNvPr>
          <p:cNvPicPr>
            <a:picLocks noChangeAspect="1"/>
          </p:cNvPicPr>
          <p:nvPr/>
        </p:nvPicPr>
        <p:blipFill>
          <a:blip r:embed="rId4"/>
          <a:stretch>
            <a:fillRect/>
          </a:stretch>
        </p:blipFill>
        <p:spPr>
          <a:xfrm>
            <a:off x="4891822" y="4102281"/>
            <a:ext cx="6379429" cy="2109599"/>
          </a:xfrm>
          <a:prstGeom prst="rect">
            <a:avLst/>
          </a:prstGeom>
        </p:spPr>
      </p:pic>
      <p:pic>
        <p:nvPicPr>
          <p:cNvPr id="9" name="图片 8">
            <a:extLst>
              <a:ext uri="{FF2B5EF4-FFF2-40B4-BE49-F238E27FC236}">
                <a16:creationId xmlns:a16="http://schemas.microsoft.com/office/drawing/2014/main" id="{F970B132-8634-9A84-06AB-493BB69F98DC}"/>
              </a:ext>
            </a:extLst>
          </p:cNvPr>
          <p:cNvPicPr>
            <a:picLocks noChangeAspect="1"/>
          </p:cNvPicPr>
          <p:nvPr/>
        </p:nvPicPr>
        <p:blipFill>
          <a:blip r:embed="rId5"/>
          <a:stretch>
            <a:fillRect/>
          </a:stretch>
        </p:blipFill>
        <p:spPr>
          <a:xfrm>
            <a:off x="695206" y="3213794"/>
            <a:ext cx="3333333" cy="1476190"/>
          </a:xfrm>
          <a:prstGeom prst="rect">
            <a:avLst/>
          </a:prstGeom>
        </p:spPr>
      </p:pic>
      <p:sp>
        <p:nvSpPr>
          <p:cNvPr id="10" name="矩形 9">
            <a:extLst>
              <a:ext uri="{FF2B5EF4-FFF2-40B4-BE49-F238E27FC236}">
                <a16:creationId xmlns:a16="http://schemas.microsoft.com/office/drawing/2014/main" id="{C6C02B8B-D687-C1AE-AE30-BD659E9A5033}"/>
              </a:ext>
            </a:extLst>
          </p:cNvPr>
          <p:cNvSpPr/>
          <p:nvPr/>
        </p:nvSpPr>
        <p:spPr>
          <a:xfrm>
            <a:off x="7319206" y="2599492"/>
            <a:ext cx="3744000" cy="2543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102FC2FE-ACA6-E8EE-6C01-F9670AC53491}"/>
              </a:ext>
            </a:extLst>
          </p:cNvPr>
          <p:cNvSpPr/>
          <p:nvPr/>
        </p:nvSpPr>
        <p:spPr>
          <a:xfrm>
            <a:off x="7247206" y="4941794"/>
            <a:ext cx="3744000" cy="2543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191DF804-C2C3-1806-9ED0-7BABF55D4407}"/>
              </a:ext>
            </a:extLst>
          </p:cNvPr>
          <p:cNvSpPr/>
          <p:nvPr/>
        </p:nvSpPr>
        <p:spPr>
          <a:xfrm>
            <a:off x="695206" y="3576516"/>
            <a:ext cx="3333333" cy="2439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3"/>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掌握后置处理器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使用常用的后置处理器元件完成响应数据的提取</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1" name="图片 10"/>
          <p:cNvPicPr>
            <a:picLocks noChangeAspect="1"/>
          </p:cNvPicPr>
          <p:nvPr/>
        </p:nvPicPr>
        <p:blipFill>
          <a:blip r:embed="rId3"/>
          <a:stretch>
            <a:fillRect/>
          </a:stretch>
        </p:blipFill>
        <p:spPr>
          <a:xfrm>
            <a:off x="1011196" y="1629594"/>
            <a:ext cx="3715858" cy="4006159"/>
          </a:xfrm>
          <a:prstGeom prst="rect">
            <a:avLst/>
          </a:prstGeom>
        </p:spPr>
      </p:pic>
      <p:sp>
        <p:nvSpPr>
          <p:cNvPr id="14" name="文本框 7"/>
          <p:cNvSpPr txBox="1"/>
          <p:nvPr/>
        </p:nvSpPr>
        <p:spPr>
          <a:xfrm>
            <a:off x="5169589" y="1976466"/>
            <a:ext cx="6017909" cy="3731278"/>
          </a:xfrm>
          <a:prstGeom prst="rect">
            <a:avLst/>
          </a:prstGeom>
          <a:noFill/>
        </p:spPr>
        <p:txBody>
          <a:bodyPr wrap="square">
            <a:spAutoFit/>
          </a:bodyPr>
          <a:lstStyle/>
          <a:p>
            <a:pPr indent="457200" algn="just">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后置处理器用于对响应数据进行关联处理</a:t>
            </a:r>
            <a:r>
              <a:rPr lang="zh-CN" altLang="zh-CN" sz="2000" dirty="0">
                <a:solidFill>
                  <a:srgbClr val="595959"/>
                </a:solidFill>
                <a:latin typeface="微软雅黑" panose="020B0503020204020204" pitchFamily="34" charset="-122"/>
                <a:ea typeface="微软雅黑" panose="020B0503020204020204" pitchFamily="34" charset="-122"/>
                <a:cs typeface="+mn-ea"/>
              </a:rPr>
              <a:t>，所谓关联就是</a:t>
            </a:r>
            <a:r>
              <a:rPr lang="zh-CN" altLang="zh-CN" sz="2000" dirty="0">
                <a:solidFill>
                  <a:srgbClr val="1369B2"/>
                </a:solidFill>
                <a:latin typeface="微软雅黑" panose="020B0503020204020204" pitchFamily="34" charset="-122"/>
                <a:ea typeface="微软雅黑" panose="020B0503020204020204" pitchFamily="34" charset="-122"/>
              </a:rPr>
              <a:t>请求之间有依赖关系</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例</a:t>
            </a:r>
            <a:r>
              <a:rPr lang="zh-CN" altLang="zh-CN" sz="2000" dirty="0">
                <a:solidFill>
                  <a:srgbClr val="595959"/>
                </a:solidFill>
                <a:latin typeface="微软雅黑" panose="020B0503020204020204" pitchFamily="34" charset="-122"/>
                <a:ea typeface="微软雅黑" panose="020B0503020204020204" pitchFamily="34" charset="-122"/>
                <a:cs typeface="+mn-ea"/>
              </a:rPr>
              <a:t>如一个请求需要另一个请求的响应数据作为参数，则需要先获取另一个请求的响应数据，对其进行处理，再将响应数据作为参数</a:t>
            </a:r>
            <a:r>
              <a:rPr lang="zh-CN" altLang="en-US" sz="2000" dirty="0">
                <a:solidFill>
                  <a:srgbClr val="595959"/>
                </a:solidFill>
                <a:latin typeface="微软雅黑" panose="020B0503020204020204" pitchFamily="34" charset="-122"/>
                <a:ea typeface="微软雅黑" panose="020B0503020204020204" pitchFamily="34" charset="-122"/>
                <a:cs typeface="+mn-ea"/>
              </a:rPr>
              <a:t>来</a:t>
            </a:r>
            <a:r>
              <a:rPr lang="zh-CN" altLang="zh-CN" sz="2000" dirty="0">
                <a:solidFill>
                  <a:srgbClr val="595959"/>
                </a:solidFill>
                <a:latin typeface="微软雅黑" panose="020B0503020204020204" pitchFamily="34" charset="-122"/>
                <a:ea typeface="微软雅黑" panose="020B0503020204020204" pitchFamily="34" charset="-122"/>
                <a:cs typeface="+mn-ea"/>
              </a:rPr>
              <a:t>发送请求。获取一个请求的响应数据就需要用到后置处理器。</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indent="457200">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中常用的后置处理器有</a:t>
            </a:r>
            <a:r>
              <a:rPr lang="zh-CN" altLang="zh-CN" sz="2000" dirty="0">
                <a:solidFill>
                  <a:srgbClr val="1369B2"/>
                </a:solidFill>
                <a:latin typeface="微软雅黑" panose="020B0503020204020204" pitchFamily="34" charset="-122"/>
                <a:ea typeface="微软雅黑" panose="020B0503020204020204" pitchFamily="34" charset="-122"/>
              </a:rPr>
              <a:t>正则表达式提取器</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1369B2"/>
                </a:solidFill>
                <a:latin typeface="微软雅黑" panose="020B0503020204020204" pitchFamily="34" charset="-122"/>
                <a:ea typeface="微软雅黑" panose="020B0503020204020204" pitchFamily="34" charset="-122"/>
              </a:rPr>
              <a:t>Xpath</a:t>
            </a:r>
            <a:r>
              <a:rPr lang="zh-CN" altLang="zh-CN" sz="2000" dirty="0">
                <a:solidFill>
                  <a:srgbClr val="1369B2"/>
                </a:solidFill>
                <a:latin typeface="微软雅黑" panose="020B0503020204020204" pitchFamily="34" charset="-122"/>
                <a:ea typeface="微软雅黑" panose="020B0503020204020204" pitchFamily="34" charset="-122"/>
              </a:rPr>
              <a:t>提取器</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提取器</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2644050"/>
            <a:ext cx="9324975" cy="2400657"/>
          </a:xfrm>
          <a:prstGeom prst="rect">
            <a:avLst/>
          </a:prstGeom>
        </p:spPr>
        <p:txBody>
          <a:bodyPr wrap="square">
            <a:spAutoFit/>
          </a:bodyPr>
          <a:lstStyle/>
          <a:p>
            <a:pPr indent="457200">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正则表达式表是一种文本模式</a:t>
            </a:r>
            <a:r>
              <a:rPr lang="zh-CN" altLang="zh-CN" sz="2000" dirty="0">
                <a:solidFill>
                  <a:srgbClr val="595959"/>
                </a:solidFill>
                <a:latin typeface="微软雅黑" panose="020B0503020204020204" pitchFamily="34" charset="-122"/>
                <a:ea typeface="微软雅黑" panose="020B0503020204020204" pitchFamily="34" charset="-122"/>
                <a:cs typeface="+mn-ea"/>
              </a:rPr>
              <a:t>，它可以使用</a:t>
            </a:r>
            <a:r>
              <a:rPr lang="zh-CN" altLang="zh-CN" sz="2000" dirty="0">
                <a:solidFill>
                  <a:srgbClr val="1369B2"/>
                </a:solidFill>
                <a:latin typeface="微软雅黑" panose="020B0503020204020204" pitchFamily="34" charset="-122"/>
                <a:ea typeface="微软雅黑" panose="020B0503020204020204" pitchFamily="34" charset="-122"/>
              </a:rPr>
              <a:t>普通字符</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rPr>
              <a:t>特殊字符</a:t>
            </a:r>
            <a:r>
              <a:rPr lang="zh-CN" altLang="zh-CN" sz="2000" dirty="0">
                <a:solidFill>
                  <a:srgbClr val="595959"/>
                </a:solidFill>
                <a:latin typeface="微软雅黑" panose="020B0503020204020204" pitchFamily="34" charset="-122"/>
                <a:ea typeface="微软雅黑" panose="020B0503020204020204" pitchFamily="34" charset="-122"/>
                <a:cs typeface="+mn-ea"/>
              </a:rPr>
              <a:t>（元字符）描述一个字符串规则，用于匹配一系列符合该规则的字符串。正则表达式通常用来</a:t>
            </a:r>
            <a:r>
              <a:rPr lang="zh-CN" altLang="zh-CN" sz="2000" dirty="0">
                <a:solidFill>
                  <a:srgbClr val="1369B2"/>
                </a:solidFill>
                <a:latin typeface="微软雅黑" panose="020B0503020204020204" pitchFamily="34" charset="-122"/>
                <a:ea typeface="微软雅黑" panose="020B0503020204020204" pitchFamily="34" charset="-122"/>
              </a:rPr>
              <a:t>检索</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替换符合特定规则的字符串</a:t>
            </a:r>
            <a:r>
              <a:rPr lang="zh-CN" altLang="zh-CN" sz="2000" dirty="0">
                <a:solidFill>
                  <a:srgbClr val="595959"/>
                </a:solidFill>
                <a:latin typeface="微软雅黑" panose="020B0503020204020204" pitchFamily="34" charset="-122"/>
                <a:ea typeface="微软雅黑" panose="020B0503020204020204" pitchFamily="34" charset="-122"/>
                <a:cs typeface="+mn-ea"/>
              </a:rPr>
              <a:t>。例如，</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a.</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中的元字符</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表示任意字符，则</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a.</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可以匹配</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aa</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ab</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ac</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a1</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等任何满足包含两个字符且第</a:t>
            </a:r>
            <a:r>
              <a:rPr lang="en-US" altLang="zh-CN" sz="2000" dirty="0">
                <a:solidFill>
                  <a:srgbClr val="595959"/>
                </a:solidFill>
                <a:latin typeface="微软雅黑" panose="020B0503020204020204" pitchFamily="34" charset="-122"/>
                <a:ea typeface="微软雅黑" panose="020B0503020204020204" pitchFamily="34" charset="-122"/>
                <a:cs typeface="+mn-ea"/>
              </a:rPr>
              <a:t>1</a:t>
            </a:r>
            <a:r>
              <a:rPr lang="zh-CN" altLang="zh-CN" sz="2000" dirty="0">
                <a:solidFill>
                  <a:srgbClr val="595959"/>
                </a:solidFill>
                <a:latin typeface="微软雅黑" panose="020B0503020204020204" pitchFamily="34" charset="-122"/>
                <a:ea typeface="微软雅黑" panose="020B0503020204020204" pitchFamily="34" charset="-122"/>
                <a:cs typeface="+mn-ea"/>
              </a:rPr>
              <a:t>个字符是</a:t>
            </a:r>
            <a:r>
              <a:rPr lang="en-US" altLang="zh-CN" sz="2000" dirty="0">
                <a:solidFill>
                  <a:srgbClr val="595959"/>
                </a:solidFill>
                <a:latin typeface="微软雅黑" panose="020B0503020204020204" pitchFamily="34" charset="-122"/>
                <a:ea typeface="微软雅黑" panose="020B0503020204020204" pitchFamily="34" charset="-122"/>
                <a:cs typeface="+mn-ea"/>
              </a:rPr>
              <a:t>a</a:t>
            </a:r>
            <a:r>
              <a:rPr lang="zh-CN" altLang="zh-CN" sz="2000" dirty="0">
                <a:solidFill>
                  <a:srgbClr val="595959"/>
                </a:solidFill>
                <a:latin typeface="微软雅黑" panose="020B0503020204020204" pitchFamily="34" charset="-122"/>
                <a:ea typeface="微软雅黑" panose="020B0503020204020204" pitchFamily="34" charset="-122"/>
                <a:cs typeface="+mn-ea"/>
              </a:rPr>
              <a:t>的字符串。</a:t>
            </a:r>
          </a:p>
        </p:txBody>
      </p:sp>
      <p:sp>
        <p:nvSpPr>
          <p:cNvPr id="3" name="矩形 2"/>
          <p:cNvSpPr/>
          <p:nvPr/>
        </p:nvSpPr>
        <p:spPr>
          <a:xfrm>
            <a:off x="1043491" y="2027881"/>
            <a:ext cx="2130711" cy="400110"/>
          </a:xfrm>
          <a:prstGeom prst="rect">
            <a:avLst/>
          </a:prstGeom>
        </p:spPr>
        <p:txBody>
          <a:bodyPr wrap="none">
            <a:spAutoFit/>
          </a:bodyPr>
          <a:lstStyle/>
          <a:p>
            <a:pPr algn="ctr"/>
            <a:r>
              <a:rPr lang="zh-CN" altLang="en-US" sz="2000" b="1" dirty="0">
                <a:solidFill>
                  <a:srgbClr val="595959"/>
                </a:solidFill>
                <a:latin typeface="微软雅黑" panose="020B0503020204020204" pitchFamily="34" charset="-122"/>
                <a:ea typeface="微软雅黑" panose="020B0503020204020204" pitchFamily="34" charset="-122"/>
                <a:cs typeface="+mn-ea"/>
              </a:rPr>
              <a:t>（</a:t>
            </a:r>
            <a:r>
              <a:rPr lang="en-US" altLang="zh-CN" sz="2000" b="1" dirty="0">
                <a:solidFill>
                  <a:srgbClr val="595959"/>
                </a:solidFill>
                <a:latin typeface="微软雅黑" panose="020B0503020204020204" pitchFamily="34" charset="-122"/>
                <a:ea typeface="微软雅黑" panose="020B0503020204020204" pitchFamily="34" charset="-122"/>
                <a:cs typeface="+mn-ea"/>
              </a:rPr>
              <a:t>1</a:t>
            </a:r>
            <a:r>
              <a:rPr lang="zh-CN" altLang="en-US" sz="2000" b="1" dirty="0">
                <a:solidFill>
                  <a:srgbClr val="595959"/>
                </a:solidFill>
                <a:latin typeface="微软雅黑" panose="020B0503020204020204" pitchFamily="34" charset="-122"/>
                <a:ea typeface="微软雅黑" panose="020B0503020204020204" pitchFamily="34" charset="-122"/>
                <a:cs typeface="+mn-ea"/>
              </a:rPr>
              <a:t>）正则表达式</a:t>
            </a:r>
          </a:p>
        </p:txBody>
      </p:sp>
      <p:sp>
        <p:nvSpPr>
          <p:cNvPr id="6" name="圆角矩形 5"/>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正则表达式提取器</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211208"/>
            <a:ext cx="7879080" cy="400110"/>
          </a:xfrm>
          <a:prstGeom prst="rect">
            <a:avLst/>
          </a:prstGeom>
        </p:spPr>
        <p:txBody>
          <a:bodyPr wrap="none">
            <a:spAutoFit/>
          </a:bodyPr>
          <a:lstStyle/>
          <a:p>
            <a:r>
              <a:rPr lang="zh-CN" altLang="zh-CN" sz="2000">
                <a:solidFill>
                  <a:srgbClr val="595959"/>
                </a:solidFill>
                <a:latin typeface="微软雅黑" panose="020B0503020204020204" pitchFamily="34" charset="-122"/>
                <a:ea typeface="微软雅黑" panose="020B0503020204020204" pitchFamily="34" charset="-122"/>
                <a:cs typeface="+mn-ea"/>
              </a:rPr>
              <a:t>正则表达式的元字符有很多，</a:t>
            </a:r>
            <a:r>
              <a:rPr lang="zh-CN" altLang="en-US" sz="2000">
                <a:solidFill>
                  <a:srgbClr val="1369B2"/>
                </a:solidFill>
                <a:latin typeface="微软雅黑" panose="020B0503020204020204" pitchFamily="34" charset="-122"/>
                <a:ea typeface="微软雅黑" panose="020B0503020204020204" pitchFamily="34" charset="-122"/>
              </a:rPr>
              <a:t>常用</a:t>
            </a:r>
            <a:r>
              <a:rPr lang="zh-CN" altLang="en-US" sz="2000" dirty="0">
                <a:solidFill>
                  <a:srgbClr val="1369B2"/>
                </a:solidFill>
                <a:latin typeface="微软雅黑" panose="020B0503020204020204" pitchFamily="34" charset="-122"/>
                <a:ea typeface="微软雅黑" panose="020B0503020204020204" pitchFamily="34" charset="-122"/>
              </a:rPr>
              <a:t>的正则表达式元字符</a:t>
            </a:r>
            <a:r>
              <a:rPr lang="zh-CN" altLang="en-US" sz="2000">
                <a:solidFill>
                  <a:srgbClr val="595959"/>
                </a:solidFill>
                <a:latin typeface="微软雅黑" panose="020B0503020204020204" pitchFamily="34" charset="-122"/>
                <a:ea typeface="微软雅黑" panose="020B0503020204020204" pitchFamily="34" charset="-122"/>
                <a:cs typeface="+mn-ea"/>
              </a:rPr>
              <a:t>如下表所示。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graphicFrame>
        <p:nvGraphicFramePr>
          <p:cNvPr id="9" name="表格 8"/>
          <p:cNvGraphicFramePr/>
          <p:nvPr>
            <p:custDataLst>
              <p:tags r:id="rId1"/>
            </p:custDataLst>
          </p:nvPr>
        </p:nvGraphicFramePr>
        <p:xfrm>
          <a:off x="1217617" y="2004519"/>
          <a:ext cx="9660180" cy="4095620"/>
        </p:xfrm>
        <a:graphic>
          <a:graphicData uri="http://schemas.openxmlformats.org/drawingml/2006/table">
            <a:tbl>
              <a:tblPr firstRow="1" bandRow="1">
                <a:tableStyleId>{5C22544A-7EE6-4342-B048-85BDC9FD1C3A}</a:tableStyleId>
              </a:tblPr>
              <a:tblGrid>
                <a:gridCol w="2879370">
                  <a:extLst>
                    <a:ext uri="{9D8B030D-6E8A-4147-A177-3AD203B41FA5}">
                      <a16:colId xmlns:a16="http://schemas.microsoft.com/office/drawing/2014/main" val="20000"/>
                    </a:ext>
                  </a:extLst>
                </a:gridCol>
                <a:gridCol w="6780810">
                  <a:extLst>
                    <a:ext uri="{9D8B030D-6E8A-4147-A177-3AD203B41FA5}">
                      <a16:colId xmlns:a16="http://schemas.microsoft.com/office/drawing/2014/main" val="20001"/>
                    </a:ext>
                  </a:extLst>
                </a:gridCol>
              </a:tblGrid>
              <a:tr h="474424">
                <a:tc>
                  <a:txBody>
                    <a:bodyPr/>
                    <a:lstStyle/>
                    <a:p>
                      <a:pPr algn="ctr">
                        <a:lnSpc>
                          <a:spcPct val="90000"/>
                        </a:lnSpc>
                        <a:buNone/>
                      </a:pPr>
                      <a:r>
                        <a:rPr lang="zh-CN" altLang="en-US" sz="1800" dirty="0">
                          <a:latin typeface="微软雅黑" panose="020B0503020204020204" pitchFamily="34" charset="-122"/>
                          <a:ea typeface="微软雅黑" panose="020B0503020204020204" pitchFamily="34" charset="-122"/>
                        </a:rPr>
                        <a:t>元字符</a:t>
                      </a:r>
                    </a:p>
                  </a:txBody>
                  <a:tcPr anchor="ctr"/>
                </a:tc>
                <a:tc>
                  <a:txBody>
                    <a:bodyPr/>
                    <a:lstStyle/>
                    <a:p>
                      <a:pPr algn="ctr">
                        <a:lnSpc>
                          <a:spcPct val="90000"/>
                        </a:lnSpc>
                        <a:buNone/>
                      </a:pPr>
                      <a:r>
                        <a:rPr lang="zh-CN" altLang="en-US" sz="1800" dirty="0">
                          <a:latin typeface="微软雅黑" panose="020B0503020204020204" pitchFamily="34" charset="-122"/>
                          <a:ea typeface="微软雅黑" panose="020B0503020204020204" pitchFamily="34" charset="-122"/>
                        </a:rPr>
                        <a:t>含义</a:t>
                      </a:r>
                    </a:p>
                  </a:txBody>
                  <a:tcPr anchor="ctr"/>
                </a:tc>
                <a:extLst>
                  <a:ext uri="{0D108BD9-81ED-4DB2-BD59-A6C34878D82A}">
                    <a16:rowId xmlns:a16="http://schemas.microsoft.com/office/drawing/2014/main" val="10000"/>
                  </a:ext>
                </a:extLst>
              </a:tr>
              <a:tr h="505994">
                <a:tc>
                  <a:txBody>
                    <a:bodyPr/>
                    <a:lstStyle/>
                    <a:p>
                      <a:pPr marL="0" algn="ctr" defTabSz="1219200" rtl="0" eaLnBrk="1" latinLnBrk="0" hangingPunct="1">
                        <a:lnSpc>
                          <a:spcPct val="115000"/>
                        </a:lnSpc>
                        <a:spcAft>
                          <a:spcPts val="0"/>
                        </a:spcAft>
                      </a:pPr>
                      <a:r>
                        <a:rPr lang="en-US" altLang="zh-CN" sz="2000" kern="1200" dirty="0">
                          <a:solidFill>
                            <a:srgbClr val="595959"/>
                          </a:solidFill>
                          <a:latin typeface="微软雅黑" panose="020B0503020204020204" pitchFamily="34" charset="-122"/>
                          <a:ea typeface="微软雅黑" panose="020B0503020204020204" pitchFamily="34" charset="-122"/>
                          <a:cs typeface="+mn-ea"/>
                        </a:rPr>
                        <a:t>()</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2000" kern="1200">
                          <a:solidFill>
                            <a:srgbClr val="595959"/>
                          </a:solidFill>
                          <a:latin typeface="微软雅黑" panose="020B0503020204020204" pitchFamily="34" charset="-122"/>
                          <a:ea typeface="微软雅黑" panose="020B0503020204020204" pitchFamily="34" charset="-122"/>
                          <a:cs typeface="+mn-ea"/>
                        </a:rPr>
                        <a:t>封装待</a:t>
                      </a:r>
                      <a:r>
                        <a:rPr lang="zh-CN" altLang="zh-CN" sz="2000" kern="1200" dirty="0">
                          <a:solidFill>
                            <a:srgbClr val="595959"/>
                          </a:solidFill>
                          <a:latin typeface="微软雅黑" panose="020B0503020204020204" pitchFamily="34" charset="-122"/>
                          <a:ea typeface="微软雅黑" panose="020B0503020204020204" pitchFamily="34" charset="-122"/>
                          <a:cs typeface="+mn-ea"/>
                        </a:rPr>
                        <a:t>返回的字符串</a:t>
                      </a:r>
                    </a:p>
                  </a:txBody>
                  <a:tcPr anchor="ctr"/>
                </a:tc>
                <a:extLst>
                  <a:ext uri="{0D108BD9-81ED-4DB2-BD59-A6C34878D82A}">
                    <a16:rowId xmlns:a16="http://schemas.microsoft.com/office/drawing/2014/main" val="10001"/>
                  </a:ext>
                </a:extLst>
              </a:tr>
              <a:tr h="431340">
                <a:tc>
                  <a:txBody>
                    <a:bodyPr/>
                    <a:lstStyle/>
                    <a:p>
                      <a:pPr marL="0" algn="ctr" defTabSz="1219200" rtl="0" eaLnBrk="1" latinLnBrk="0" hangingPunct="1">
                        <a:lnSpc>
                          <a:spcPct val="115000"/>
                        </a:lnSpc>
                        <a:spcAft>
                          <a:spcPts val="0"/>
                        </a:spcAft>
                      </a:pPr>
                      <a:r>
                        <a:rPr lang="en-US" altLang="zh-CN" sz="2000" kern="1200" dirty="0">
                          <a:solidFill>
                            <a:srgbClr val="595959"/>
                          </a:solidFill>
                          <a:latin typeface="微软雅黑" panose="020B0503020204020204" pitchFamily="34" charset="-122"/>
                          <a:ea typeface="微软雅黑" panose="020B0503020204020204" pitchFamily="34" charset="-122"/>
                          <a:cs typeface="+mn-ea"/>
                        </a:rPr>
                        <a:t>.</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2000" kern="1200" dirty="0">
                          <a:solidFill>
                            <a:srgbClr val="595959"/>
                          </a:solidFill>
                          <a:latin typeface="微软雅黑" panose="020B0503020204020204" pitchFamily="34" charset="-122"/>
                          <a:ea typeface="微软雅黑" panose="020B0503020204020204" pitchFamily="34" charset="-122"/>
                          <a:cs typeface="+mn-ea"/>
                        </a:rPr>
                        <a:t>匹配除换行符以外的任意字符</a:t>
                      </a:r>
                    </a:p>
                  </a:txBody>
                  <a:tcPr anchor="ctr"/>
                </a:tc>
                <a:extLst>
                  <a:ext uri="{0D108BD9-81ED-4DB2-BD59-A6C34878D82A}">
                    <a16:rowId xmlns:a16="http://schemas.microsoft.com/office/drawing/2014/main" val="10002"/>
                  </a:ext>
                </a:extLst>
              </a:tr>
              <a:tr h="437214">
                <a:tc>
                  <a:txBody>
                    <a:bodyPr/>
                    <a:lstStyle/>
                    <a:p>
                      <a:pPr marL="0" marR="0" indent="0" algn="ctr" defTabSz="1219200" rtl="0" eaLnBrk="1" fontAlgn="auto" latinLnBrk="0" hangingPunct="1">
                        <a:lnSpc>
                          <a:spcPct val="115000"/>
                        </a:lnSpc>
                        <a:spcBef>
                          <a:spcPts val="0"/>
                        </a:spcBef>
                        <a:spcAft>
                          <a:spcPts val="0"/>
                        </a:spcAft>
                        <a:buClrTx/>
                        <a:buSzTx/>
                        <a:buFontTx/>
                        <a:buNone/>
                        <a:defRPr/>
                      </a:pPr>
                      <a:r>
                        <a:rPr lang="en-US" altLang="zh-CN" sz="2000" kern="1200" dirty="0">
                          <a:solidFill>
                            <a:srgbClr val="595959"/>
                          </a:solidFill>
                          <a:latin typeface="微软雅黑" panose="020B0503020204020204" pitchFamily="34" charset="-122"/>
                          <a:ea typeface="微软雅黑" panose="020B0503020204020204" pitchFamily="34" charset="-122"/>
                          <a:cs typeface="+mn-ea"/>
                        </a:rPr>
                        <a:t>+</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2000" kern="1200" dirty="0">
                          <a:solidFill>
                            <a:srgbClr val="595959"/>
                          </a:solidFill>
                          <a:latin typeface="微软雅黑" panose="020B0503020204020204" pitchFamily="34" charset="-122"/>
                          <a:ea typeface="微软雅黑" panose="020B0503020204020204" pitchFamily="34" charset="-122"/>
                          <a:cs typeface="+mn-ea"/>
                        </a:rPr>
                        <a:t>匹配</a:t>
                      </a:r>
                      <a:r>
                        <a:rPr lang="zh-CN" altLang="zh-CN" sz="2000" kern="1200">
                          <a:solidFill>
                            <a:srgbClr val="595959"/>
                          </a:solidFill>
                          <a:latin typeface="微软雅黑" panose="020B0503020204020204" pitchFamily="34" charset="-122"/>
                          <a:ea typeface="微软雅黑" panose="020B0503020204020204" pitchFamily="34" charset="-122"/>
                          <a:cs typeface="+mn-ea"/>
                        </a:rPr>
                        <a:t>前面的</a:t>
                      </a:r>
                      <a:r>
                        <a:rPr lang="zh-CN" altLang="en-US" sz="2000" kern="1200">
                          <a:solidFill>
                            <a:srgbClr val="595959"/>
                          </a:solidFill>
                          <a:latin typeface="微软雅黑" panose="020B0503020204020204" pitchFamily="34" charset="-122"/>
                          <a:ea typeface="微软雅黑" panose="020B0503020204020204" pitchFamily="34" charset="-122"/>
                          <a:cs typeface="+mn-ea"/>
                        </a:rPr>
                        <a:t>字符串</a:t>
                      </a:r>
                      <a:r>
                        <a:rPr lang="zh-CN" altLang="zh-CN" sz="2000" kern="1200">
                          <a:solidFill>
                            <a:srgbClr val="595959"/>
                          </a:solidFill>
                          <a:latin typeface="微软雅黑" panose="020B0503020204020204" pitchFamily="34" charset="-122"/>
                          <a:ea typeface="微软雅黑" panose="020B0503020204020204" pitchFamily="34" charset="-122"/>
                          <a:cs typeface="+mn-ea"/>
                        </a:rPr>
                        <a:t>一</a:t>
                      </a:r>
                      <a:r>
                        <a:rPr lang="zh-CN" altLang="zh-CN" sz="2000" kern="1200" dirty="0">
                          <a:solidFill>
                            <a:srgbClr val="595959"/>
                          </a:solidFill>
                          <a:latin typeface="微软雅黑" panose="020B0503020204020204" pitchFamily="34" charset="-122"/>
                          <a:ea typeface="微软雅黑" panose="020B0503020204020204" pitchFamily="34" charset="-122"/>
                          <a:cs typeface="+mn-ea"/>
                        </a:rPr>
                        <a:t>次或多次</a:t>
                      </a:r>
                    </a:p>
                  </a:txBody>
                  <a:tcPr anchor="ctr"/>
                </a:tc>
                <a:extLst>
                  <a:ext uri="{0D108BD9-81ED-4DB2-BD59-A6C34878D82A}">
                    <a16:rowId xmlns:a16="http://schemas.microsoft.com/office/drawing/2014/main" val="10003"/>
                  </a:ext>
                </a:extLst>
              </a:tr>
              <a:tr h="497792">
                <a:tc>
                  <a:txBody>
                    <a:bodyPr/>
                    <a:lstStyle/>
                    <a:p>
                      <a:pPr marL="0" marR="0" indent="0" algn="ctr" defTabSz="1219200" rtl="0" eaLnBrk="1" fontAlgn="auto" latinLnBrk="0" hangingPunct="1">
                        <a:lnSpc>
                          <a:spcPct val="115000"/>
                        </a:lnSpc>
                        <a:spcBef>
                          <a:spcPts val="0"/>
                        </a:spcBef>
                        <a:spcAft>
                          <a:spcPts val="0"/>
                        </a:spcAft>
                        <a:buClrTx/>
                        <a:buSzTx/>
                        <a:buFontTx/>
                        <a:buNone/>
                        <a:defRPr/>
                      </a:pPr>
                      <a:r>
                        <a:rPr lang="en-US" altLang="zh-CN" sz="2000" kern="1200" dirty="0">
                          <a:solidFill>
                            <a:srgbClr val="595959"/>
                          </a:solidFill>
                          <a:latin typeface="微软雅黑" panose="020B0503020204020204" pitchFamily="34" charset="-122"/>
                          <a:ea typeface="微软雅黑" panose="020B0503020204020204" pitchFamily="34" charset="-122"/>
                          <a:cs typeface="+mn-ea"/>
                        </a:rPr>
                        <a:t>?</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a:solidFill>
                            <a:srgbClr val="595959"/>
                          </a:solidFill>
                          <a:latin typeface="微软雅黑" panose="020B0503020204020204" pitchFamily="34" charset="-122"/>
                          <a:ea typeface="微软雅黑" panose="020B0503020204020204" pitchFamily="34" charset="-122"/>
                          <a:cs typeface="+mn-ea"/>
                        </a:rPr>
                        <a:t>匹配</a:t>
                      </a:r>
                      <a:r>
                        <a:rPr lang="zh-CN" altLang="zh-CN" sz="2000" kern="1200">
                          <a:solidFill>
                            <a:srgbClr val="595959"/>
                          </a:solidFill>
                          <a:latin typeface="微软雅黑" panose="020B0503020204020204" pitchFamily="34" charset="-122"/>
                          <a:ea typeface="微软雅黑" panose="020B0503020204020204" pitchFamily="34" charset="-122"/>
                          <a:cs typeface="+mn-ea"/>
                        </a:rPr>
                        <a:t>前面的</a:t>
                      </a:r>
                      <a:r>
                        <a:rPr lang="zh-CN" altLang="en-US" sz="2000" kern="1200">
                          <a:solidFill>
                            <a:srgbClr val="595959"/>
                          </a:solidFill>
                          <a:latin typeface="微软雅黑" panose="020B0503020204020204" pitchFamily="34" charset="-122"/>
                          <a:ea typeface="微软雅黑" panose="020B0503020204020204" pitchFamily="34" charset="-122"/>
                          <a:cs typeface="+mn-ea"/>
                        </a:rPr>
                        <a:t>字符串</a:t>
                      </a:r>
                      <a:r>
                        <a:rPr lang="en-US" altLang="zh-CN" sz="2000" kern="1200">
                          <a:solidFill>
                            <a:srgbClr val="595959"/>
                          </a:solidFill>
                          <a:latin typeface="微软雅黑" panose="020B0503020204020204" pitchFamily="34" charset="-122"/>
                          <a:ea typeface="微软雅黑" panose="020B0503020204020204" pitchFamily="34" charset="-122"/>
                          <a:cs typeface="+mn-ea"/>
                        </a:rPr>
                        <a:t>0</a:t>
                      </a:r>
                      <a:r>
                        <a:rPr lang="zh-CN" altLang="zh-CN" sz="2000" kern="1200" dirty="0">
                          <a:solidFill>
                            <a:srgbClr val="595959"/>
                          </a:solidFill>
                          <a:latin typeface="微软雅黑" panose="020B0503020204020204" pitchFamily="34" charset="-122"/>
                          <a:ea typeface="微软雅黑" panose="020B0503020204020204" pitchFamily="34" charset="-122"/>
                          <a:cs typeface="+mn-ea"/>
                        </a:rPr>
                        <a:t>次、</a:t>
                      </a:r>
                      <a:r>
                        <a:rPr lang="en-US" altLang="zh-CN" sz="2000" kern="1200" dirty="0">
                          <a:solidFill>
                            <a:srgbClr val="595959"/>
                          </a:solidFill>
                          <a:latin typeface="微软雅黑" panose="020B0503020204020204" pitchFamily="34" charset="-122"/>
                          <a:ea typeface="微软雅黑" panose="020B0503020204020204" pitchFamily="34" charset="-122"/>
                          <a:cs typeface="+mn-ea"/>
                        </a:rPr>
                        <a:t>1</a:t>
                      </a:r>
                      <a:r>
                        <a:rPr lang="zh-CN" altLang="zh-CN" sz="2000" kern="1200" dirty="0">
                          <a:solidFill>
                            <a:srgbClr val="595959"/>
                          </a:solidFill>
                          <a:latin typeface="微软雅黑" panose="020B0503020204020204" pitchFamily="34" charset="-122"/>
                          <a:ea typeface="微软雅黑" panose="020B0503020204020204" pitchFamily="34" charset="-122"/>
                          <a:cs typeface="+mn-ea"/>
                        </a:rPr>
                        <a:t>次，在找到第一个匹配项后停止</a:t>
                      </a:r>
                    </a:p>
                  </a:txBody>
                  <a:tcPr anchor="ctr"/>
                </a:tc>
                <a:extLst>
                  <a:ext uri="{0D108BD9-81ED-4DB2-BD59-A6C34878D82A}">
                    <a16:rowId xmlns:a16="http://schemas.microsoft.com/office/drawing/2014/main" val="10004"/>
                  </a:ext>
                </a:extLst>
              </a:tr>
              <a:tr h="437214">
                <a:tc>
                  <a:txBody>
                    <a:bodyPr/>
                    <a:lstStyle/>
                    <a:p>
                      <a:pPr marL="0" marR="0" indent="0" algn="ctr" defTabSz="1219200" rtl="0" eaLnBrk="1" fontAlgn="auto" latinLnBrk="0" hangingPunct="1">
                        <a:lnSpc>
                          <a:spcPct val="115000"/>
                        </a:lnSpc>
                        <a:spcBef>
                          <a:spcPts val="0"/>
                        </a:spcBef>
                        <a:spcAft>
                          <a:spcPts val="0"/>
                        </a:spcAft>
                        <a:buClrTx/>
                        <a:buSzTx/>
                        <a:buFontTx/>
                        <a:buNone/>
                        <a:defRPr/>
                      </a:pPr>
                      <a:r>
                        <a:rPr lang="en-US" altLang="zh-CN" sz="2000" kern="1200" dirty="0">
                          <a:solidFill>
                            <a:srgbClr val="595959"/>
                          </a:solidFill>
                          <a:latin typeface="微软雅黑" panose="020B0503020204020204" pitchFamily="34" charset="-122"/>
                          <a:ea typeface="微软雅黑" panose="020B0503020204020204" pitchFamily="34" charset="-122"/>
                          <a:cs typeface="+mn-ea"/>
                        </a:rPr>
                        <a:t>*</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a:solidFill>
                            <a:srgbClr val="595959"/>
                          </a:solidFill>
                          <a:latin typeface="微软雅黑" panose="020B0503020204020204" pitchFamily="34" charset="-122"/>
                          <a:ea typeface="微软雅黑" panose="020B0503020204020204" pitchFamily="34" charset="-122"/>
                          <a:cs typeface="+mn-ea"/>
                        </a:rPr>
                        <a:t>匹配前面出现的字符</a:t>
                      </a:r>
                      <a:r>
                        <a:rPr lang="en-US" altLang="zh-CN" sz="2000" kern="1200" dirty="0">
                          <a:solidFill>
                            <a:srgbClr val="595959"/>
                          </a:solidFill>
                          <a:latin typeface="微软雅黑" panose="020B0503020204020204" pitchFamily="34" charset="-122"/>
                          <a:ea typeface="微软雅黑" panose="020B0503020204020204" pitchFamily="34" charset="-122"/>
                          <a:cs typeface="+mn-ea"/>
                        </a:rPr>
                        <a:t>0</a:t>
                      </a:r>
                      <a:r>
                        <a:rPr lang="zh-CN" altLang="zh-CN" sz="2000" kern="1200" dirty="0">
                          <a:solidFill>
                            <a:srgbClr val="595959"/>
                          </a:solidFill>
                          <a:latin typeface="微软雅黑" panose="020B0503020204020204" pitchFamily="34" charset="-122"/>
                          <a:ea typeface="微软雅黑" panose="020B0503020204020204" pitchFamily="34" charset="-122"/>
                          <a:cs typeface="+mn-ea"/>
                        </a:rPr>
                        <a:t>次或多次</a:t>
                      </a:r>
                    </a:p>
                  </a:txBody>
                  <a:tcPr anchor="ctr"/>
                </a:tc>
                <a:extLst>
                  <a:ext uri="{0D108BD9-81ED-4DB2-BD59-A6C34878D82A}">
                    <a16:rowId xmlns:a16="http://schemas.microsoft.com/office/drawing/2014/main" val="10005"/>
                  </a:ext>
                </a:extLst>
              </a:tr>
              <a:tr h="437214">
                <a:tc>
                  <a:txBody>
                    <a:bodyPr/>
                    <a:lstStyle/>
                    <a:p>
                      <a:pPr marL="0" marR="0" indent="0" algn="ctr" defTabSz="1219200" rtl="0" eaLnBrk="1" fontAlgn="auto" latinLnBrk="0" hangingPunct="1">
                        <a:lnSpc>
                          <a:spcPct val="115000"/>
                        </a:lnSpc>
                        <a:spcBef>
                          <a:spcPts val="0"/>
                        </a:spcBef>
                        <a:spcAft>
                          <a:spcPts val="0"/>
                        </a:spcAft>
                        <a:buClrTx/>
                        <a:buSzTx/>
                        <a:buFontTx/>
                        <a:buNone/>
                        <a:defRPr/>
                      </a:pPr>
                      <a:r>
                        <a:rPr lang="en-US" altLang="zh-CN" sz="2000" kern="1200" dirty="0">
                          <a:solidFill>
                            <a:srgbClr val="595959"/>
                          </a:solidFill>
                          <a:latin typeface="微软雅黑" panose="020B0503020204020204" pitchFamily="34" charset="-122"/>
                          <a:ea typeface="微软雅黑" panose="020B0503020204020204" pitchFamily="34" charset="-122"/>
                          <a:cs typeface="+mn-ea"/>
                        </a:rPr>
                        <a:t>^</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a:solidFill>
                            <a:srgbClr val="595959"/>
                          </a:solidFill>
                          <a:latin typeface="微软雅黑" panose="020B0503020204020204" pitchFamily="34" charset="-122"/>
                          <a:ea typeface="微软雅黑" panose="020B0503020204020204" pitchFamily="34" charset="-122"/>
                          <a:cs typeface="+mn-ea"/>
                        </a:rPr>
                        <a:t>匹配字符串的开始位置</a:t>
                      </a:r>
                    </a:p>
                  </a:txBody>
                  <a:tcPr anchor="ctr"/>
                </a:tc>
                <a:extLst>
                  <a:ext uri="{0D108BD9-81ED-4DB2-BD59-A6C34878D82A}">
                    <a16:rowId xmlns:a16="http://schemas.microsoft.com/office/drawing/2014/main" val="10006"/>
                  </a:ext>
                </a:extLst>
              </a:tr>
              <a:tr h="437214">
                <a:tc>
                  <a:txBody>
                    <a:bodyPr/>
                    <a:lstStyle/>
                    <a:p>
                      <a:pPr marL="0" marR="0" indent="0" algn="ctr" defTabSz="1219200" rtl="0" eaLnBrk="1" fontAlgn="auto" latinLnBrk="0" hangingPunct="1">
                        <a:lnSpc>
                          <a:spcPct val="115000"/>
                        </a:lnSpc>
                        <a:spcBef>
                          <a:spcPts val="0"/>
                        </a:spcBef>
                        <a:spcAft>
                          <a:spcPts val="0"/>
                        </a:spcAft>
                        <a:buClrTx/>
                        <a:buSzTx/>
                        <a:buFontTx/>
                        <a:buNone/>
                        <a:defRPr/>
                      </a:pPr>
                      <a:r>
                        <a:rPr lang="en-US" altLang="zh-CN" sz="2000" kern="1200" dirty="0">
                          <a:solidFill>
                            <a:srgbClr val="595959"/>
                          </a:solidFill>
                          <a:latin typeface="微软雅黑" panose="020B0503020204020204" pitchFamily="34" charset="-122"/>
                          <a:ea typeface="微软雅黑" panose="020B0503020204020204" pitchFamily="34" charset="-122"/>
                          <a:cs typeface="+mn-ea"/>
                        </a:rPr>
                        <a:t>$</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a:solidFill>
                            <a:srgbClr val="595959"/>
                          </a:solidFill>
                          <a:latin typeface="微软雅黑" panose="020B0503020204020204" pitchFamily="34" charset="-122"/>
                          <a:ea typeface="微软雅黑" panose="020B0503020204020204" pitchFamily="34" charset="-122"/>
                          <a:cs typeface="+mn-ea"/>
                        </a:rPr>
                        <a:t>匹配字符串的结束位置</a:t>
                      </a:r>
                    </a:p>
                  </a:txBody>
                  <a:tcPr anchor="ctr"/>
                </a:tc>
                <a:extLst>
                  <a:ext uri="{0D108BD9-81ED-4DB2-BD59-A6C34878D82A}">
                    <a16:rowId xmlns:a16="http://schemas.microsoft.com/office/drawing/2014/main" val="10007"/>
                  </a:ext>
                </a:extLst>
              </a:tr>
              <a:tr h="437214">
                <a:tc>
                  <a:txBody>
                    <a:bodyPr/>
                    <a:lstStyle/>
                    <a:p>
                      <a:pPr marL="0" marR="0" indent="0" algn="ctr" defTabSz="1219200" rtl="0" eaLnBrk="1" fontAlgn="auto" latinLnBrk="0" hangingPunct="1">
                        <a:lnSpc>
                          <a:spcPct val="115000"/>
                        </a:lnSpc>
                        <a:spcBef>
                          <a:spcPts val="0"/>
                        </a:spcBef>
                        <a:spcAft>
                          <a:spcPts val="0"/>
                        </a:spcAft>
                        <a:buClrTx/>
                        <a:buSzTx/>
                        <a:buFontTx/>
                        <a:buNone/>
                        <a:defRPr/>
                      </a:pPr>
                      <a:r>
                        <a:rPr lang="en-US" altLang="zh-CN" sz="2000" kern="1200" dirty="0">
                          <a:solidFill>
                            <a:srgbClr val="595959"/>
                          </a:solidFill>
                          <a:latin typeface="微软雅黑" panose="020B0503020204020204" pitchFamily="34" charset="-122"/>
                          <a:ea typeface="微软雅黑" panose="020B0503020204020204" pitchFamily="34" charset="-122"/>
                          <a:cs typeface="+mn-ea"/>
                        </a:rPr>
                        <a:t>|</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a:solidFill>
                            <a:srgbClr val="595959"/>
                          </a:solidFill>
                          <a:latin typeface="微软雅黑" panose="020B0503020204020204" pitchFamily="34" charset="-122"/>
                          <a:ea typeface="微软雅黑" panose="020B0503020204020204" pitchFamily="34" charset="-122"/>
                          <a:cs typeface="+mn-ea"/>
                        </a:rPr>
                        <a:t>模式选择符，从中任选一个匹配</a:t>
                      </a:r>
                    </a:p>
                  </a:txBody>
                  <a:tcPr anchor="ct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性能测试种类</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圆角矩形 10"/>
          <p:cNvSpPr/>
          <p:nvPr/>
        </p:nvSpPr>
        <p:spPr>
          <a:xfrm>
            <a:off x="982662" y="983982"/>
            <a:ext cx="2804477" cy="69998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并发测试</a:t>
            </a:r>
          </a:p>
        </p:txBody>
      </p:sp>
      <p:sp>
        <p:nvSpPr>
          <p:cNvPr id="27" name="文本框 28"/>
          <p:cNvSpPr txBox="1"/>
          <p:nvPr/>
        </p:nvSpPr>
        <p:spPr>
          <a:xfrm>
            <a:off x="1143690" y="2052971"/>
            <a:ext cx="10268497" cy="2400657"/>
          </a:xfrm>
          <a:prstGeom prst="rect">
            <a:avLst/>
          </a:prstGeom>
          <a:noFill/>
          <a:effectLst/>
        </p:spPr>
        <p:txBody>
          <a:bodyPr wrap="square" rtlCol="0">
            <a:spAutoFit/>
          </a:bodyPr>
          <a:lstStyle/>
          <a:p>
            <a:pPr indent="457200">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并发测试是指通过模拟用户并发访问</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，测试多用户并发访问</a:t>
            </a:r>
            <a:r>
              <a:rPr lang="zh-CN" altLang="zh-CN" sz="2000" dirty="0">
                <a:solidFill>
                  <a:srgbClr val="1369B2"/>
                </a:solidFill>
                <a:latin typeface="微软雅黑" panose="020B0503020204020204" pitchFamily="34" charset="-122"/>
                <a:ea typeface="微软雅黑" panose="020B0503020204020204" pitchFamily="34" charset="-122"/>
              </a:rPr>
              <a:t>同一个应用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同一个模块</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或者数据记录时</a:t>
            </a:r>
            <a:r>
              <a:rPr lang="zh-CN" altLang="zh-CN" sz="2000" dirty="0">
                <a:solidFill>
                  <a:srgbClr val="1369B2"/>
                </a:solidFill>
                <a:latin typeface="微软雅黑" panose="020B0503020204020204" pitchFamily="34" charset="-122"/>
                <a:ea typeface="微软雅黑" panose="020B0503020204020204" pitchFamily="34" charset="-122"/>
              </a:rPr>
              <a:t>是否存在死锁</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响应慢</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或其他性能问题。</a:t>
            </a:r>
            <a:r>
              <a:rPr lang="zh-CN" altLang="zh-CN" sz="2000" dirty="0">
                <a:solidFill>
                  <a:srgbClr val="1369B2"/>
                </a:solidFill>
                <a:latin typeface="微软雅黑" panose="020B0503020204020204" pitchFamily="34" charset="-122"/>
                <a:ea typeface="微软雅黑" panose="020B0503020204020204" pitchFamily="34" charset="-122"/>
              </a:rPr>
              <a:t>并发测试一般没有标准</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，只是测试并发时会不会出现意外情况</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几乎所有的性能测试都会涉及并发测试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，例如多个用户同时访问某一条件数据</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或</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多个用户同时更新数据，那么数据库可能就会出现访问错误、写入错误等异常情况。</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32980" y="1435642"/>
            <a:ext cx="9324975" cy="553998"/>
          </a:xfrm>
          <a:prstGeom prst="rect">
            <a:avLst/>
          </a:prstGeom>
        </p:spPr>
        <p:txBody>
          <a:bodyPr wrap="square">
            <a:spAutoFit/>
          </a:bodyPr>
          <a:lstStyle/>
          <a:p>
            <a:pPr>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中的</a:t>
            </a:r>
            <a:r>
              <a:rPr lang="zh-CN" altLang="zh-CN" sz="2000" dirty="0">
                <a:solidFill>
                  <a:srgbClr val="1369B2"/>
                </a:solidFill>
                <a:latin typeface="微软雅黑" panose="020B0503020204020204" pitchFamily="34" charset="-122"/>
                <a:ea typeface="微软雅黑" panose="020B0503020204020204" pitchFamily="34" charset="-122"/>
              </a:rPr>
              <a:t>正则表达式匹配</a:t>
            </a:r>
            <a:r>
              <a:rPr lang="zh-CN" altLang="zh-CN" sz="2000">
                <a:solidFill>
                  <a:srgbClr val="1369B2"/>
                </a:solidFill>
                <a:latin typeface="微软雅黑" panose="020B0503020204020204" pitchFamily="34" charset="-122"/>
                <a:ea typeface="微软雅黑" panose="020B0503020204020204" pitchFamily="34" charset="-122"/>
              </a:rPr>
              <a:t>格式</a:t>
            </a:r>
            <a:r>
              <a:rPr lang="zh-CN" altLang="zh-CN" sz="2000">
                <a:solidFill>
                  <a:srgbClr val="595959"/>
                </a:solidFill>
                <a:latin typeface="微软雅黑" panose="020B0503020204020204" pitchFamily="34" charset="-122"/>
                <a:ea typeface="微软雅黑" panose="020B0503020204020204" pitchFamily="34" charset="-122"/>
                <a:cs typeface="+mn-ea"/>
              </a:rPr>
              <a:t>如下。</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文本框 5"/>
          <p:cNvSpPr txBox="1"/>
          <p:nvPr/>
        </p:nvSpPr>
        <p:spPr>
          <a:xfrm>
            <a:off x="1132980" y="2354199"/>
            <a:ext cx="9598109" cy="400110"/>
          </a:xfrm>
          <a:prstGeom prst="rect">
            <a:avLst/>
          </a:prstGeom>
          <a:solidFill>
            <a:srgbClr val="F2F2F2"/>
          </a:solidFill>
        </p:spPr>
        <p:txBody>
          <a:bodyPr wrap="square" rtlCol="0">
            <a:spAutoFit/>
          </a:bodyPr>
          <a:lstStyle/>
          <a:p>
            <a:r>
              <a:rPr lang="en-US" altLang="zh-CN" sz="2000" dirty="0">
                <a:solidFill>
                  <a:srgbClr val="595959"/>
                </a:solidFill>
                <a:latin typeface="微软雅黑" panose="020B0503020204020204" pitchFamily="34" charset="-122"/>
                <a:ea typeface="微软雅黑" panose="020B0503020204020204" pitchFamily="34" charset="-122"/>
                <a:cs typeface="+mn-ea"/>
              </a:rPr>
              <a:t>          </a:t>
            </a:r>
            <a:r>
              <a:rPr lang="zh-CN" altLang="zh-CN" sz="2000">
                <a:solidFill>
                  <a:srgbClr val="595959"/>
                </a:solidFill>
                <a:latin typeface="微软雅黑" panose="020B0503020204020204" pitchFamily="34" charset="-122"/>
                <a:ea typeface="微软雅黑" panose="020B0503020204020204" pitchFamily="34" charset="-122"/>
                <a:cs typeface="+mn-ea"/>
              </a:rPr>
              <a:t>左边界(</a:t>
            </a:r>
            <a:r>
              <a:rPr lang="zh-CN" altLang="en-US" sz="2000">
                <a:solidFill>
                  <a:srgbClr val="595959"/>
                </a:solidFill>
                <a:latin typeface="微软雅黑" panose="020B0503020204020204" pitchFamily="34" charset="-122"/>
                <a:ea typeface="微软雅黑" panose="020B0503020204020204" pitchFamily="34" charset="-122"/>
                <a:cs typeface="+mn-ea"/>
              </a:rPr>
              <a:t>正则表达式</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右边界</a:t>
            </a:r>
          </a:p>
        </p:txBody>
      </p:sp>
      <p:sp>
        <p:nvSpPr>
          <p:cNvPr id="3" name="矩形 2"/>
          <p:cNvSpPr/>
          <p:nvPr/>
        </p:nvSpPr>
        <p:spPr>
          <a:xfrm>
            <a:off x="1132980" y="2983236"/>
            <a:ext cx="9827945" cy="1015663"/>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在上述格式中，</a:t>
            </a:r>
            <a:r>
              <a:rPr lang="zh-CN" altLang="zh-CN" sz="2000" dirty="0">
                <a:solidFill>
                  <a:srgbClr val="1369B2"/>
                </a:solidFill>
                <a:latin typeface="微软雅黑" panose="020B0503020204020204" pitchFamily="34" charset="-122"/>
                <a:ea typeface="微软雅黑" panose="020B0503020204020204" pitchFamily="34" charset="-122"/>
              </a:rPr>
              <a:t>()中的内容是正则表达式</a:t>
            </a:r>
            <a:r>
              <a:rPr lang="zh-CN" altLang="zh-CN" sz="2000" dirty="0">
                <a:solidFill>
                  <a:srgbClr val="595959"/>
                </a:solidFill>
                <a:latin typeface="微软雅黑" panose="020B0503020204020204" pitchFamily="34" charset="-122"/>
                <a:ea typeface="微软雅黑" panose="020B0503020204020204" pitchFamily="34" charset="-122"/>
                <a:cs typeface="+mn-ea"/>
              </a:rPr>
              <a:t>，它所匹配的结果就是要获取的字符串。例如，请求百度首页，返回数据片段如下。</a:t>
            </a:r>
          </a:p>
        </p:txBody>
      </p:sp>
      <p:sp>
        <p:nvSpPr>
          <p:cNvPr id="8" name="文本框 5"/>
          <p:cNvSpPr txBox="1"/>
          <p:nvPr/>
        </p:nvSpPr>
        <p:spPr>
          <a:xfrm>
            <a:off x="1132980" y="4144162"/>
            <a:ext cx="9780443" cy="1477328"/>
          </a:xfrm>
          <a:prstGeom prst="rect">
            <a:avLst/>
          </a:prstGeom>
          <a:solidFill>
            <a:srgbClr val="F2F2F2"/>
          </a:solidFill>
        </p:spPr>
        <p:txBody>
          <a:bodyPr wrap="square" rtlCol="0">
            <a:spAutoFit/>
          </a:bodyPr>
          <a:lstStyle/>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&lt;!</a:t>
            </a:r>
            <a:r>
              <a:rPr lang="en-US" altLang="zh-CN" sz="2000" dirty="0" err="1">
                <a:solidFill>
                  <a:srgbClr val="595959"/>
                </a:solidFill>
                <a:latin typeface="微软雅黑" panose="020B0503020204020204" pitchFamily="34" charset="-122"/>
                <a:ea typeface="微软雅黑" panose="020B0503020204020204" pitchFamily="34" charset="-122"/>
                <a:cs typeface="+mn-ea"/>
              </a:rPr>
              <a:t>doctype</a:t>
            </a:r>
            <a:r>
              <a:rPr lang="en-US" altLang="zh-CN" sz="2000" dirty="0">
                <a:solidFill>
                  <a:srgbClr val="595959"/>
                </a:solidFill>
                <a:latin typeface="微软雅黑" panose="020B0503020204020204" pitchFamily="34" charset="-122"/>
                <a:ea typeface="微软雅黑" panose="020B0503020204020204" pitchFamily="34" charset="-122"/>
                <a:cs typeface="+mn-ea"/>
              </a:rPr>
              <a:t> html&gt;&lt;html&gt;&lt;head&gt;&lt;meta http-</a:t>
            </a:r>
            <a:r>
              <a:rPr lang="en-US" altLang="zh-CN" sz="2000" dirty="0" err="1">
                <a:solidFill>
                  <a:srgbClr val="595959"/>
                </a:solidFill>
                <a:latin typeface="微软雅黑" panose="020B0503020204020204" pitchFamily="34" charset="-122"/>
                <a:ea typeface="微软雅黑" panose="020B0503020204020204" pitchFamily="34" charset="-122"/>
                <a:cs typeface="+mn-ea"/>
              </a:rPr>
              <a:t>equiv</a:t>
            </a:r>
            <a:r>
              <a:rPr lang="en-US" altLang="zh-CN" sz="2000" dirty="0">
                <a:solidFill>
                  <a:srgbClr val="595959"/>
                </a:solidFill>
                <a:latin typeface="微软雅黑" panose="020B0503020204020204" pitchFamily="34" charset="-122"/>
                <a:ea typeface="微软雅黑" panose="020B0503020204020204" pitchFamily="34" charset="-122"/>
                <a:cs typeface="+mn-ea"/>
              </a:rPr>
              <a:t>="Content-Type" content="text/</a:t>
            </a:r>
            <a:r>
              <a:rPr lang="en-US" altLang="zh-CN" sz="2000" dirty="0" err="1">
                <a:solidFill>
                  <a:srgbClr val="595959"/>
                </a:solidFill>
                <a:latin typeface="微软雅黑" panose="020B0503020204020204" pitchFamily="34" charset="-122"/>
                <a:ea typeface="微软雅黑" panose="020B0503020204020204" pitchFamily="34" charset="-122"/>
                <a:cs typeface="+mn-ea"/>
              </a:rPr>
              <a:t>html;charset</a:t>
            </a:r>
            <a:r>
              <a:rPr lang="en-US" altLang="zh-CN" sz="2000" dirty="0">
                <a:solidFill>
                  <a:srgbClr val="595959"/>
                </a:solidFill>
                <a:latin typeface="微软雅黑" panose="020B0503020204020204" pitchFamily="34" charset="-122"/>
                <a:ea typeface="微软雅黑" panose="020B0503020204020204" pitchFamily="34" charset="-122"/>
                <a:cs typeface="+mn-ea"/>
              </a:rPr>
              <a:t>=gb2312"&gt;&lt;title&gt;</a:t>
            </a:r>
            <a:r>
              <a:rPr lang="zh-CN" altLang="zh-CN" sz="2000" dirty="0">
                <a:solidFill>
                  <a:srgbClr val="595959"/>
                </a:solidFill>
                <a:latin typeface="微软雅黑" panose="020B0503020204020204" pitchFamily="34" charset="-122"/>
                <a:ea typeface="微软雅黑" panose="020B0503020204020204" pitchFamily="34" charset="-122"/>
                <a:cs typeface="+mn-ea"/>
              </a:rPr>
              <a:t>百度一下，你就知道</a:t>
            </a:r>
            <a:r>
              <a:rPr lang="en-US" altLang="zh-CN" sz="2000" dirty="0">
                <a:solidFill>
                  <a:srgbClr val="595959"/>
                </a:solidFill>
                <a:latin typeface="微软雅黑" panose="020B0503020204020204" pitchFamily="34" charset="-122"/>
                <a:ea typeface="微软雅黑" panose="020B0503020204020204" pitchFamily="34" charset="-122"/>
                <a:cs typeface="+mn-ea"/>
              </a:rPr>
              <a:t>      &lt;/title&gt;&lt;style&gt;html{</a:t>
            </a:r>
            <a:r>
              <a:rPr lang="en-US" altLang="zh-CN" sz="2000" dirty="0" err="1">
                <a:solidFill>
                  <a:srgbClr val="595959"/>
                </a:solidFill>
                <a:latin typeface="微软雅黑" panose="020B0503020204020204" pitchFamily="34" charset="-122"/>
                <a:ea typeface="微软雅黑" panose="020B0503020204020204" pitchFamily="34" charset="-122"/>
                <a:cs typeface="+mn-ea"/>
              </a:rPr>
              <a:t>overflow-y:auto</a:t>
            </a:r>
            <a:r>
              <a:rPr lang="en-US" altLang="zh-CN" sz="2000" dirty="0">
                <a:solidFill>
                  <a:srgbClr val="595959"/>
                </a:solidFill>
                <a:latin typeface="微软雅黑" panose="020B0503020204020204" pitchFamily="34" charset="-122"/>
                <a:ea typeface="微软雅黑" panose="020B0503020204020204" pitchFamily="34" charset="-122"/>
                <a:cs typeface="+mn-ea"/>
              </a:rPr>
              <a:t>}body{font:12px </a:t>
            </a:r>
            <a:r>
              <a:rPr lang="en-US" altLang="zh-CN" sz="2000" dirty="0" err="1">
                <a:solidFill>
                  <a:srgbClr val="595959"/>
                </a:solidFill>
                <a:latin typeface="微软雅黑" panose="020B0503020204020204" pitchFamily="34" charset="-122"/>
                <a:ea typeface="微软雅黑" panose="020B0503020204020204" pitchFamily="34" charset="-122"/>
                <a:cs typeface="+mn-ea"/>
              </a:rPr>
              <a:t>arial</a:t>
            </a:r>
            <a:r>
              <a:rPr lang="en-US"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43689" y="1243809"/>
            <a:ext cx="9704987" cy="1477328"/>
          </a:xfrm>
          <a:prstGeom prst="rect">
            <a:avLst/>
          </a:prstGeom>
        </p:spPr>
        <p:txBody>
          <a:bodyPr wrap="square">
            <a:spAutoFit/>
          </a:bodyPr>
          <a:lstStyle/>
          <a:p>
            <a:pPr indent="457200">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如果要从</a:t>
            </a:r>
            <a:r>
              <a:rPr lang="zh-CN" altLang="zh-CN" sz="2000" dirty="0">
                <a:solidFill>
                  <a:srgbClr val="595959"/>
                </a:solidFill>
                <a:latin typeface="微软雅黑" panose="020B0503020204020204" pitchFamily="34" charset="-122"/>
                <a:ea typeface="微软雅黑" panose="020B0503020204020204" pitchFamily="34" charset="-122"/>
                <a:cs typeface="+mn-ea"/>
              </a:rPr>
              <a:t>返回数据片段中提取</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百度一下，你就知道</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则</a:t>
            </a:r>
            <a:r>
              <a:rPr lang="zh-CN" altLang="zh-CN" sz="2000" dirty="0">
                <a:solidFill>
                  <a:srgbClr val="595959"/>
                </a:solidFill>
                <a:latin typeface="微软雅黑" panose="020B0503020204020204" pitchFamily="34" charset="-122"/>
                <a:ea typeface="微软雅黑" panose="020B0503020204020204" pitchFamily="34" charset="-122"/>
                <a:cs typeface="+mn-ea"/>
              </a:rPr>
              <a:t>在设置正则表达式时，需要先找出左</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右边界，</a:t>
            </a:r>
            <a:r>
              <a:rPr lang="zh-CN" altLang="zh-CN" sz="2000" dirty="0">
                <a:solidFill>
                  <a:srgbClr val="1369B2"/>
                </a:solidFill>
                <a:latin typeface="微软雅黑" panose="020B0503020204020204" pitchFamily="34" charset="-122"/>
                <a:ea typeface="微软雅黑" panose="020B0503020204020204" pitchFamily="34" charset="-122"/>
              </a:rPr>
              <a:t>左边界为</a:t>
            </a:r>
            <a:r>
              <a:rPr lang="en-US" altLang="zh-CN" sz="2000" dirty="0">
                <a:solidFill>
                  <a:srgbClr val="1369B2"/>
                </a:solidFill>
                <a:latin typeface="微软雅黑" panose="020B0503020204020204" pitchFamily="34" charset="-122"/>
                <a:ea typeface="微软雅黑" panose="020B0503020204020204" pitchFamily="34" charset="-122"/>
              </a:rPr>
              <a:t>&lt;title&gt;</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右边界为</a:t>
            </a:r>
            <a:r>
              <a:rPr lang="en-US" altLang="zh-CN" sz="2000" dirty="0">
                <a:solidFill>
                  <a:srgbClr val="1369B2"/>
                </a:solidFill>
                <a:latin typeface="微软雅黑" panose="020B0503020204020204" pitchFamily="34" charset="-122"/>
                <a:ea typeface="微软雅黑" panose="020B0503020204020204" pitchFamily="34" charset="-122"/>
              </a:rPr>
              <a:t>&lt;/title&gt;</a:t>
            </a: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中设置正则表达式为</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，完整正则表达式如下。</a:t>
            </a:r>
          </a:p>
        </p:txBody>
      </p:sp>
      <p:sp>
        <p:nvSpPr>
          <p:cNvPr id="8" name="文本框 5"/>
          <p:cNvSpPr txBox="1"/>
          <p:nvPr/>
        </p:nvSpPr>
        <p:spPr>
          <a:xfrm>
            <a:off x="1143689" y="3091138"/>
            <a:ext cx="9704987" cy="499624"/>
          </a:xfrm>
          <a:prstGeom prst="rect">
            <a:avLst/>
          </a:prstGeom>
          <a:solidFill>
            <a:srgbClr val="F2F2F2"/>
          </a:solidFill>
        </p:spPr>
        <p:txBody>
          <a:bodyPr wrap="square" rtlCol="0">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&lt;title&gt;(.*)&lt;/title&gt;</a:t>
            </a:r>
          </a:p>
        </p:txBody>
      </p:sp>
      <p:sp>
        <p:nvSpPr>
          <p:cNvPr id="4" name="矩形 3"/>
          <p:cNvSpPr/>
          <p:nvPr/>
        </p:nvSpPr>
        <p:spPr>
          <a:xfrm>
            <a:off x="1143688" y="3865761"/>
            <a:ext cx="9704987" cy="1477328"/>
          </a:xfrm>
          <a:prstGeom prst="rect">
            <a:avLst/>
          </a:prstGeom>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通过上述表达式就可以匹配出字符串</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百度一下，你就知道</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上述正则表达式能够匹配出所有的</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百度一下，你就知道</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当它搜索到满足条件的字符时，不会停止，会继续往后匹配，直到数据结束</a:t>
            </a:r>
            <a:r>
              <a:rPr lang="zh-CN" altLang="zh-CN" sz="2000" dirty="0">
                <a:solidFill>
                  <a:srgbClr val="595959"/>
                </a:solidFill>
                <a:latin typeface="微软雅黑" panose="020B0503020204020204" pitchFamily="34" charset="-122"/>
                <a:ea typeface="微软雅黑" panose="020B0503020204020204" pitchFamily="34" charset="-122"/>
                <a:cs typeface="+mn-ea"/>
              </a:rPr>
              <a:t>，这种匹配模式称为</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贪婪</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模式</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43689" y="1283019"/>
            <a:ext cx="9704987" cy="55399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如果</a:t>
            </a:r>
            <a:r>
              <a:rPr lang="zh-CN" altLang="zh-CN" sz="2000" dirty="0">
                <a:solidFill>
                  <a:srgbClr val="1369B2"/>
                </a:solidFill>
                <a:latin typeface="微软雅黑" panose="020B0503020204020204" pitchFamily="34" charset="-122"/>
                <a:ea typeface="微软雅黑" panose="020B0503020204020204" pitchFamily="34" charset="-122"/>
              </a:rPr>
              <a:t>只想匹配一次</a:t>
            </a:r>
            <a:r>
              <a:rPr lang="zh-CN" altLang="zh-CN" sz="2000" dirty="0">
                <a:solidFill>
                  <a:srgbClr val="595959"/>
                </a:solidFill>
                <a:latin typeface="微软雅黑" panose="020B0503020204020204" pitchFamily="34" charset="-122"/>
                <a:ea typeface="微软雅黑" panose="020B0503020204020204" pitchFamily="34" charset="-122"/>
                <a:cs typeface="+mn-ea"/>
              </a:rPr>
              <a:t>，可以在</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后面添加“</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具体如下。</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8" name="文本框 5"/>
          <p:cNvSpPr txBox="1"/>
          <p:nvPr/>
        </p:nvSpPr>
        <p:spPr>
          <a:xfrm>
            <a:off x="1201941" y="2042769"/>
            <a:ext cx="9704987" cy="499624"/>
          </a:xfrm>
          <a:prstGeom prst="rect">
            <a:avLst/>
          </a:prstGeom>
          <a:solidFill>
            <a:srgbClr val="F2F2F2"/>
          </a:solidFill>
        </p:spPr>
        <p:txBody>
          <a:bodyPr wrap="square" rtlCol="0">
            <a:spAutoFit/>
          </a:bodyPr>
          <a:lstStyle/>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&lt;title&gt;(.*?)&lt;/title&gt;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2" name="矩形 1"/>
          <p:cNvSpPr/>
          <p:nvPr/>
        </p:nvSpPr>
        <p:spPr>
          <a:xfrm>
            <a:off x="1052943" y="2940167"/>
            <a:ext cx="10002981" cy="1015663"/>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添加了</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之后，正则表达式就只会匹配一次，一旦搜索到匹配的字符串就会结束搜索，</a:t>
            </a:r>
            <a:r>
              <a:rPr lang="zh-CN" altLang="zh-CN" sz="2000">
                <a:solidFill>
                  <a:srgbClr val="595959"/>
                </a:solidFill>
                <a:latin typeface="微软雅黑" panose="020B0503020204020204" pitchFamily="34" charset="-122"/>
                <a:ea typeface="微软雅黑" panose="020B0503020204020204" pitchFamily="34" charset="-122"/>
                <a:cs typeface="+mn-ea"/>
              </a:rPr>
              <a:t>这种匹配</a:t>
            </a:r>
            <a:r>
              <a:rPr lang="zh-CN" altLang="en-US" sz="2000">
                <a:solidFill>
                  <a:srgbClr val="595959"/>
                </a:solidFill>
                <a:latin typeface="微软雅黑" panose="020B0503020204020204" pitchFamily="34" charset="-122"/>
                <a:ea typeface="微软雅黑" panose="020B0503020204020204" pitchFamily="34" charset="-122"/>
                <a:cs typeface="+mn-ea"/>
              </a:rPr>
              <a:t>模式</a:t>
            </a:r>
            <a:r>
              <a:rPr lang="zh-CN" altLang="zh-CN" sz="2000">
                <a:solidFill>
                  <a:srgbClr val="595959"/>
                </a:solidFill>
                <a:latin typeface="微软雅黑" panose="020B0503020204020204" pitchFamily="34" charset="-122"/>
                <a:ea typeface="微软雅黑" panose="020B0503020204020204" pitchFamily="34" charset="-122"/>
                <a:cs typeface="+mn-ea"/>
              </a:rPr>
              <a:t>称为</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懒惰</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模式</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051956" y="1673690"/>
            <a:ext cx="10383982" cy="1938992"/>
          </a:xfrm>
          <a:prstGeom prst="rect">
            <a:avLst/>
          </a:prstGeom>
        </p:spPr>
        <p:txBody>
          <a:bodyPr wrap="square">
            <a:spAutoFit/>
          </a:bodyPr>
          <a:lstStyle/>
          <a:p>
            <a:pPr indent="457200">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中的正则表达式提取器是支持正则表达式匹配来提取</a:t>
            </a:r>
            <a:r>
              <a:rPr lang="zh-CN" altLang="zh-CN" sz="2000" dirty="0">
                <a:solidFill>
                  <a:srgbClr val="1369B2"/>
                </a:solidFill>
                <a:latin typeface="微软雅黑" panose="020B0503020204020204" pitchFamily="34" charset="-122"/>
                <a:ea typeface="微软雅黑" panose="020B0503020204020204" pitchFamily="34" charset="-122"/>
              </a:rPr>
              <a:t>任意格式的响应数据</a:t>
            </a:r>
            <a:r>
              <a:rPr lang="zh-CN" altLang="zh-CN" sz="2000" dirty="0">
                <a:solidFill>
                  <a:srgbClr val="595959"/>
                </a:solidFill>
                <a:latin typeface="微软雅黑" panose="020B0503020204020204" pitchFamily="34" charset="-122"/>
                <a:ea typeface="微软雅黑" panose="020B0503020204020204" pitchFamily="34" charset="-122"/>
                <a:cs typeface="+mn-ea"/>
              </a:rPr>
              <a:t>的元件。如果在测试计划中需要配置正则表达式提取器，则可以选中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主界面的测试计划并</a:t>
            </a:r>
            <a:r>
              <a:rPr lang="zh-CN" altLang="en-US" sz="2000" dirty="0">
                <a:solidFill>
                  <a:srgbClr val="595959"/>
                </a:solidFill>
                <a:latin typeface="微软雅黑" panose="020B0503020204020204" pitchFamily="34" charset="-122"/>
                <a:ea typeface="微软雅黑" panose="020B0503020204020204" pitchFamily="34" charset="-122"/>
                <a:cs typeface="+mn-ea"/>
              </a:rPr>
              <a:t>右键单击</a:t>
            </a:r>
            <a:r>
              <a:rPr lang="zh-CN" altLang="zh-CN" sz="2000" dirty="0">
                <a:solidFill>
                  <a:srgbClr val="595959"/>
                </a:solidFill>
                <a:latin typeface="微软雅黑" panose="020B0503020204020204" pitchFamily="34" charset="-122"/>
                <a:ea typeface="微软雅黑" panose="020B0503020204020204" pitchFamily="34" charset="-122"/>
                <a:cs typeface="+mn-ea"/>
              </a:rPr>
              <a:t>，在弹出的</a:t>
            </a:r>
            <a:r>
              <a:rPr lang="zh-CN" altLang="en-US" sz="2000" dirty="0">
                <a:solidFill>
                  <a:srgbClr val="595959"/>
                </a:solidFill>
                <a:latin typeface="微软雅黑" panose="020B0503020204020204" pitchFamily="34" charset="-122"/>
                <a:ea typeface="微软雅黑" panose="020B0503020204020204" pitchFamily="34" charset="-122"/>
                <a:cs typeface="+mn-ea"/>
              </a:rPr>
              <a:t>快捷菜单</a:t>
            </a:r>
            <a:r>
              <a:rPr lang="zh-CN" altLang="zh-CN" sz="2000" dirty="0">
                <a:solidFill>
                  <a:srgbClr val="595959"/>
                </a:solidFill>
                <a:latin typeface="微软雅黑" panose="020B0503020204020204" pitchFamily="34" charset="-122"/>
                <a:ea typeface="微软雅黑" panose="020B0503020204020204" pitchFamily="34" charset="-122"/>
                <a:cs typeface="+mn-ea"/>
              </a:rPr>
              <a:t>中依次选择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“后置处理器”</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“正则表达式提取器”</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，会添加一个正则表达式提取器界面</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矩形 5"/>
          <p:cNvSpPr/>
          <p:nvPr/>
        </p:nvSpPr>
        <p:spPr>
          <a:xfrm>
            <a:off x="838200" y="1120158"/>
            <a:ext cx="3574472" cy="400110"/>
          </a:xfrm>
          <a:prstGeom prst="rect">
            <a:avLst/>
          </a:prstGeom>
        </p:spPr>
        <p:txBody>
          <a:bodyPr wrap="square">
            <a:spAutoFit/>
          </a:bodyPr>
          <a:lstStyle/>
          <a:p>
            <a:r>
              <a:rPr lang="zh-CN" altLang="en-US" sz="2000" b="1" dirty="0">
                <a:solidFill>
                  <a:srgbClr val="595959"/>
                </a:solidFill>
                <a:latin typeface="微软雅黑" panose="020B0503020204020204" pitchFamily="34" charset="-122"/>
                <a:ea typeface="微软雅黑" panose="020B0503020204020204" pitchFamily="34" charset="-122"/>
                <a:cs typeface="+mn-ea"/>
              </a:rPr>
              <a:t>（</a:t>
            </a:r>
            <a:r>
              <a:rPr lang="en-US" altLang="zh-CN" sz="2000" b="1" dirty="0">
                <a:solidFill>
                  <a:srgbClr val="595959"/>
                </a:solidFill>
                <a:latin typeface="微软雅黑" panose="020B0503020204020204" pitchFamily="34" charset="-122"/>
                <a:ea typeface="微软雅黑" panose="020B0503020204020204" pitchFamily="34" charset="-122"/>
                <a:cs typeface="+mn-ea"/>
              </a:rPr>
              <a:t>2</a:t>
            </a:r>
            <a:r>
              <a:rPr lang="zh-CN" altLang="en-US" sz="2000" b="1" dirty="0">
                <a:solidFill>
                  <a:srgbClr val="595959"/>
                </a:solidFill>
                <a:latin typeface="微软雅黑" panose="020B0503020204020204" pitchFamily="34" charset="-122"/>
                <a:ea typeface="微软雅黑" panose="020B0503020204020204" pitchFamily="34" charset="-122"/>
                <a:cs typeface="+mn-ea"/>
              </a:rPr>
              <a:t>）配置正则表达式提取器</a:t>
            </a:r>
          </a:p>
        </p:txBody>
      </p:sp>
      <p:pic>
        <p:nvPicPr>
          <p:cNvPr id="5" name="图片 4">
            <a:extLst>
              <a:ext uri="{FF2B5EF4-FFF2-40B4-BE49-F238E27FC236}">
                <a16:creationId xmlns:a16="http://schemas.microsoft.com/office/drawing/2014/main" id="{75BA244E-4FE8-49A1-AFFB-6BB1C0004232}"/>
              </a:ext>
            </a:extLst>
          </p:cNvPr>
          <p:cNvPicPr>
            <a:picLocks noChangeAspect="1"/>
          </p:cNvPicPr>
          <p:nvPr/>
        </p:nvPicPr>
        <p:blipFill>
          <a:blip r:embed="rId3"/>
          <a:stretch>
            <a:fillRect/>
          </a:stretch>
        </p:blipFill>
        <p:spPr>
          <a:xfrm>
            <a:off x="1499603" y="3741139"/>
            <a:ext cx="9191206" cy="2613067"/>
          </a:xfrm>
          <a:prstGeom prst="rect">
            <a:avLst/>
          </a:prstGeom>
        </p:spPr>
      </p:pic>
      <p:sp>
        <p:nvSpPr>
          <p:cNvPr id="8" name="矩形 7">
            <a:extLst>
              <a:ext uri="{FF2B5EF4-FFF2-40B4-BE49-F238E27FC236}">
                <a16:creationId xmlns:a16="http://schemas.microsoft.com/office/drawing/2014/main" id="{58A34039-4E08-D941-F4CF-388D6B20465C}"/>
              </a:ext>
            </a:extLst>
          </p:cNvPr>
          <p:cNvSpPr/>
          <p:nvPr/>
        </p:nvSpPr>
        <p:spPr>
          <a:xfrm>
            <a:off x="1498394" y="5229794"/>
            <a:ext cx="9191205" cy="1080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306306"/>
            <a:ext cx="5299849" cy="461665"/>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 </a:t>
            </a:r>
            <a:r>
              <a:rPr lang="zh-CN" altLang="en-US" sz="2000" dirty="0">
                <a:solidFill>
                  <a:srgbClr val="1369B2"/>
                </a:solidFill>
                <a:latin typeface="微软雅黑" panose="020B0503020204020204" pitchFamily="34" charset="-122"/>
                <a:ea typeface="微软雅黑" panose="020B0503020204020204" pitchFamily="34" charset="-122"/>
              </a:rPr>
              <a:t>正则表达式提取器的主要配置项</a:t>
            </a:r>
            <a:r>
              <a:rPr lang="zh-CN" altLang="en-US" sz="2000" dirty="0">
                <a:solidFill>
                  <a:srgbClr val="595959"/>
                </a:solidFill>
                <a:latin typeface="微软雅黑" panose="020B0503020204020204" pitchFamily="34" charset="-122"/>
                <a:ea typeface="微软雅黑" panose="020B0503020204020204" pitchFamily="34" charset="-122"/>
                <a:cs typeface="+mn-ea"/>
              </a:rPr>
              <a:t>有以下</a:t>
            </a:r>
            <a:r>
              <a:rPr lang="en-US" altLang="zh-CN" sz="2000" dirty="0">
                <a:solidFill>
                  <a:srgbClr val="595959"/>
                </a:solidFill>
                <a:latin typeface="微软雅黑" panose="020B0503020204020204" pitchFamily="34" charset="-122"/>
                <a:ea typeface="微软雅黑" panose="020B0503020204020204" pitchFamily="34" charset="-122"/>
                <a:cs typeface="+mn-ea"/>
              </a:rPr>
              <a:t>5</a:t>
            </a:r>
            <a:r>
              <a:rPr lang="zh-CN" altLang="en-US" sz="2000" dirty="0">
                <a:solidFill>
                  <a:srgbClr val="595959"/>
                </a:solidFill>
                <a:latin typeface="微软雅黑" panose="020B0503020204020204" pitchFamily="34" charset="-122"/>
                <a:ea typeface="微软雅黑" panose="020B0503020204020204" pitchFamily="34" charset="-122"/>
                <a:cs typeface="+mn-ea"/>
              </a:rPr>
              <a:t>个</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rPr>
              <a:t>。</a:t>
            </a:r>
          </a:p>
        </p:txBody>
      </p:sp>
      <p:sp>
        <p:nvSpPr>
          <p:cNvPr id="3" name="矩形 2"/>
          <p:cNvSpPr/>
          <p:nvPr/>
        </p:nvSpPr>
        <p:spPr>
          <a:xfrm>
            <a:off x="1232983" y="2007122"/>
            <a:ext cx="9549811" cy="3416320"/>
          </a:xfrm>
          <a:prstGeom prst="rect">
            <a:avLst/>
          </a:prstGeom>
        </p:spPr>
        <p:txBody>
          <a:bodyPr wrap="square">
            <a:spAutoFit/>
          </a:bodyPr>
          <a:lstStyle/>
          <a:p>
            <a:pPr marL="342900" lvl="0" indent="-342900">
              <a:lnSpc>
                <a:spcPct val="150000"/>
              </a:lnSpc>
              <a:buFont typeface="Wingdings" panose="05000000000000000000" pitchFamily="2" charset="2"/>
              <a:buChar char="l"/>
            </a:pPr>
            <a:r>
              <a:rPr lang="zh-CN" altLang="zh-CN" sz="1800" dirty="0">
                <a:solidFill>
                  <a:srgbClr val="595959"/>
                </a:solidFill>
                <a:latin typeface="微软雅黑" panose="020B0503020204020204" pitchFamily="34" charset="-122"/>
                <a:ea typeface="微软雅黑" panose="020B0503020204020204" pitchFamily="34" charset="-122"/>
                <a:cs typeface="+mn-ea"/>
              </a:rPr>
              <a:t>引用</a:t>
            </a:r>
            <a:r>
              <a:rPr lang="zh-CN" altLang="zh-CN" sz="1800">
                <a:solidFill>
                  <a:srgbClr val="595959"/>
                </a:solidFill>
                <a:latin typeface="微软雅黑" panose="020B0503020204020204" pitchFamily="34" charset="-122"/>
                <a:ea typeface="微软雅黑" panose="020B0503020204020204" pitchFamily="34" charset="-122"/>
                <a:cs typeface="+mn-ea"/>
              </a:rPr>
              <a:t>名称：</a:t>
            </a:r>
            <a:r>
              <a:rPr lang="zh-CN" altLang="zh-CN" sz="1800">
                <a:solidFill>
                  <a:srgbClr val="1369B2"/>
                </a:solidFill>
                <a:latin typeface="微软雅黑" panose="020B0503020204020204" pitchFamily="34" charset="-122"/>
                <a:ea typeface="微软雅黑" panose="020B0503020204020204" pitchFamily="34" charset="-122"/>
              </a:rPr>
              <a:t>用于</a:t>
            </a:r>
            <a:r>
              <a:rPr lang="zh-CN" altLang="zh-CN" sz="1800" dirty="0">
                <a:solidFill>
                  <a:srgbClr val="1369B2"/>
                </a:solidFill>
                <a:latin typeface="微软雅黑" panose="020B0503020204020204" pitchFamily="34" charset="-122"/>
                <a:ea typeface="微软雅黑" panose="020B0503020204020204" pitchFamily="34" charset="-122"/>
              </a:rPr>
              <a:t>存储正则表达式提取出的值</a:t>
            </a:r>
            <a:r>
              <a:rPr lang="zh-CN" altLang="zh-CN" sz="1800" dirty="0">
                <a:solidFill>
                  <a:srgbClr val="595959"/>
                </a:solidFill>
                <a:latin typeface="微软雅黑" panose="020B0503020204020204" pitchFamily="34" charset="-122"/>
                <a:ea typeface="微软雅黑" panose="020B0503020204020204" pitchFamily="34" charset="-122"/>
                <a:cs typeface="+mn-ea"/>
              </a:rPr>
              <a:t>，以供其他请求引用，引用方式为</a:t>
            </a:r>
            <a:r>
              <a:rPr lang="en-US" altLang="zh-CN" sz="1800" dirty="0">
                <a:solidFill>
                  <a:srgbClr val="1369B2"/>
                </a:solidFill>
                <a:latin typeface="微软雅黑" panose="020B0503020204020204" pitchFamily="34" charset="-122"/>
                <a:ea typeface="微软雅黑" panose="020B0503020204020204" pitchFamily="34" charset="-122"/>
              </a:rPr>
              <a:t>${</a:t>
            </a:r>
            <a:r>
              <a:rPr lang="zh-CN" altLang="zh-CN" sz="1800" dirty="0">
                <a:solidFill>
                  <a:srgbClr val="1369B2"/>
                </a:solidFill>
                <a:latin typeface="微软雅黑" panose="020B0503020204020204" pitchFamily="34" charset="-122"/>
                <a:ea typeface="微软雅黑" panose="020B0503020204020204" pitchFamily="34" charset="-122"/>
              </a:rPr>
              <a:t>引用名称</a:t>
            </a:r>
            <a:r>
              <a:rPr lang="en-US" altLang="zh-CN" sz="1800" dirty="0">
                <a:solidFill>
                  <a:srgbClr val="1369B2"/>
                </a:solidFill>
                <a:latin typeface="微软雅黑" panose="020B0503020204020204" pitchFamily="34" charset="-122"/>
                <a:ea typeface="微软雅黑" panose="020B0503020204020204" pitchFamily="34" charset="-122"/>
              </a:rPr>
              <a:t>}</a:t>
            </a:r>
            <a:r>
              <a:rPr lang="zh-CN" altLang="zh-CN" sz="1800" dirty="0">
                <a:solidFill>
                  <a:srgbClr val="595959"/>
                </a:solidFill>
                <a:latin typeface="微软雅黑" panose="020B0503020204020204" pitchFamily="34" charset="-122"/>
                <a:ea typeface="微软雅黑" panose="020B0503020204020204" pitchFamily="34" charset="-122"/>
                <a:cs typeface="+mn-ea"/>
              </a:rPr>
              <a:t>。</a:t>
            </a:r>
          </a:p>
          <a:p>
            <a:pPr marL="342900" lvl="0" indent="-342900">
              <a:lnSpc>
                <a:spcPct val="150000"/>
              </a:lnSpc>
              <a:buFont typeface="Wingdings" panose="05000000000000000000" pitchFamily="2" charset="2"/>
              <a:buChar char="l"/>
            </a:pPr>
            <a:r>
              <a:rPr lang="zh-CN" altLang="zh-CN" sz="1800" dirty="0">
                <a:solidFill>
                  <a:srgbClr val="595959"/>
                </a:solidFill>
                <a:latin typeface="微软雅黑" panose="020B0503020204020204" pitchFamily="34" charset="-122"/>
                <a:ea typeface="微软雅黑" panose="020B0503020204020204" pitchFamily="34" charset="-122"/>
                <a:cs typeface="+mn-ea"/>
              </a:rPr>
              <a:t>正则表达式：</a:t>
            </a:r>
            <a:r>
              <a:rPr lang="zh-CN" altLang="zh-CN" sz="1800" dirty="0">
                <a:solidFill>
                  <a:srgbClr val="1369B2"/>
                </a:solidFill>
                <a:latin typeface="微软雅黑" panose="020B0503020204020204" pitchFamily="34" charset="-122"/>
                <a:ea typeface="微软雅黑" panose="020B0503020204020204" pitchFamily="34" charset="-122"/>
              </a:rPr>
              <a:t>为提取数据设置的正则表达式</a:t>
            </a:r>
            <a:r>
              <a:rPr lang="zh-CN" altLang="zh-CN" sz="1800" dirty="0">
                <a:solidFill>
                  <a:srgbClr val="595959"/>
                </a:solidFill>
                <a:latin typeface="微软雅黑" panose="020B0503020204020204" pitchFamily="34" charset="-122"/>
                <a:ea typeface="微软雅黑" panose="020B0503020204020204" pitchFamily="34" charset="-122"/>
                <a:cs typeface="+mn-ea"/>
              </a:rPr>
              <a:t>。</a:t>
            </a:r>
          </a:p>
          <a:p>
            <a:pPr marL="342900" lvl="0" indent="-342900">
              <a:lnSpc>
                <a:spcPct val="150000"/>
              </a:lnSpc>
              <a:buFont typeface="Wingdings" panose="05000000000000000000" pitchFamily="2" charset="2"/>
              <a:buChar char="l"/>
            </a:pPr>
            <a:r>
              <a:rPr lang="zh-CN" altLang="zh-CN" sz="1800" dirty="0">
                <a:solidFill>
                  <a:srgbClr val="595959"/>
                </a:solidFill>
                <a:latin typeface="微软雅黑" panose="020B0503020204020204" pitchFamily="34" charset="-122"/>
                <a:ea typeface="微软雅黑" panose="020B0503020204020204" pitchFamily="34" charset="-122"/>
                <a:cs typeface="+mn-ea"/>
              </a:rPr>
              <a:t>模板：用于</a:t>
            </a:r>
            <a:r>
              <a:rPr lang="zh-CN" altLang="zh-CN" sz="1800" dirty="0">
                <a:solidFill>
                  <a:srgbClr val="1369B2"/>
                </a:solidFill>
                <a:latin typeface="微软雅黑" panose="020B0503020204020204" pitchFamily="34" charset="-122"/>
                <a:ea typeface="微软雅黑" panose="020B0503020204020204" pitchFamily="34" charset="-122"/>
              </a:rPr>
              <a:t>设置使用提取到的第几个值</a:t>
            </a:r>
            <a:r>
              <a:rPr lang="zh-CN" altLang="zh-CN" sz="1800" dirty="0">
                <a:solidFill>
                  <a:srgbClr val="595959"/>
                </a:solidFill>
                <a:latin typeface="微软雅黑" panose="020B0503020204020204" pitchFamily="34" charset="-122"/>
                <a:ea typeface="微软雅黑" panose="020B0503020204020204" pitchFamily="34" charset="-122"/>
                <a:cs typeface="+mn-ea"/>
              </a:rPr>
              <a:t>。如果正则表达式有多个</a:t>
            </a:r>
            <a:r>
              <a:rPr lang="en-US" altLang="zh-CN" sz="1800" dirty="0">
                <a:solidFill>
                  <a:srgbClr val="595959"/>
                </a:solidFill>
                <a:latin typeface="微软雅黑" panose="020B0503020204020204" pitchFamily="34" charset="-122"/>
                <a:ea typeface="微软雅黑" panose="020B0503020204020204" pitchFamily="34" charset="-122"/>
                <a:cs typeface="+mn-ea"/>
              </a:rPr>
              <a:t>()</a:t>
            </a:r>
            <a:r>
              <a:rPr lang="zh-CN" altLang="zh-CN" sz="1800" dirty="0">
                <a:solidFill>
                  <a:srgbClr val="595959"/>
                </a:solidFill>
                <a:latin typeface="微软雅黑" panose="020B0503020204020204" pitchFamily="34" charset="-122"/>
                <a:ea typeface="微软雅黑" panose="020B0503020204020204" pitchFamily="34" charset="-122"/>
                <a:cs typeface="+mn-ea"/>
              </a:rPr>
              <a:t>，就可以提取出多组值，这里可以指定要使用的级别，</a:t>
            </a:r>
            <a:r>
              <a:rPr lang="zh-CN" altLang="zh-CN" sz="1800" dirty="0">
                <a:solidFill>
                  <a:srgbClr val="1369B2"/>
                </a:solidFill>
                <a:latin typeface="微软雅黑" panose="020B0503020204020204" pitchFamily="34" charset="-122"/>
                <a:ea typeface="微软雅黑" panose="020B0503020204020204" pitchFamily="34" charset="-122"/>
              </a:rPr>
              <a:t>格式为</a:t>
            </a:r>
            <a:r>
              <a:rPr lang="en-US" altLang="zh-CN" sz="1800" dirty="0">
                <a:solidFill>
                  <a:srgbClr val="1369B2"/>
                </a:solidFill>
                <a:latin typeface="微软雅黑" panose="020B0503020204020204" pitchFamily="34" charset="-122"/>
                <a:ea typeface="微软雅黑" panose="020B0503020204020204" pitchFamily="34" charset="-122"/>
              </a:rPr>
              <a:t>$n</a:t>
            </a:r>
            <a:r>
              <a:rPr lang="en-US" altLang="zh-CN" sz="1800">
                <a:solidFill>
                  <a:srgbClr val="1369B2"/>
                </a:solidFill>
                <a:latin typeface="微软雅黑" panose="020B0503020204020204" pitchFamily="34" charset="-122"/>
                <a:ea typeface="微软雅黑" panose="020B0503020204020204" pitchFamily="34" charset="-122"/>
              </a:rPr>
              <a:t>$</a:t>
            </a:r>
            <a:r>
              <a:rPr lang="zh-CN" altLang="zh-CN" sz="1800">
                <a:solidFill>
                  <a:srgbClr val="595959"/>
                </a:solidFill>
                <a:latin typeface="微软雅黑" panose="020B0503020204020204" pitchFamily="34" charset="-122"/>
                <a:ea typeface="微软雅黑" panose="020B0503020204020204" pitchFamily="34" charset="-122"/>
                <a:cs typeface="+mn-ea"/>
              </a:rPr>
              <a:t>，</a:t>
            </a:r>
            <a:r>
              <a:rPr lang="zh-CN" altLang="en-US" sz="1800">
                <a:solidFill>
                  <a:srgbClr val="595959"/>
                </a:solidFill>
                <a:latin typeface="微软雅黑" panose="020B0503020204020204" pitchFamily="34" charset="-122"/>
                <a:ea typeface="微软雅黑" panose="020B0503020204020204" pitchFamily="34" charset="-122"/>
                <a:cs typeface="+mn-ea"/>
              </a:rPr>
              <a:t>例</a:t>
            </a:r>
            <a:r>
              <a:rPr lang="zh-CN" altLang="zh-CN" sz="1800">
                <a:solidFill>
                  <a:srgbClr val="595959"/>
                </a:solidFill>
                <a:latin typeface="微软雅黑" panose="020B0503020204020204" pitchFamily="34" charset="-122"/>
                <a:ea typeface="微软雅黑" panose="020B0503020204020204" pitchFamily="34" charset="-122"/>
                <a:cs typeface="+mn-ea"/>
              </a:rPr>
              <a:t>如</a:t>
            </a:r>
            <a:r>
              <a:rPr lang="en-US" altLang="zh-CN" sz="1800" dirty="0">
                <a:solidFill>
                  <a:srgbClr val="595959"/>
                </a:solidFill>
                <a:latin typeface="微软雅黑" panose="020B0503020204020204" pitchFamily="34" charset="-122"/>
                <a:ea typeface="微软雅黑" panose="020B0503020204020204" pitchFamily="34" charset="-122"/>
                <a:cs typeface="+mn-ea"/>
              </a:rPr>
              <a:t>$1$</a:t>
            </a:r>
            <a:r>
              <a:rPr lang="zh-CN" altLang="zh-CN" sz="1800" dirty="0">
                <a:solidFill>
                  <a:srgbClr val="595959"/>
                </a:solidFill>
                <a:latin typeface="微软雅黑" panose="020B0503020204020204" pitchFamily="34" charset="-122"/>
                <a:ea typeface="微软雅黑" panose="020B0503020204020204" pitchFamily="34" charset="-122"/>
                <a:cs typeface="+mn-ea"/>
              </a:rPr>
              <a:t>表示使用第</a:t>
            </a:r>
            <a:r>
              <a:rPr lang="en-US" altLang="zh-CN" sz="1800" dirty="0">
                <a:solidFill>
                  <a:srgbClr val="595959"/>
                </a:solidFill>
                <a:latin typeface="微软雅黑" panose="020B0503020204020204" pitchFamily="34" charset="-122"/>
                <a:ea typeface="微软雅黑" panose="020B0503020204020204" pitchFamily="34" charset="-122"/>
                <a:cs typeface="+mn-ea"/>
              </a:rPr>
              <a:t>1</a:t>
            </a:r>
            <a:r>
              <a:rPr lang="zh-CN" altLang="zh-CN" sz="1800" dirty="0">
                <a:solidFill>
                  <a:srgbClr val="595959"/>
                </a:solidFill>
                <a:latin typeface="微软雅黑" panose="020B0503020204020204" pitchFamily="34" charset="-122"/>
                <a:ea typeface="微软雅黑" panose="020B0503020204020204" pitchFamily="34" charset="-122"/>
                <a:cs typeface="+mn-ea"/>
              </a:rPr>
              <a:t>组数据；</a:t>
            </a:r>
            <a:r>
              <a:rPr lang="en-US" altLang="zh-CN" sz="1800" dirty="0">
                <a:solidFill>
                  <a:srgbClr val="595959"/>
                </a:solidFill>
                <a:latin typeface="微软雅黑" panose="020B0503020204020204" pitchFamily="34" charset="-122"/>
                <a:ea typeface="微软雅黑" panose="020B0503020204020204" pitchFamily="34" charset="-122"/>
                <a:cs typeface="+mn-ea"/>
              </a:rPr>
              <a:t>$2$</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en-US" altLang="zh-CN" sz="1800" dirty="0">
                <a:solidFill>
                  <a:srgbClr val="595959"/>
                </a:solidFill>
                <a:latin typeface="微软雅黑" panose="020B0503020204020204" pitchFamily="34" charset="-122"/>
                <a:ea typeface="微软雅黑" panose="020B0503020204020204" pitchFamily="34" charset="-122"/>
                <a:cs typeface="+mn-ea"/>
              </a:rPr>
              <a:t>$3$</a:t>
            </a:r>
            <a:r>
              <a:rPr lang="zh-CN" altLang="zh-CN" sz="1800" dirty="0">
                <a:solidFill>
                  <a:srgbClr val="595959"/>
                </a:solidFill>
                <a:latin typeface="微软雅黑" panose="020B0503020204020204" pitchFamily="34" charset="-122"/>
                <a:ea typeface="微软雅黑" panose="020B0503020204020204" pitchFamily="34" charset="-122"/>
                <a:cs typeface="+mn-ea"/>
              </a:rPr>
              <a:t>表示使用第</a:t>
            </a:r>
            <a:r>
              <a:rPr lang="en-US" altLang="zh-CN" sz="1800" dirty="0">
                <a:solidFill>
                  <a:srgbClr val="595959"/>
                </a:solidFill>
                <a:latin typeface="微软雅黑" panose="020B0503020204020204" pitchFamily="34" charset="-122"/>
                <a:ea typeface="微软雅黑" panose="020B0503020204020204" pitchFamily="34" charset="-122"/>
                <a:cs typeface="+mn-ea"/>
              </a:rPr>
              <a:t>2</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en-US" altLang="zh-CN" sz="1800" dirty="0">
                <a:solidFill>
                  <a:srgbClr val="595959"/>
                </a:solidFill>
                <a:latin typeface="微软雅黑" panose="020B0503020204020204" pitchFamily="34" charset="-122"/>
                <a:ea typeface="微软雅黑" panose="020B0503020204020204" pitchFamily="34" charset="-122"/>
                <a:cs typeface="+mn-ea"/>
              </a:rPr>
              <a:t>3</a:t>
            </a:r>
            <a:r>
              <a:rPr lang="zh-CN" altLang="zh-CN" sz="1800" dirty="0">
                <a:solidFill>
                  <a:srgbClr val="595959"/>
                </a:solidFill>
                <a:latin typeface="微软雅黑" panose="020B0503020204020204" pitchFamily="34" charset="-122"/>
                <a:ea typeface="微软雅黑" panose="020B0503020204020204" pitchFamily="34" charset="-122"/>
                <a:cs typeface="+mn-ea"/>
              </a:rPr>
              <a:t>组数据。如果</a:t>
            </a:r>
            <a:r>
              <a:rPr lang="en-US" altLang="zh-CN" sz="1800" dirty="0">
                <a:solidFill>
                  <a:srgbClr val="595959"/>
                </a:solidFill>
                <a:latin typeface="微软雅黑" panose="020B0503020204020204" pitchFamily="34" charset="-122"/>
                <a:ea typeface="微软雅黑" panose="020B0503020204020204" pitchFamily="34" charset="-122"/>
                <a:cs typeface="+mn-ea"/>
              </a:rPr>
              <a:t>n</a:t>
            </a:r>
            <a:r>
              <a:rPr lang="zh-CN" altLang="zh-CN" sz="1800" dirty="0">
                <a:solidFill>
                  <a:srgbClr val="595959"/>
                </a:solidFill>
                <a:latin typeface="微软雅黑" panose="020B0503020204020204" pitchFamily="34" charset="-122"/>
                <a:ea typeface="微软雅黑" panose="020B0503020204020204" pitchFamily="34" charset="-122"/>
                <a:cs typeface="+mn-ea"/>
              </a:rPr>
              <a:t>的值为</a:t>
            </a:r>
            <a:r>
              <a:rPr lang="en-US" altLang="zh-CN" sz="1800" dirty="0">
                <a:solidFill>
                  <a:srgbClr val="595959"/>
                </a:solidFill>
                <a:latin typeface="微软雅黑" panose="020B0503020204020204" pitchFamily="34" charset="-122"/>
                <a:ea typeface="微软雅黑" panose="020B0503020204020204" pitchFamily="34" charset="-122"/>
                <a:cs typeface="+mn-ea"/>
              </a:rPr>
              <a:t>0</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en-US" altLang="zh-CN" sz="1800" dirty="0">
                <a:solidFill>
                  <a:srgbClr val="595959"/>
                </a:solidFill>
                <a:latin typeface="微软雅黑" panose="020B0503020204020204" pitchFamily="34" charset="-122"/>
                <a:ea typeface="微软雅黑" panose="020B0503020204020204" pitchFamily="34" charset="-122"/>
                <a:cs typeface="+mn-ea"/>
              </a:rPr>
              <a:t>$0$</a:t>
            </a:r>
            <a:r>
              <a:rPr lang="zh-CN" altLang="zh-CN" sz="1800">
                <a:solidFill>
                  <a:srgbClr val="595959"/>
                </a:solidFill>
                <a:latin typeface="微软雅黑" panose="020B0503020204020204" pitchFamily="34" charset="-122"/>
                <a:ea typeface="微软雅黑" panose="020B0503020204020204" pitchFamily="34" charset="-122"/>
                <a:cs typeface="+mn-ea"/>
              </a:rPr>
              <a:t>），表示</a:t>
            </a:r>
            <a:r>
              <a:rPr lang="zh-CN" altLang="en-US" sz="1800">
                <a:solidFill>
                  <a:srgbClr val="595959"/>
                </a:solidFill>
                <a:latin typeface="微软雅黑" panose="020B0503020204020204" pitchFamily="34" charset="-122"/>
                <a:ea typeface="微软雅黑" panose="020B0503020204020204" pitchFamily="34" charset="-122"/>
                <a:cs typeface="+mn-ea"/>
              </a:rPr>
              <a:t>使用</a:t>
            </a:r>
            <a:r>
              <a:rPr lang="zh-CN" altLang="zh-CN" sz="1800">
                <a:solidFill>
                  <a:srgbClr val="595959"/>
                </a:solidFill>
                <a:latin typeface="微软雅黑" panose="020B0503020204020204" pitchFamily="34" charset="-122"/>
                <a:ea typeface="微软雅黑" panose="020B0503020204020204" pitchFamily="34" charset="-122"/>
                <a:cs typeface="+mn-ea"/>
              </a:rPr>
              <a:t>全部</a:t>
            </a:r>
            <a:r>
              <a:rPr lang="zh-CN" altLang="zh-CN" sz="1800" dirty="0">
                <a:solidFill>
                  <a:srgbClr val="595959"/>
                </a:solidFill>
                <a:latin typeface="微软雅黑" panose="020B0503020204020204" pitchFamily="34" charset="-122"/>
                <a:ea typeface="微软雅黑" panose="020B0503020204020204" pitchFamily="34" charset="-122"/>
                <a:cs typeface="+mn-ea"/>
              </a:rPr>
              <a:t>数据。</a:t>
            </a:r>
          </a:p>
          <a:p>
            <a:pPr marL="342900" lvl="0" indent="-342900">
              <a:lnSpc>
                <a:spcPct val="150000"/>
              </a:lnSpc>
              <a:buFont typeface="Wingdings" panose="05000000000000000000" pitchFamily="2" charset="2"/>
              <a:buChar char="l"/>
            </a:pPr>
            <a:r>
              <a:rPr lang="zh-CN" altLang="zh-CN" sz="1800" dirty="0">
                <a:solidFill>
                  <a:srgbClr val="595959"/>
                </a:solidFill>
                <a:latin typeface="微软雅黑" panose="020B0503020204020204" pitchFamily="34" charset="-122"/>
                <a:ea typeface="微软雅黑" panose="020B0503020204020204" pitchFamily="34" charset="-122"/>
                <a:cs typeface="+mn-ea"/>
              </a:rPr>
              <a:t>匹配数字（</a:t>
            </a:r>
            <a:r>
              <a:rPr lang="en-US" altLang="zh-CN" sz="1800" dirty="0">
                <a:solidFill>
                  <a:srgbClr val="595959"/>
                </a:solidFill>
                <a:latin typeface="微软雅黑" panose="020B0503020204020204" pitchFamily="34" charset="-122"/>
                <a:ea typeface="微软雅黑" panose="020B0503020204020204" pitchFamily="34" charset="-122"/>
                <a:cs typeface="+mn-ea"/>
              </a:rPr>
              <a:t>0</a:t>
            </a:r>
            <a:r>
              <a:rPr lang="zh-CN" altLang="zh-CN" sz="1800" dirty="0">
                <a:solidFill>
                  <a:srgbClr val="595959"/>
                </a:solidFill>
                <a:latin typeface="微软雅黑" panose="020B0503020204020204" pitchFamily="34" charset="-122"/>
                <a:ea typeface="微软雅黑" panose="020B0503020204020204" pitchFamily="34" charset="-122"/>
                <a:cs typeface="+mn-ea"/>
              </a:rPr>
              <a:t>代表随机）：</a:t>
            </a:r>
            <a:r>
              <a:rPr lang="zh-CN" altLang="zh-CN" sz="1800" dirty="0">
                <a:solidFill>
                  <a:srgbClr val="1369B2"/>
                </a:solidFill>
                <a:latin typeface="微软雅黑" panose="020B0503020204020204" pitchFamily="34" charset="-122"/>
                <a:ea typeface="微软雅黑" panose="020B0503020204020204" pitchFamily="34" charset="-122"/>
              </a:rPr>
              <a:t>表示取一组数据中的第几个值</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en-US" altLang="zh-CN" sz="1800" dirty="0">
                <a:solidFill>
                  <a:srgbClr val="595959"/>
                </a:solidFill>
                <a:latin typeface="微软雅黑" panose="020B0503020204020204" pitchFamily="34" charset="-122"/>
                <a:ea typeface="微软雅黑" panose="020B0503020204020204" pitchFamily="34" charset="-122"/>
                <a:cs typeface="+mn-ea"/>
              </a:rPr>
              <a:t>0</a:t>
            </a:r>
            <a:r>
              <a:rPr lang="zh-CN" altLang="zh-CN" sz="1800" dirty="0">
                <a:solidFill>
                  <a:srgbClr val="595959"/>
                </a:solidFill>
                <a:latin typeface="微软雅黑" panose="020B0503020204020204" pitchFamily="34" charset="-122"/>
                <a:ea typeface="微软雅黑" panose="020B0503020204020204" pitchFamily="34" charset="-122"/>
                <a:cs typeface="+mn-ea"/>
              </a:rPr>
              <a:t>表示随机取值，</a:t>
            </a:r>
            <a:r>
              <a:rPr lang="en-US" altLang="zh-CN" sz="1800" dirty="0">
                <a:solidFill>
                  <a:srgbClr val="595959"/>
                </a:solidFill>
                <a:latin typeface="微软雅黑" panose="020B0503020204020204" pitchFamily="34" charset="-122"/>
                <a:ea typeface="微软雅黑" panose="020B0503020204020204" pitchFamily="34" charset="-122"/>
                <a:cs typeface="+mn-ea"/>
              </a:rPr>
              <a:t>-1</a:t>
            </a:r>
            <a:r>
              <a:rPr lang="zh-CN" altLang="zh-CN" sz="1800" dirty="0">
                <a:solidFill>
                  <a:srgbClr val="595959"/>
                </a:solidFill>
                <a:latin typeface="微软雅黑" panose="020B0503020204020204" pitchFamily="34" charset="-122"/>
                <a:ea typeface="微软雅黑" panose="020B0503020204020204" pitchFamily="34" charset="-122"/>
                <a:cs typeface="+mn-ea"/>
              </a:rPr>
              <a:t>表示取全部值，其他正整数</a:t>
            </a:r>
            <a:r>
              <a:rPr lang="en-US" altLang="zh-CN" sz="1800" dirty="0">
                <a:solidFill>
                  <a:srgbClr val="595959"/>
                </a:solidFill>
                <a:latin typeface="微软雅黑" panose="020B0503020204020204" pitchFamily="34" charset="-122"/>
                <a:ea typeface="微软雅黑" panose="020B0503020204020204" pitchFamily="34" charset="-122"/>
                <a:cs typeface="+mn-ea"/>
              </a:rPr>
              <a:t>n</a:t>
            </a:r>
            <a:r>
              <a:rPr lang="zh-CN" altLang="zh-CN" sz="1800" dirty="0">
                <a:solidFill>
                  <a:srgbClr val="595959"/>
                </a:solidFill>
                <a:latin typeface="微软雅黑" panose="020B0503020204020204" pitchFamily="34" charset="-122"/>
                <a:ea typeface="微软雅黑" panose="020B0503020204020204" pitchFamily="34" charset="-122"/>
                <a:cs typeface="+mn-ea"/>
              </a:rPr>
              <a:t>表示取第</a:t>
            </a:r>
            <a:r>
              <a:rPr lang="en-US" altLang="zh-CN" sz="1800" dirty="0">
                <a:solidFill>
                  <a:srgbClr val="595959"/>
                </a:solidFill>
                <a:latin typeface="微软雅黑" panose="020B0503020204020204" pitchFamily="34" charset="-122"/>
                <a:ea typeface="微软雅黑" panose="020B0503020204020204" pitchFamily="34" charset="-122"/>
                <a:cs typeface="+mn-ea"/>
              </a:rPr>
              <a:t>n</a:t>
            </a:r>
            <a:r>
              <a:rPr lang="zh-CN" altLang="zh-CN" sz="1800" dirty="0">
                <a:solidFill>
                  <a:srgbClr val="595959"/>
                </a:solidFill>
                <a:latin typeface="微软雅黑" panose="020B0503020204020204" pitchFamily="34" charset="-122"/>
                <a:ea typeface="微软雅黑" panose="020B0503020204020204" pitchFamily="34" charset="-122"/>
                <a:cs typeface="+mn-ea"/>
              </a:rPr>
              <a:t>个值。</a:t>
            </a:r>
          </a:p>
          <a:p>
            <a:pPr marL="342900" lvl="0" indent="-342900">
              <a:lnSpc>
                <a:spcPct val="150000"/>
              </a:lnSpc>
              <a:buFont typeface="Wingdings" panose="05000000000000000000" pitchFamily="2" charset="2"/>
              <a:buChar char="l"/>
            </a:pPr>
            <a:r>
              <a:rPr lang="zh-CN" altLang="zh-CN" sz="1800" dirty="0">
                <a:solidFill>
                  <a:srgbClr val="595959"/>
                </a:solidFill>
                <a:latin typeface="微软雅黑" panose="020B0503020204020204" pitchFamily="34" charset="-122"/>
                <a:ea typeface="微软雅黑" panose="020B0503020204020204" pitchFamily="34" charset="-122"/>
                <a:cs typeface="+mn-ea"/>
              </a:rPr>
              <a:t>缺省值：</a:t>
            </a:r>
            <a:r>
              <a:rPr lang="zh-CN" altLang="zh-CN" sz="1800" dirty="0">
                <a:solidFill>
                  <a:srgbClr val="1369B2"/>
                </a:solidFill>
                <a:latin typeface="微软雅黑" panose="020B0503020204020204" pitchFamily="34" charset="-122"/>
                <a:ea typeface="微软雅黑" panose="020B0503020204020204" pitchFamily="34" charset="-122"/>
              </a:rPr>
              <a:t>默认值</a:t>
            </a:r>
            <a:r>
              <a:rPr lang="zh-CN" altLang="zh-CN" sz="1800" dirty="0">
                <a:solidFill>
                  <a:srgbClr val="595959"/>
                </a:solidFill>
                <a:latin typeface="微软雅黑" panose="020B0503020204020204" pitchFamily="34" charset="-122"/>
                <a:ea typeface="微软雅黑" panose="020B0503020204020204" pitchFamily="34" charset="-122"/>
                <a:cs typeface="+mn-ea"/>
              </a:rPr>
              <a:t>，如果引用名称没有取到值，就使用该默认值。</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056904" y="1093925"/>
            <a:ext cx="10004106" cy="961289"/>
          </a:xfrm>
          <a:prstGeom prst="rect">
            <a:avLst/>
          </a:prstGeom>
          <a:noFill/>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zh-CN" altLang="en-US" sz="2000" dirty="0">
                <a:solidFill>
                  <a:srgbClr val="1369B2"/>
                </a:solidFill>
                <a:latin typeface="微软雅黑" panose="020B0503020204020204" pitchFamily="34" charset="-122"/>
                <a:ea typeface="微软雅黑" panose="020B0503020204020204" pitchFamily="34" charset="-122"/>
              </a:rPr>
              <a:t>正则表达式提取器</a:t>
            </a:r>
            <a:r>
              <a:rPr lang="zh-CN" altLang="zh-CN" sz="2000" dirty="0">
                <a:solidFill>
                  <a:srgbClr val="595959"/>
                </a:solidFill>
                <a:latin typeface="微软雅黑" panose="020B0503020204020204" pitchFamily="34" charset="-122"/>
                <a:ea typeface="微软雅黑" panose="020B0503020204020204" pitchFamily="34" charset="-122"/>
                <a:cs typeface="+mn-ea"/>
              </a:rPr>
              <a:t>的使用</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本案例要求使用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a:t>
            </a:r>
            <a:r>
              <a:rPr lang="zh-CN" altLang="en-US" sz="2000" dirty="0">
                <a:solidFill>
                  <a:srgbClr val="595959"/>
                </a:solidFill>
                <a:latin typeface="微软雅黑" panose="020B0503020204020204" pitchFamily="34" charset="-122"/>
                <a:ea typeface="微软雅黑" panose="020B0503020204020204" pitchFamily="34" charset="-122"/>
                <a:cs typeface="+mn-ea"/>
              </a:rPr>
              <a:t>两</a:t>
            </a:r>
            <a:r>
              <a:rPr lang="zh-CN" altLang="zh-CN" sz="2000" dirty="0">
                <a:solidFill>
                  <a:srgbClr val="595959"/>
                </a:solidFill>
                <a:latin typeface="微软雅黑" panose="020B0503020204020204" pitchFamily="34" charset="-122"/>
                <a:ea typeface="微软雅黑" panose="020B0503020204020204" pitchFamily="34" charset="-122"/>
                <a:cs typeface="+mn-ea"/>
              </a:rPr>
              <a:t>个请求，</a:t>
            </a:r>
            <a:r>
              <a:rPr lang="zh-CN" altLang="en-US" sz="2000" dirty="0">
                <a:solidFill>
                  <a:srgbClr val="595959"/>
                </a:solidFill>
                <a:latin typeface="微软雅黑" panose="020B0503020204020204" pitchFamily="34" charset="-122"/>
                <a:ea typeface="微软雅黑" panose="020B0503020204020204" pitchFamily="34" charset="-122"/>
                <a:cs typeface="+mn-ea"/>
              </a:rPr>
              <a:t>具体要求如下。</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2" name="矩形 1"/>
          <p:cNvSpPr/>
          <p:nvPr/>
        </p:nvSpPr>
        <p:spPr>
          <a:xfrm>
            <a:off x="1143690" y="2459185"/>
            <a:ext cx="10004106" cy="1477328"/>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请求一：请求地址为</a:t>
            </a:r>
            <a:r>
              <a:rPr lang="en-US" altLang="zh-CN" sz="2000" dirty="0">
                <a:solidFill>
                  <a:srgbClr val="1369B2"/>
                </a:solidFill>
                <a:latin typeface="微软雅黑" panose="020B0503020204020204" pitchFamily="34" charset="-122"/>
                <a:ea typeface="微软雅黑" panose="020B0503020204020204" pitchFamily="34" charset="-122"/>
              </a:rPr>
              <a:t>https://www.taobao.com</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获取网页的</a:t>
            </a:r>
            <a:r>
              <a:rPr lang="en-US" altLang="zh-CN" sz="2000" dirty="0">
                <a:solidFill>
                  <a:srgbClr val="1369B2"/>
                </a:solidFill>
                <a:latin typeface="微软雅黑" panose="020B0503020204020204" pitchFamily="34" charset="-122"/>
                <a:ea typeface="微软雅黑" panose="020B0503020204020204" pitchFamily="34" charset="-122"/>
              </a:rPr>
              <a:t>&lt;title&gt;</a:t>
            </a:r>
            <a:r>
              <a:rPr lang="zh-CN" altLang="zh-CN" sz="2000" dirty="0">
                <a:solidFill>
                  <a:srgbClr val="1369B2"/>
                </a:solidFill>
                <a:latin typeface="微软雅黑" panose="020B0503020204020204" pitchFamily="34" charset="-122"/>
                <a:ea typeface="微软雅黑" panose="020B0503020204020204" pitchFamily="34" charset="-122"/>
              </a:rPr>
              <a:t>标签的值</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请求二：请求地址为</a:t>
            </a:r>
            <a:r>
              <a:rPr lang="en-US" altLang="zh-CN" sz="2000" dirty="0">
                <a:solidFill>
                  <a:srgbClr val="1369B2"/>
                </a:solidFill>
                <a:latin typeface="微软雅黑" panose="020B0503020204020204" pitchFamily="34" charset="-122"/>
                <a:ea typeface="微软雅黑" panose="020B0503020204020204" pitchFamily="34" charset="-122"/>
              </a:rPr>
              <a:t>https://www.baidu.com/S</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把请求一的</a:t>
            </a:r>
            <a:r>
              <a:rPr lang="en-US" altLang="zh-CN" sz="2000" dirty="0">
                <a:solidFill>
                  <a:srgbClr val="1369B2"/>
                </a:solidFill>
                <a:latin typeface="微软雅黑" panose="020B0503020204020204" pitchFamily="34" charset="-122"/>
                <a:ea typeface="微软雅黑" panose="020B0503020204020204" pitchFamily="34" charset="-122"/>
              </a:rPr>
              <a:t>&lt;title&gt;</a:t>
            </a:r>
            <a:r>
              <a:rPr lang="zh-CN" altLang="zh-CN" sz="2000" dirty="0">
                <a:solidFill>
                  <a:srgbClr val="1369B2"/>
                </a:solidFill>
                <a:latin typeface="微软雅黑" panose="020B0503020204020204" pitchFamily="34" charset="-122"/>
                <a:ea typeface="微软雅黑" panose="020B0503020204020204" pitchFamily="34" charset="-122"/>
              </a:rPr>
              <a:t>标签的值</a:t>
            </a:r>
            <a:r>
              <a:rPr lang="zh-CN" altLang="zh-CN" sz="2000" dirty="0">
                <a:solidFill>
                  <a:srgbClr val="595959"/>
                </a:solidFill>
                <a:latin typeface="微软雅黑" panose="020B0503020204020204" pitchFamily="34" charset="-122"/>
                <a:ea typeface="微软雅黑" panose="020B0503020204020204" pitchFamily="34" charset="-122"/>
                <a:cs typeface="+mn-ea"/>
              </a:rPr>
              <a:t>作为</a:t>
            </a:r>
            <a:r>
              <a:rPr lang="zh-CN" altLang="zh-CN" sz="2000" dirty="0">
                <a:solidFill>
                  <a:srgbClr val="1369B2"/>
                </a:solidFill>
                <a:latin typeface="微软雅黑" panose="020B0503020204020204" pitchFamily="34" charset="-122"/>
                <a:ea typeface="微软雅黑" panose="020B0503020204020204" pitchFamily="34" charset="-122"/>
              </a:rPr>
              <a:t>请求参数</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052202" y="999627"/>
            <a:ext cx="10127561" cy="961289"/>
          </a:xfrm>
          <a:prstGeom prst="rect">
            <a:avLst/>
          </a:prstGeom>
          <a:noFill/>
        </p:spPr>
        <p:txBody>
          <a:bodyPr wrap="square">
            <a:spAutoFit/>
          </a:bodyPr>
          <a:lstStyle/>
          <a:p>
            <a:pPr indent="457200">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请求一和请求二</a:t>
            </a:r>
            <a:r>
              <a:rPr lang="zh-CN" altLang="zh-CN" sz="2000" dirty="0">
                <a:solidFill>
                  <a:srgbClr val="595959"/>
                </a:solidFill>
                <a:latin typeface="微软雅黑" panose="020B0503020204020204" pitchFamily="34" charset="-122"/>
                <a:ea typeface="微软雅黑" panose="020B0503020204020204" pitchFamily="34" charset="-122"/>
                <a:cs typeface="+mn-ea"/>
              </a:rPr>
              <a:t>请求具有</a:t>
            </a:r>
            <a:r>
              <a:rPr lang="zh-CN" altLang="zh-CN" sz="2000" dirty="0">
                <a:solidFill>
                  <a:srgbClr val="1369B2"/>
                </a:solidFill>
                <a:latin typeface="微软雅黑" panose="020B0503020204020204" pitchFamily="34" charset="-122"/>
                <a:ea typeface="微软雅黑" panose="020B0503020204020204" pitchFamily="34" charset="-122"/>
              </a:rPr>
              <a:t>关联关系</a:t>
            </a:r>
            <a:r>
              <a:rPr lang="zh-CN" altLang="zh-CN" sz="2000" dirty="0">
                <a:solidFill>
                  <a:srgbClr val="595959"/>
                </a:solidFill>
                <a:latin typeface="微软雅黑" panose="020B0503020204020204" pitchFamily="34" charset="-122"/>
                <a:ea typeface="微软雅黑" panose="020B0503020204020204" pitchFamily="34" charset="-122"/>
                <a:cs typeface="+mn-ea"/>
              </a:rPr>
              <a:t>，可以使用</a:t>
            </a:r>
            <a:r>
              <a:rPr lang="zh-CN" altLang="zh-CN" sz="2000" dirty="0">
                <a:solidFill>
                  <a:srgbClr val="1369B2"/>
                </a:solidFill>
                <a:latin typeface="微软雅黑" panose="020B0503020204020204" pitchFamily="34" charset="-122"/>
                <a:ea typeface="微软雅黑" panose="020B0503020204020204" pitchFamily="34" charset="-122"/>
              </a:rPr>
              <a:t>正则表达式提取器</a:t>
            </a:r>
            <a:r>
              <a:rPr lang="zh-CN" altLang="zh-CN" sz="2000" dirty="0">
                <a:solidFill>
                  <a:srgbClr val="595959"/>
                </a:solidFill>
                <a:latin typeface="微软雅黑" panose="020B0503020204020204" pitchFamily="34" charset="-122"/>
                <a:ea typeface="微软雅黑" panose="020B0503020204020204" pitchFamily="34" charset="-122"/>
                <a:cs typeface="+mn-ea"/>
              </a:rPr>
              <a:t>提取请求一中的数据，再将其作为请求二的参数</a:t>
            </a:r>
            <a:r>
              <a:rPr lang="zh-CN" altLang="en-US" sz="2000" dirty="0">
                <a:solidFill>
                  <a:srgbClr val="595959"/>
                </a:solidFill>
                <a:latin typeface="微软雅黑" panose="020B0503020204020204" pitchFamily="34" charset="-122"/>
                <a:ea typeface="微软雅黑" panose="020B0503020204020204" pitchFamily="34" charset="-122"/>
                <a:cs typeface="+mn-ea"/>
              </a:rPr>
              <a:t>。首先</a:t>
            </a:r>
            <a:r>
              <a:rPr lang="zh-CN" altLang="zh-CN" sz="2000" dirty="0">
                <a:solidFill>
                  <a:srgbClr val="595959"/>
                </a:solidFill>
                <a:latin typeface="微软雅黑" panose="020B0503020204020204" pitchFamily="34" charset="-122"/>
                <a:ea typeface="微软雅黑" panose="020B0503020204020204" pitchFamily="34" charset="-122"/>
                <a:cs typeface="+mn-ea"/>
              </a:rPr>
              <a:t>构建测试计划目录树</a:t>
            </a:r>
            <a:r>
              <a:rPr lang="zh-CN" altLang="en-US" sz="2000" dirty="0">
                <a:solidFill>
                  <a:srgbClr val="595959"/>
                </a:solidFill>
                <a:latin typeface="微软雅黑" panose="020B0503020204020204" pitchFamily="34" charset="-122"/>
                <a:ea typeface="微软雅黑" panose="020B0503020204020204" pitchFamily="34" charset="-122"/>
                <a:cs typeface="+mn-ea"/>
              </a:rPr>
              <a:t>，然后</a:t>
            </a:r>
            <a:r>
              <a:rPr lang="zh-CN" altLang="zh-CN" sz="2000" dirty="0">
                <a:solidFill>
                  <a:srgbClr val="595959"/>
                </a:solidFill>
                <a:latin typeface="微软雅黑" panose="020B0503020204020204" pitchFamily="34" charset="-122"/>
                <a:ea typeface="微软雅黑" panose="020B0503020204020204" pitchFamily="34" charset="-122"/>
                <a:cs typeface="+mn-ea"/>
              </a:rPr>
              <a:t>进行相应配置</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5" name="图片 4">
            <a:extLst>
              <a:ext uri="{FF2B5EF4-FFF2-40B4-BE49-F238E27FC236}">
                <a16:creationId xmlns:a16="http://schemas.microsoft.com/office/drawing/2014/main" id="{6BFFF544-F530-8639-16B9-29087738FB3C}"/>
              </a:ext>
            </a:extLst>
          </p:cNvPr>
          <p:cNvPicPr>
            <a:picLocks noChangeAspect="1"/>
          </p:cNvPicPr>
          <p:nvPr/>
        </p:nvPicPr>
        <p:blipFill>
          <a:blip r:embed="rId3"/>
          <a:stretch>
            <a:fillRect/>
          </a:stretch>
        </p:blipFill>
        <p:spPr>
          <a:xfrm>
            <a:off x="1463603" y="2187462"/>
            <a:ext cx="8447603" cy="1784001"/>
          </a:xfrm>
          <a:prstGeom prst="rect">
            <a:avLst/>
          </a:prstGeom>
        </p:spPr>
      </p:pic>
      <p:pic>
        <p:nvPicPr>
          <p:cNvPr id="8" name="图片 7">
            <a:extLst>
              <a:ext uri="{FF2B5EF4-FFF2-40B4-BE49-F238E27FC236}">
                <a16:creationId xmlns:a16="http://schemas.microsoft.com/office/drawing/2014/main" id="{0C04FD09-595F-A4C9-749A-F9B84C953B0E}"/>
              </a:ext>
            </a:extLst>
          </p:cNvPr>
          <p:cNvPicPr>
            <a:picLocks noChangeAspect="1"/>
          </p:cNvPicPr>
          <p:nvPr/>
        </p:nvPicPr>
        <p:blipFill>
          <a:blip r:embed="rId4"/>
          <a:stretch>
            <a:fillRect/>
          </a:stretch>
        </p:blipFill>
        <p:spPr>
          <a:xfrm>
            <a:off x="1466119" y="4149793"/>
            <a:ext cx="8445087" cy="2345239"/>
          </a:xfrm>
          <a:prstGeom prst="rect">
            <a:avLst/>
          </a:prstGeom>
        </p:spPr>
      </p:pic>
      <p:sp>
        <p:nvSpPr>
          <p:cNvPr id="9" name="矩形 8">
            <a:extLst>
              <a:ext uri="{FF2B5EF4-FFF2-40B4-BE49-F238E27FC236}">
                <a16:creationId xmlns:a16="http://schemas.microsoft.com/office/drawing/2014/main" id="{47B2F425-596D-2955-64CD-9367F09673E0}"/>
              </a:ext>
            </a:extLst>
          </p:cNvPr>
          <p:cNvSpPr/>
          <p:nvPr/>
        </p:nvSpPr>
        <p:spPr>
          <a:xfrm>
            <a:off x="1463602" y="2421794"/>
            <a:ext cx="8447603" cy="720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558B107E-9159-1196-FFB2-B81901885DDE}"/>
              </a:ext>
            </a:extLst>
          </p:cNvPr>
          <p:cNvSpPr/>
          <p:nvPr/>
        </p:nvSpPr>
        <p:spPr>
          <a:xfrm>
            <a:off x="2495207" y="5589794"/>
            <a:ext cx="1512000" cy="9052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143690" y="1111525"/>
            <a:ext cx="9753039" cy="961289"/>
          </a:xfrm>
          <a:prstGeom prst="rect">
            <a:avLst/>
          </a:prstGeom>
          <a:noFill/>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正则表达式中的</a:t>
            </a:r>
            <a:r>
              <a:rPr lang="zh-CN" altLang="zh-CN" sz="2000" dirty="0">
                <a:solidFill>
                  <a:srgbClr val="1369B2"/>
                </a:solidFill>
                <a:latin typeface="微软雅黑" panose="020B0503020204020204" pitchFamily="34" charset="-122"/>
                <a:ea typeface="微软雅黑" panose="020B0503020204020204" pitchFamily="34" charset="-122"/>
              </a:rPr>
              <a:t>引用名称</a:t>
            </a:r>
            <a:r>
              <a:rPr lang="en-US" altLang="zh-CN" sz="2000" dirty="0" err="1">
                <a:solidFill>
                  <a:srgbClr val="1369B2"/>
                </a:solidFill>
                <a:latin typeface="微软雅黑" panose="020B0503020204020204" pitchFamily="34" charset="-122"/>
                <a:ea typeface="微软雅黑" panose="020B0503020204020204" pitchFamily="34" charset="-122"/>
              </a:rPr>
              <a:t>t_title</a:t>
            </a: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百度的请求界面中被引用</a:t>
            </a:r>
            <a:r>
              <a:rPr lang="zh-CN" altLang="en-US" sz="2000" dirty="0">
                <a:solidFill>
                  <a:srgbClr val="595959"/>
                </a:solidFill>
                <a:latin typeface="微软雅黑" panose="020B0503020204020204" pitchFamily="34" charset="-122"/>
                <a:ea typeface="微软雅黑" panose="020B0503020204020204" pitchFamily="34" charset="-122"/>
                <a:cs typeface="+mn-ea"/>
              </a:rPr>
              <a:t>，配置界面和测试结果如下图所示。</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5" name="图片 4">
            <a:extLst>
              <a:ext uri="{FF2B5EF4-FFF2-40B4-BE49-F238E27FC236}">
                <a16:creationId xmlns:a16="http://schemas.microsoft.com/office/drawing/2014/main" id="{9C4A8C7B-895F-B270-8F24-564559FBD4C0}"/>
              </a:ext>
            </a:extLst>
          </p:cNvPr>
          <p:cNvPicPr>
            <a:picLocks noChangeAspect="1"/>
          </p:cNvPicPr>
          <p:nvPr/>
        </p:nvPicPr>
        <p:blipFill>
          <a:blip r:embed="rId3"/>
          <a:stretch>
            <a:fillRect/>
          </a:stretch>
        </p:blipFill>
        <p:spPr>
          <a:xfrm>
            <a:off x="1499603" y="2141211"/>
            <a:ext cx="9191206" cy="1934991"/>
          </a:xfrm>
          <a:prstGeom prst="rect">
            <a:avLst/>
          </a:prstGeom>
        </p:spPr>
      </p:pic>
      <p:pic>
        <p:nvPicPr>
          <p:cNvPr id="8" name="图片 7">
            <a:extLst>
              <a:ext uri="{FF2B5EF4-FFF2-40B4-BE49-F238E27FC236}">
                <a16:creationId xmlns:a16="http://schemas.microsoft.com/office/drawing/2014/main" id="{474C8FEA-5DB0-4E6D-32E6-9BC3AEF56539}"/>
              </a:ext>
            </a:extLst>
          </p:cNvPr>
          <p:cNvPicPr>
            <a:picLocks noChangeAspect="1"/>
          </p:cNvPicPr>
          <p:nvPr/>
        </p:nvPicPr>
        <p:blipFill>
          <a:blip r:embed="rId4"/>
          <a:stretch>
            <a:fillRect/>
          </a:stretch>
        </p:blipFill>
        <p:spPr>
          <a:xfrm>
            <a:off x="1499604" y="4509794"/>
            <a:ext cx="9191206" cy="1526798"/>
          </a:xfrm>
          <a:prstGeom prst="rect">
            <a:avLst/>
          </a:prstGeom>
        </p:spPr>
      </p:pic>
      <p:sp>
        <p:nvSpPr>
          <p:cNvPr id="9" name="矩形 8">
            <a:extLst>
              <a:ext uri="{FF2B5EF4-FFF2-40B4-BE49-F238E27FC236}">
                <a16:creationId xmlns:a16="http://schemas.microsoft.com/office/drawing/2014/main" id="{533465C3-454B-ED5F-FE42-F75C4E5247F4}"/>
              </a:ext>
            </a:extLst>
          </p:cNvPr>
          <p:cNvSpPr/>
          <p:nvPr/>
        </p:nvSpPr>
        <p:spPr>
          <a:xfrm>
            <a:off x="2999206" y="2977175"/>
            <a:ext cx="936000" cy="1785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D8F7CB51-033B-2339-7706-85A86550E12B}"/>
              </a:ext>
            </a:extLst>
          </p:cNvPr>
          <p:cNvSpPr/>
          <p:nvPr/>
        </p:nvSpPr>
        <p:spPr>
          <a:xfrm>
            <a:off x="3359206" y="5115944"/>
            <a:ext cx="2016000" cy="1858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043491" y="1822992"/>
            <a:ext cx="10571759" cy="1938992"/>
          </a:xfrm>
          <a:prstGeom prst="rect">
            <a:avLst/>
          </a:prstGeom>
        </p:spPr>
        <p:txBody>
          <a:bodyPr wrap="square">
            <a:spAutoFit/>
          </a:bodyPr>
          <a:lstStyle/>
          <a:p>
            <a:pPr indent="457200">
              <a:lnSpc>
                <a:spcPct val="150000"/>
              </a:lnSpc>
            </a:pPr>
            <a:r>
              <a:rPr lang="en-US" altLang="zh-CN" sz="2000" dirty="0">
                <a:solidFill>
                  <a:srgbClr val="1369B2"/>
                </a:solidFill>
                <a:latin typeface="微软雅黑" panose="020B0503020204020204" pitchFamily="34" charset="-122"/>
                <a:ea typeface="微软雅黑" panose="020B0503020204020204" pitchFamily="34" charset="-122"/>
              </a:rPr>
              <a:t>XPath</a:t>
            </a:r>
            <a:r>
              <a:rPr lang="zh-CN" altLang="zh-CN" sz="2000" dirty="0">
                <a:solidFill>
                  <a:srgbClr val="1369B2"/>
                </a:solidFill>
                <a:latin typeface="微软雅黑" panose="020B0503020204020204" pitchFamily="34" charset="-122"/>
                <a:ea typeface="微软雅黑" panose="020B0503020204020204" pitchFamily="34" charset="-122"/>
              </a:rPr>
              <a:t>提取器用于提取</a:t>
            </a:r>
            <a:r>
              <a:rPr lang="en-US" altLang="zh-CN" sz="2000" dirty="0">
                <a:solidFill>
                  <a:srgbClr val="1369B2"/>
                </a:solidFill>
                <a:latin typeface="微软雅黑" panose="020B0503020204020204" pitchFamily="34" charset="-122"/>
                <a:ea typeface="微软雅黑" panose="020B0503020204020204" pitchFamily="34" charset="-122"/>
              </a:rPr>
              <a:t>HTML</a:t>
            </a:r>
            <a:r>
              <a:rPr lang="zh-CN" altLang="zh-CN" sz="2000" dirty="0">
                <a:solidFill>
                  <a:srgbClr val="1369B2"/>
                </a:solidFill>
                <a:latin typeface="微软雅黑" panose="020B0503020204020204" pitchFamily="34" charset="-122"/>
                <a:ea typeface="微软雅黑" panose="020B0503020204020204" pitchFamily="34" charset="-122"/>
              </a:rPr>
              <a:t>格式的响应数据</a:t>
            </a:r>
            <a:r>
              <a:rPr lang="zh-CN" altLang="zh-CN" sz="2000" dirty="0">
                <a:solidFill>
                  <a:srgbClr val="595959"/>
                </a:solidFill>
                <a:latin typeface="微软雅黑" panose="020B0503020204020204" pitchFamily="34" charset="-122"/>
                <a:ea typeface="微软雅黑" panose="020B0503020204020204" pitchFamily="34" charset="-122"/>
                <a:cs typeface="+mn-ea"/>
              </a:rPr>
              <a:t>，它通过</a:t>
            </a:r>
            <a:r>
              <a:rPr lang="en-US" altLang="zh-CN" sz="2000" dirty="0">
                <a:solidFill>
                  <a:srgbClr val="595959"/>
                </a:solidFill>
                <a:latin typeface="微软雅黑" panose="020B0503020204020204" pitchFamily="34" charset="-122"/>
                <a:ea typeface="微软雅黑" panose="020B0503020204020204" pitchFamily="34" charset="-122"/>
                <a:cs typeface="+mn-ea"/>
              </a:rPr>
              <a:t>HTML</a:t>
            </a:r>
            <a:r>
              <a:rPr lang="zh-CN" altLang="zh-CN" sz="2000" dirty="0">
                <a:solidFill>
                  <a:srgbClr val="595959"/>
                </a:solidFill>
                <a:latin typeface="微软雅黑" panose="020B0503020204020204" pitchFamily="34" charset="-122"/>
                <a:ea typeface="微软雅黑" panose="020B0503020204020204" pitchFamily="34" charset="-122"/>
                <a:cs typeface="+mn-ea"/>
              </a:rPr>
              <a:t>文档中的标签来提取数据。如果在测试计划中需要使用</a:t>
            </a:r>
            <a:r>
              <a:rPr lang="en-US" altLang="zh-CN" sz="2000" dirty="0">
                <a:solidFill>
                  <a:srgbClr val="595959"/>
                </a:solidFill>
                <a:latin typeface="微软雅黑" panose="020B0503020204020204" pitchFamily="34" charset="-122"/>
                <a:ea typeface="微软雅黑" panose="020B0503020204020204" pitchFamily="34" charset="-122"/>
                <a:cs typeface="+mn-ea"/>
              </a:rPr>
              <a:t>XPath</a:t>
            </a:r>
            <a:r>
              <a:rPr lang="zh-CN" altLang="zh-CN" sz="2000" dirty="0">
                <a:solidFill>
                  <a:srgbClr val="595959"/>
                </a:solidFill>
                <a:latin typeface="微软雅黑" panose="020B0503020204020204" pitchFamily="34" charset="-122"/>
                <a:ea typeface="微软雅黑" panose="020B0503020204020204" pitchFamily="34" charset="-122"/>
                <a:cs typeface="+mn-ea"/>
              </a:rPr>
              <a:t>提取器，则可以选中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主界面的测试计划并</a:t>
            </a:r>
            <a:r>
              <a:rPr lang="zh-CN" altLang="en-US" sz="2000" dirty="0">
                <a:solidFill>
                  <a:srgbClr val="595959"/>
                </a:solidFill>
                <a:latin typeface="微软雅黑" panose="020B0503020204020204" pitchFamily="34" charset="-122"/>
                <a:ea typeface="微软雅黑" panose="020B0503020204020204" pitchFamily="34" charset="-122"/>
                <a:cs typeface="+mn-ea"/>
              </a:rPr>
              <a:t>右键单击</a:t>
            </a:r>
            <a:r>
              <a:rPr lang="zh-CN" altLang="zh-CN" sz="2000" dirty="0">
                <a:solidFill>
                  <a:srgbClr val="595959"/>
                </a:solidFill>
                <a:latin typeface="微软雅黑" panose="020B0503020204020204" pitchFamily="34" charset="-122"/>
                <a:ea typeface="微软雅黑" panose="020B0503020204020204" pitchFamily="34" charset="-122"/>
                <a:cs typeface="+mn-ea"/>
              </a:rPr>
              <a:t>，在弹出的</a:t>
            </a:r>
            <a:r>
              <a:rPr lang="zh-CN" altLang="en-US" sz="2000" dirty="0">
                <a:solidFill>
                  <a:srgbClr val="595959"/>
                </a:solidFill>
                <a:latin typeface="微软雅黑" panose="020B0503020204020204" pitchFamily="34" charset="-122"/>
                <a:ea typeface="微软雅黑" panose="020B0503020204020204" pitchFamily="34" charset="-122"/>
                <a:cs typeface="+mn-ea"/>
              </a:rPr>
              <a:t>快捷菜单</a:t>
            </a:r>
            <a:r>
              <a:rPr lang="zh-CN" altLang="zh-CN" sz="2000" dirty="0">
                <a:solidFill>
                  <a:srgbClr val="595959"/>
                </a:solidFill>
                <a:latin typeface="微软雅黑" panose="020B0503020204020204" pitchFamily="34" charset="-122"/>
                <a:ea typeface="微软雅黑" panose="020B0503020204020204" pitchFamily="34" charset="-122"/>
                <a:cs typeface="+mn-ea"/>
              </a:rPr>
              <a:t>中依次选择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“后置处理器”</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XPath</a:t>
            </a:r>
            <a:r>
              <a:rPr lang="zh-CN" altLang="zh-CN" sz="2000" dirty="0">
                <a:solidFill>
                  <a:srgbClr val="1369B2"/>
                </a:solidFill>
                <a:latin typeface="微软雅黑" panose="020B0503020204020204" pitchFamily="34" charset="-122"/>
                <a:ea typeface="微软雅黑" panose="020B0503020204020204" pitchFamily="34" charset="-122"/>
              </a:rPr>
              <a:t>提取器”</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en-US" altLang="zh-CN" sz="2000" dirty="0" err="1">
                <a:solidFill>
                  <a:srgbClr val="595959"/>
                </a:solidFill>
                <a:latin typeface="微软雅黑" panose="020B0503020204020204" pitchFamily="34" charset="-122"/>
                <a:ea typeface="微软雅黑" panose="020B0503020204020204" pitchFamily="34" charset="-122"/>
                <a:cs typeface="+mn-ea"/>
              </a:rPr>
              <a:t>Xpath</a:t>
            </a:r>
            <a:r>
              <a:rPr lang="zh-CN" altLang="zh-CN" sz="2000" dirty="0">
                <a:solidFill>
                  <a:srgbClr val="595959"/>
                </a:solidFill>
                <a:latin typeface="微软雅黑" panose="020B0503020204020204" pitchFamily="34" charset="-122"/>
                <a:ea typeface="微软雅黑" panose="020B0503020204020204" pitchFamily="34" charset="-122"/>
                <a:cs typeface="+mn-ea"/>
              </a:rPr>
              <a:t>提取器界面</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圆角矩形 5"/>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2.XPath</a:t>
            </a:r>
            <a:r>
              <a:rPr lang="zh-CN" altLang="en-US" sz="2000">
                <a:latin typeface="微软雅黑" panose="020B0503020204020204" pitchFamily="34" charset="-122"/>
                <a:ea typeface="微软雅黑" panose="020B0503020204020204" pitchFamily="34" charset="-122"/>
              </a:rPr>
              <a:t>提取器</a:t>
            </a:r>
            <a:endParaRPr lang="zh-CN" altLang="en-US" sz="20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13E9335-7CE6-ED85-5C88-5C7C26907FA3}"/>
              </a:ext>
            </a:extLst>
          </p:cNvPr>
          <p:cNvPicPr>
            <a:picLocks noChangeAspect="1"/>
          </p:cNvPicPr>
          <p:nvPr/>
        </p:nvPicPr>
        <p:blipFill>
          <a:blip r:embed="rId3"/>
          <a:stretch>
            <a:fillRect/>
          </a:stretch>
        </p:blipFill>
        <p:spPr>
          <a:xfrm>
            <a:off x="1761919" y="3927413"/>
            <a:ext cx="8666574" cy="2664000"/>
          </a:xfrm>
          <a:prstGeom prst="rect">
            <a:avLst/>
          </a:prstGeom>
        </p:spPr>
      </p:pic>
      <p:sp>
        <p:nvSpPr>
          <p:cNvPr id="8" name="矩形 7">
            <a:extLst>
              <a:ext uri="{FF2B5EF4-FFF2-40B4-BE49-F238E27FC236}">
                <a16:creationId xmlns:a16="http://schemas.microsoft.com/office/drawing/2014/main" id="{E2A816CE-3019-5760-D897-2133A88700E6}"/>
              </a:ext>
            </a:extLst>
          </p:cNvPr>
          <p:cNvSpPr/>
          <p:nvPr/>
        </p:nvSpPr>
        <p:spPr>
          <a:xfrm>
            <a:off x="4799206" y="5166488"/>
            <a:ext cx="1152000" cy="2073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C306AC38-DC81-1045-BE8E-754F36F3F6E6}"/>
              </a:ext>
            </a:extLst>
          </p:cNvPr>
          <p:cNvSpPr/>
          <p:nvPr/>
        </p:nvSpPr>
        <p:spPr>
          <a:xfrm>
            <a:off x="1761918" y="5733793"/>
            <a:ext cx="8666573" cy="8576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9" name="矩形 18"/>
          <p:cNvSpPr/>
          <p:nvPr/>
        </p:nvSpPr>
        <p:spPr>
          <a:xfrm>
            <a:off x="1040583" y="1249493"/>
            <a:ext cx="4153055" cy="400110"/>
          </a:xfrm>
          <a:prstGeom prst="rect">
            <a:avLst/>
          </a:prstGeom>
        </p:spPr>
        <p:txBody>
          <a:bodyPr wrap="square">
            <a:spAutoFit/>
          </a:bodyPr>
          <a:lstStyle/>
          <a:p>
            <a:pPr algn="ctr"/>
            <a:r>
              <a:rPr lang="en-US" altLang="zh-CN" sz="2000" dirty="0">
                <a:solidFill>
                  <a:srgbClr val="1369B2"/>
                </a:solidFill>
                <a:latin typeface="微软雅黑" panose="020B0503020204020204" pitchFamily="34" charset="-122"/>
                <a:ea typeface="微软雅黑" panose="020B0503020204020204" pitchFamily="34" charset="-122"/>
              </a:rPr>
              <a:t>XPath</a:t>
            </a:r>
            <a:r>
              <a:rPr lang="zh-CN" altLang="zh-CN" sz="2000" dirty="0">
                <a:solidFill>
                  <a:srgbClr val="1369B2"/>
                </a:solidFill>
                <a:latin typeface="微软雅黑" panose="020B0503020204020204" pitchFamily="34" charset="-122"/>
                <a:ea typeface="微软雅黑" panose="020B0503020204020204" pitchFamily="34" charset="-122"/>
              </a:rPr>
              <a:t>提取器的常用配置项</a:t>
            </a:r>
            <a:r>
              <a:rPr lang="zh-CN" altLang="en-US" sz="2000" dirty="0">
                <a:solidFill>
                  <a:srgbClr val="595959"/>
                </a:solidFill>
                <a:latin typeface="微软雅黑" panose="020B0503020204020204" pitchFamily="34" charset="-122"/>
                <a:ea typeface="微软雅黑" panose="020B0503020204020204" pitchFamily="34" charset="-122"/>
                <a:cs typeface="+mn-ea"/>
              </a:rPr>
              <a:t>如下。</a:t>
            </a:r>
          </a:p>
        </p:txBody>
      </p:sp>
      <p:sp>
        <p:nvSpPr>
          <p:cNvPr id="2" name="矩形 1"/>
          <p:cNvSpPr/>
          <p:nvPr/>
        </p:nvSpPr>
        <p:spPr>
          <a:xfrm>
            <a:off x="1143690" y="1852884"/>
            <a:ext cx="9742212" cy="3323987"/>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Use Tidy(tolerant parser)</a:t>
            </a:r>
            <a:r>
              <a:rPr lang="zh-CN" altLang="zh-CN" sz="2000" dirty="0">
                <a:solidFill>
                  <a:srgbClr val="595959"/>
                </a:solidFill>
                <a:latin typeface="微软雅黑" panose="020B0503020204020204" pitchFamily="34" charset="-122"/>
                <a:ea typeface="微软雅黑" panose="020B0503020204020204" pitchFamily="34" charset="-122"/>
                <a:cs typeface="+mn-ea"/>
              </a:rPr>
              <a:t>：如果</a:t>
            </a:r>
            <a:r>
              <a:rPr lang="zh-CN" altLang="zh-CN" sz="2000" dirty="0">
                <a:solidFill>
                  <a:srgbClr val="1369B2"/>
                </a:solidFill>
                <a:latin typeface="微软雅黑" panose="020B0503020204020204" pitchFamily="34" charset="-122"/>
                <a:ea typeface="微软雅黑" panose="020B0503020204020204" pitchFamily="34" charset="-122"/>
              </a:rPr>
              <a:t>需要处理的页面是</a:t>
            </a:r>
            <a:r>
              <a:rPr lang="en-US" altLang="zh-CN" sz="2000">
                <a:solidFill>
                  <a:srgbClr val="1369B2"/>
                </a:solidFill>
                <a:latin typeface="微软雅黑" panose="020B0503020204020204" pitchFamily="34" charset="-122"/>
                <a:ea typeface="微软雅黑" panose="020B0503020204020204" pitchFamily="34" charset="-122"/>
              </a:rPr>
              <a:t>HTML</a:t>
            </a:r>
            <a:r>
              <a:rPr lang="zh-CN" altLang="zh-CN" sz="2000">
                <a:solidFill>
                  <a:srgbClr val="1369B2"/>
                </a:solidFill>
                <a:latin typeface="微软雅黑" panose="020B0503020204020204" pitchFamily="34" charset="-122"/>
                <a:ea typeface="微软雅黑" panose="020B0503020204020204" pitchFamily="34" charset="-122"/>
              </a:rPr>
              <a:t>格式</a:t>
            </a:r>
            <a:r>
              <a:rPr lang="zh-CN" altLang="en-US" sz="2000" dirty="0">
                <a:solidFill>
                  <a:srgbClr val="595959"/>
                </a:solidFill>
                <a:latin typeface="微软雅黑" panose="020B0503020204020204" pitchFamily="34" charset="-122"/>
                <a:ea typeface="微软雅黑" panose="020B0503020204020204" pitchFamily="34" charset="-122"/>
                <a:cs typeface="+mn-ea"/>
              </a:rPr>
              <a:t>的</a:t>
            </a:r>
            <a:r>
              <a:rPr lang="zh-CN" altLang="zh-CN" sz="2000">
                <a:solidFill>
                  <a:srgbClr val="595959"/>
                </a:solidFill>
                <a:latin typeface="微软雅黑" panose="020B0503020204020204" pitchFamily="34" charset="-122"/>
                <a:ea typeface="微软雅黑" panose="020B0503020204020204" pitchFamily="34" charset="-122"/>
                <a:cs typeface="+mn-ea"/>
              </a:rPr>
              <a:t>，则</a:t>
            </a:r>
            <a:r>
              <a:rPr lang="zh-CN" altLang="zh-CN" sz="2000">
                <a:solidFill>
                  <a:srgbClr val="1369B2"/>
                </a:solidFill>
                <a:latin typeface="微软雅黑" panose="020B0503020204020204" pitchFamily="34" charset="-122"/>
                <a:ea typeface="微软雅黑" panose="020B0503020204020204" pitchFamily="34" charset="-122"/>
              </a:rPr>
              <a:t>必须</a:t>
            </a:r>
            <a:r>
              <a:rPr lang="zh-CN" altLang="en-US" sz="2000">
                <a:solidFill>
                  <a:srgbClr val="1369B2"/>
                </a:solidFill>
                <a:latin typeface="微软雅黑" panose="020B0503020204020204" pitchFamily="34" charset="-122"/>
                <a:ea typeface="微软雅黑" panose="020B0503020204020204" pitchFamily="34" charset="-122"/>
              </a:rPr>
              <a:t>勾选</a:t>
            </a:r>
            <a:r>
              <a:rPr lang="zh-CN" altLang="zh-CN" sz="2000">
                <a:solidFill>
                  <a:srgbClr val="1369B2"/>
                </a:solidFill>
                <a:latin typeface="微软雅黑" panose="020B0503020204020204" pitchFamily="34" charset="-122"/>
                <a:ea typeface="微软雅黑" panose="020B0503020204020204" pitchFamily="34" charset="-122"/>
              </a:rPr>
              <a:t>该</a:t>
            </a:r>
            <a:r>
              <a:rPr lang="zh-CN" altLang="en-US" sz="2000">
                <a:solidFill>
                  <a:srgbClr val="1369B2"/>
                </a:solidFill>
                <a:latin typeface="微软雅黑" panose="020B0503020204020204" pitchFamily="34" charset="-122"/>
                <a:ea typeface="微软雅黑" panose="020B0503020204020204" pitchFamily="34" charset="-122"/>
              </a:rPr>
              <a:t>复选框</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如果</a:t>
            </a:r>
            <a:r>
              <a:rPr lang="zh-CN" altLang="zh-CN" sz="2000" dirty="0">
                <a:solidFill>
                  <a:srgbClr val="1369B2"/>
                </a:solidFill>
                <a:latin typeface="微软雅黑" panose="020B0503020204020204" pitchFamily="34" charset="-122"/>
                <a:ea typeface="微软雅黑" panose="020B0503020204020204" pitchFamily="34" charset="-122"/>
              </a:rPr>
              <a:t>需要处理的页面是</a:t>
            </a:r>
            <a:r>
              <a:rPr lang="en-US" altLang="zh-CN" sz="2000" dirty="0">
                <a:solidFill>
                  <a:srgbClr val="1369B2"/>
                </a:solidFill>
                <a:latin typeface="微软雅黑" panose="020B0503020204020204" pitchFamily="34" charset="-122"/>
                <a:ea typeface="微软雅黑" panose="020B0503020204020204" pitchFamily="34" charset="-122"/>
              </a:rPr>
              <a:t>XML</a:t>
            </a:r>
            <a:r>
              <a:rPr lang="zh-CN" altLang="zh-CN" sz="2000" dirty="0">
                <a:solidFill>
                  <a:srgbClr val="1369B2"/>
                </a:solidFill>
                <a:latin typeface="微软雅黑" panose="020B0503020204020204" pitchFamily="34" charset="-122"/>
                <a:ea typeface="微软雅黑" panose="020B0503020204020204" pitchFamily="34" charset="-122"/>
              </a:rPr>
              <a:t>或</a:t>
            </a:r>
            <a:r>
              <a:rPr lang="en-US" altLang="zh-CN" sz="2000">
                <a:solidFill>
                  <a:srgbClr val="1369B2"/>
                </a:solidFill>
                <a:latin typeface="微软雅黑" panose="020B0503020204020204" pitchFamily="34" charset="-122"/>
                <a:ea typeface="微软雅黑" panose="020B0503020204020204" pitchFamily="34" charset="-122"/>
              </a:rPr>
              <a:t>XHTML</a:t>
            </a:r>
            <a:r>
              <a:rPr lang="zh-CN" altLang="zh-CN" sz="2000">
                <a:solidFill>
                  <a:srgbClr val="1369B2"/>
                </a:solidFill>
                <a:latin typeface="微软雅黑" panose="020B0503020204020204" pitchFamily="34" charset="-122"/>
                <a:ea typeface="微软雅黑" panose="020B0503020204020204" pitchFamily="34" charset="-122"/>
              </a:rPr>
              <a:t>格式</a:t>
            </a:r>
            <a:r>
              <a:rPr lang="zh-CN" altLang="en-US" sz="2000" dirty="0">
                <a:solidFill>
                  <a:srgbClr val="595959"/>
                </a:solidFill>
                <a:latin typeface="微软雅黑" panose="020B0503020204020204" pitchFamily="34" charset="-122"/>
                <a:ea typeface="微软雅黑" panose="020B0503020204020204" pitchFamily="34" charset="-122"/>
                <a:cs typeface="+mn-ea"/>
              </a:rPr>
              <a:t>的</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则</a:t>
            </a:r>
            <a:r>
              <a:rPr lang="zh-CN" altLang="zh-CN" sz="2000">
                <a:solidFill>
                  <a:srgbClr val="1369B2"/>
                </a:solidFill>
                <a:latin typeface="微软雅黑" panose="020B0503020204020204" pitchFamily="34" charset="-122"/>
                <a:ea typeface="微软雅黑" panose="020B0503020204020204" pitchFamily="34" charset="-122"/>
              </a:rPr>
              <a:t>取消该</a:t>
            </a:r>
            <a:r>
              <a:rPr lang="zh-CN" altLang="en-US" sz="2000">
                <a:solidFill>
                  <a:srgbClr val="1369B2"/>
                </a:solidFill>
                <a:latin typeface="微软雅黑" panose="020B0503020204020204" pitchFamily="34" charset="-122"/>
                <a:ea typeface="微软雅黑" panose="020B0503020204020204" pitchFamily="34" charset="-122"/>
              </a:rPr>
              <a:t>复选框</a:t>
            </a:r>
            <a:r>
              <a:rPr lang="zh-CN" altLang="zh-CN" sz="2000">
                <a:solidFill>
                  <a:srgbClr val="1369B2"/>
                </a:solidFill>
                <a:latin typeface="微软雅黑" panose="020B0503020204020204" pitchFamily="34" charset="-122"/>
                <a:ea typeface="微软雅黑" panose="020B0503020204020204" pitchFamily="34" charset="-122"/>
              </a:rPr>
              <a:t>的</a:t>
            </a:r>
            <a:r>
              <a:rPr lang="zh-CN" altLang="en-US" sz="2000">
                <a:solidFill>
                  <a:srgbClr val="1369B2"/>
                </a:solidFill>
                <a:latin typeface="微软雅黑" panose="020B0503020204020204" pitchFamily="34" charset="-122"/>
                <a:ea typeface="微软雅黑" panose="020B0503020204020204" pitchFamily="34" charset="-122"/>
              </a:rPr>
              <a:t>勾选</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引用名称：</a:t>
            </a:r>
            <a:r>
              <a:rPr lang="zh-CN" altLang="zh-CN" sz="2000" dirty="0">
                <a:solidFill>
                  <a:srgbClr val="1369B2"/>
                </a:solidFill>
                <a:latin typeface="微软雅黑" panose="020B0503020204020204" pitchFamily="34" charset="-122"/>
                <a:ea typeface="微软雅黑" panose="020B0503020204020204" pitchFamily="34" charset="-122"/>
              </a:rPr>
              <a:t>存储提取出的值</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34290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XPath query</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XPath</a:t>
            </a:r>
            <a:r>
              <a:rPr lang="zh-CN" altLang="zh-CN" sz="2000" dirty="0">
                <a:solidFill>
                  <a:srgbClr val="1369B2"/>
                </a:solidFill>
                <a:latin typeface="微软雅黑" panose="020B0503020204020204" pitchFamily="34" charset="-122"/>
                <a:ea typeface="微软雅黑" panose="020B0503020204020204" pitchFamily="34" charset="-122"/>
              </a:rPr>
              <a:t>表达式</a:t>
            </a:r>
            <a:r>
              <a:rPr lang="zh-CN" altLang="zh-CN" sz="2000" dirty="0">
                <a:solidFill>
                  <a:srgbClr val="595959"/>
                </a:solidFill>
                <a:latin typeface="微软雅黑" panose="020B0503020204020204" pitchFamily="34" charset="-122"/>
                <a:ea typeface="微软雅黑" panose="020B0503020204020204" pitchFamily="34" charset="-122"/>
                <a:cs typeface="+mn-ea"/>
              </a:rPr>
              <a:t>，即要提取哪些节点元素。</a:t>
            </a:r>
          </a:p>
          <a:p>
            <a:pPr marL="342900" indent="-342900">
              <a:lnSpc>
                <a:spcPct val="150000"/>
              </a:lnSpc>
              <a:buFont typeface="Wingdings" panose="05000000000000000000" pitchFamily="2" charset="2"/>
              <a:buChar char="l"/>
            </a:pPr>
            <a:r>
              <a:rPr lang="zh-CN" altLang="zh-CN" sz="2000">
                <a:solidFill>
                  <a:srgbClr val="595959"/>
                </a:solidFill>
                <a:latin typeface="微软雅黑" panose="020B0503020204020204" pitchFamily="34" charset="-122"/>
                <a:ea typeface="微软雅黑" panose="020B0503020204020204" pitchFamily="34" charset="-122"/>
                <a:cs typeface="+mn-ea"/>
              </a:rPr>
              <a:t>匹配数字</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595959"/>
                </a:solidFill>
                <a:latin typeface="微软雅黑" panose="020B0503020204020204" pitchFamily="34" charset="-122"/>
                <a:ea typeface="微软雅黑" panose="020B0503020204020204" pitchFamily="34" charset="-122"/>
                <a:cs typeface="+mn-ea"/>
              </a:rPr>
              <a:t>0</a:t>
            </a:r>
            <a:r>
              <a:rPr lang="zh-CN" altLang="en-US" sz="2000">
                <a:solidFill>
                  <a:srgbClr val="595959"/>
                </a:solidFill>
                <a:latin typeface="微软雅黑" panose="020B0503020204020204" pitchFamily="34" charset="-122"/>
                <a:ea typeface="微软雅黑" panose="020B0503020204020204" pitchFamily="34" charset="-122"/>
                <a:cs typeface="+mn-ea"/>
              </a:rPr>
              <a:t>代表随机）</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选择提取结果</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0</a:t>
            </a:r>
            <a:r>
              <a:rPr lang="zh-CN" altLang="zh-CN" sz="2000" dirty="0">
                <a:solidFill>
                  <a:srgbClr val="595959"/>
                </a:solidFill>
                <a:latin typeface="微软雅黑" panose="020B0503020204020204" pitchFamily="34" charset="-122"/>
                <a:ea typeface="微软雅黑" panose="020B0503020204020204" pitchFamily="34" charset="-122"/>
                <a:cs typeface="+mn-ea"/>
              </a:rPr>
              <a:t>表示随机取值，</a:t>
            </a:r>
            <a:r>
              <a:rPr lang="en-US" altLang="zh-CN" sz="2000" dirty="0">
                <a:solidFill>
                  <a:srgbClr val="595959"/>
                </a:solidFill>
                <a:latin typeface="微软雅黑" panose="020B0503020204020204" pitchFamily="34" charset="-122"/>
                <a:ea typeface="微软雅黑" panose="020B0503020204020204" pitchFamily="34" charset="-122"/>
                <a:cs typeface="+mn-ea"/>
              </a:rPr>
              <a:t>-1</a:t>
            </a:r>
            <a:r>
              <a:rPr lang="zh-CN" altLang="zh-CN" sz="2000" dirty="0">
                <a:solidFill>
                  <a:srgbClr val="595959"/>
                </a:solidFill>
                <a:latin typeface="微软雅黑" panose="020B0503020204020204" pitchFamily="34" charset="-122"/>
                <a:ea typeface="微软雅黑" panose="020B0503020204020204" pitchFamily="34" charset="-122"/>
                <a:cs typeface="+mn-ea"/>
              </a:rPr>
              <a:t>表示取全部值，其他正整数</a:t>
            </a:r>
            <a:r>
              <a:rPr lang="en-US" altLang="zh-CN" sz="2000" dirty="0">
                <a:solidFill>
                  <a:srgbClr val="595959"/>
                </a:solidFill>
                <a:latin typeface="微软雅黑" panose="020B0503020204020204" pitchFamily="34" charset="-122"/>
                <a:ea typeface="微软雅黑" panose="020B0503020204020204" pitchFamily="34" charset="-122"/>
                <a:cs typeface="+mn-ea"/>
              </a:rPr>
              <a:t>n</a:t>
            </a:r>
            <a:r>
              <a:rPr lang="zh-CN" altLang="zh-CN" sz="2000" dirty="0">
                <a:solidFill>
                  <a:srgbClr val="595959"/>
                </a:solidFill>
                <a:latin typeface="微软雅黑" panose="020B0503020204020204" pitchFamily="34" charset="-122"/>
                <a:ea typeface="微软雅黑" panose="020B0503020204020204" pitchFamily="34" charset="-122"/>
                <a:cs typeface="+mn-ea"/>
              </a:rPr>
              <a:t>表示取第</a:t>
            </a:r>
            <a:r>
              <a:rPr lang="en-US" altLang="zh-CN" sz="2000" dirty="0">
                <a:solidFill>
                  <a:srgbClr val="595959"/>
                </a:solidFill>
                <a:latin typeface="微软雅黑" panose="020B0503020204020204" pitchFamily="34" charset="-122"/>
                <a:ea typeface="微软雅黑" panose="020B0503020204020204" pitchFamily="34" charset="-122"/>
                <a:cs typeface="+mn-ea"/>
              </a:rPr>
              <a:t>n</a:t>
            </a:r>
            <a:r>
              <a:rPr lang="zh-CN" altLang="zh-CN" sz="2000" dirty="0">
                <a:solidFill>
                  <a:srgbClr val="595959"/>
                </a:solidFill>
                <a:latin typeface="微软雅黑" panose="020B0503020204020204" pitchFamily="34" charset="-122"/>
                <a:ea typeface="微软雅黑" panose="020B0503020204020204" pitchFamily="34" charset="-122"/>
                <a:cs typeface="+mn-ea"/>
              </a:rPr>
              <a:t>个值。</a:t>
            </a:r>
          </a:p>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缺省值：</a:t>
            </a:r>
            <a:r>
              <a:rPr lang="zh-CN" altLang="zh-CN" sz="2000" dirty="0">
                <a:solidFill>
                  <a:srgbClr val="1369B2"/>
                </a:solidFill>
                <a:latin typeface="微软雅黑" panose="020B0503020204020204" pitchFamily="34" charset="-122"/>
                <a:ea typeface="微软雅黑" panose="020B0503020204020204" pitchFamily="34" charset="-122"/>
              </a:rPr>
              <a:t>默认值</a:t>
            </a:r>
            <a:r>
              <a:rPr lang="zh-CN" altLang="zh-CN" sz="2000" dirty="0">
                <a:solidFill>
                  <a:srgbClr val="595959"/>
                </a:solidFill>
                <a:latin typeface="微软雅黑" panose="020B0503020204020204" pitchFamily="34" charset="-122"/>
                <a:ea typeface="微软雅黑" panose="020B0503020204020204" pitchFamily="34" charset="-122"/>
                <a:cs typeface="+mn-ea"/>
              </a:rPr>
              <a:t>，如果引用名称没有取到值，则使用该默认值。</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性能测试种类</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圆角矩形 10"/>
          <p:cNvSpPr/>
          <p:nvPr/>
        </p:nvSpPr>
        <p:spPr>
          <a:xfrm>
            <a:off x="982662" y="983982"/>
            <a:ext cx="2804477" cy="69998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配置测试</a:t>
            </a:r>
          </a:p>
        </p:txBody>
      </p:sp>
      <p:sp>
        <p:nvSpPr>
          <p:cNvPr id="27" name="文本框 28"/>
          <p:cNvSpPr txBox="1"/>
          <p:nvPr/>
        </p:nvSpPr>
        <p:spPr>
          <a:xfrm>
            <a:off x="1143690" y="2142467"/>
            <a:ext cx="9971614" cy="1938992"/>
          </a:xfrm>
          <a:prstGeom prst="rect">
            <a:avLst/>
          </a:prstGeom>
          <a:noFill/>
          <a:effectLst/>
        </p:spPr>
        <p:txBody>
          <a:bodyPr wrap="square" rtlCol="0">
            <a:spAutoFit/>
          </a:bodyPr>
          <a:lstStyle/>
          <a:p>
            <a:pPr indent="457200" algn="just">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配置测试是指调整软件系统的软硬件环境，测试各种环境对系统性能的影响，从而找到系统各项资源的最优分配原则</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。配置测试不改变代码，只改变软硬件配置，例如安装版本更高的数据库、配置性能更好的</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CPU</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和</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内存等，</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其</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通过更改外部配置来提高软件的性能。</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143690" y="951050"/>
            <a:ext cx="9849520" cy="1477328"/>
          </a:xfrm>
          <a:prstGeom prst="rect">
            <a:avLst/>
          </a:prstGeom>
          <a:noFill/>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en-US" altLang="zh-CN" sz="2000" dirty="0">
                <a:solidFill>
                  <a:srgbClr val="1369B2"/>
                </a:solidFill>
                <a:latin typeface="微软雅黑" panose="020B0503020204020204" pitchFamily="34" charset="-122"/>
                <a:ea typeface="微软雅黑" panose="020B0503020204020204" pitchFamily="34" charset="-122"/>
              </a:rPr>
              <a:t>XPath</a:t>
            </a:r>
            <a:r>
              <a:rPr lang="zh-CN" altLang="en-US" sz="2000" dirty="0">
                <a:solidFill>
                  <a:srgbClr val="1369B2"/>
                </a:solidFill>
                <a:latin typeface="微软雅黑" panose="020B0503020204020204" pitchFamily="34" charset="-122"/>
                <a:ea typeface="微软雅黑" panose="020B0503020204020204" pitchFamily="34" charset="-122"/>
              </a:rPr>
              <a:t>提取器</a:t>
            </a:r>
            <a:r>
              <a:rPr lang="zh-CN" altLang="zh-CN" sz="2000" dirty="0">
                <a:solidFill>
                  <a:srgbClr val="595959"/>
                </a:solidFill>
                <a:latin typeface="微软雅黑" panose="020B0503020204020204" pitchFamily="34" charset="-122"/>
                <a:ea typeface="微软雅黑" panose="020B0503020204020204" pitchFamily="34" charset="-122"/>
                <a:cs typeface="+mn-ea"/>
              </a:rPr>
              <a:t>的使用</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以前面正则表达式提取器中的案例为例，同样发送两个请求，要求</a:t>
            </a:r>
            <a:r>
              <a:rPr lang="zh-CN" altLang="zh-CN" sz="2000" dirty="0">
                <a:solidFill>
                  <a:srgbClr val="1369B2"/>
                </a:solidFill>
                <a:latin typeface="微软雅黑" panose="020B0503020204020204" pitchFamily="34" charset="-122"/>
                <a:ea typeface="微软雅黑" panose="020B0503020204020204" pitchFamily="34" charset="-122"/>
              </a:rPr>
              <a:t>使用</a:t>
            </a:r>
            <a:r>
              <a:rPr lang="en-US" altLang="zh-CN" sz="2000" dirty="0">
                <a:solidFill>
                  <a:srgbClr val="1369B2"/>
                </a:solidFill>
                <a:latin typeface="微软雅黑" panose="020B0503020204020204" pitchFamily="34" charset="-122"/>
                <a:ea typeface="微软雅黑" panose="020B0503020204020204" pitchFamily="34" charset="-122"/>
              </a:rPr>
              <a:t>XPath</a:t>
            </a:r>
            <a:r>
              <a:rPr lang="zh-CN" altLang="zh-CN" sz="2000" dirty="0">
                <a:solidFill>
                  <a:srgbClr val="1369B2"/>
                </a:solidFill>
                <a:latin typeface="微软雅黑" panose="020B0503020204020204" pitchFamily="34" charset="-122"/>
                <a:ea typeface="微软雅黑" panose="020B0503020204020204" pitchFamily="34" charset="-122"/>
              </a:rPr>
              <a:t>提取器提取请求一中的</a:t>
            </a:r>
            <a:r>
              <a:rPr lang="en-US" altLang="zh-CN" sz="2000" dirty="0">
                <a:solidFill>
                  <a:srgbClr val="1369B2"/>
                </a:solidFill>
                <a:latin typeface="微软雅黑" panose="020B0503020204020204" pitchFamily="34" charset="-122"/>
                <a:ea typeface="微软雅黑" panose="020B0503020204020204" pitchFamily="34" charset="-122"/>
              </a:rPr>
              <a:t>title</a:t>
            </a:r>
            <a:r>
              <a:rPr lang="zh-CN" altLang="zh-CN" sz="2000" dirty="0">
                <a:solidFill>
                  <a:srgbClr val="1369B2"/>
                </a:solidFill>
                <a:latin typeface="微软雅黑" panose="020B0503020204020204" pitchFamily="34" charset="-122"/>
                <a:ea typeface="微软雅黑" panose="020B0503020204020204" pitchFamily="34" charset="-122"/>
              </a:rPr>
              <a:t>值</a:t>
            </a:r>
            <a:r>
              <a:rPr lang="zh-CN" altLang="zh-CN" sz="2000" dirty="0">
                <a:solidFill>
                  <a:srgbClr val="595959"/>
                </a:solidFill>
                <a:latin typeface="微软雅黑" panose="020B0503020204020204" pitchFamily="34" charset="-122"/>
                <a:ea typeface="微软雅黑" panose="020B0503020204020204" pitchFamily="34" charset="-122"/>
                <a:cs typeface="+mn-ea"/>
              </a:rPr>
              <a:t>。将正则表达式提取器替换为</a:t>
            </a:r>
            <a:r>
              <a:rPr lang="en-US" altLang="zh-CN" sz="2000" dirty="0">
                <a:solidFill>
                  <a:srgbClr val="595959"/>
                </a:solidFill>
                <a:latin typeface="微软雅黑" panose="020B0503020204020204" pitchFamily="34" charset="-122"/>
                <a:ea typeface="微软雅黑" panose="020B0503020204020204" pitchFamily="34" charset="-122"/>
                <a:cs typeface="+mn-ea"/>
              </a:rPr>
              <a:t>XPath</a:t>
            </a:r>
            <a:r>
              <a:rPr lang="zh-CN" altLang="zh-CN" sz="2000" dirty="0">
                <a:solidFill>
                  <a:srgbClr val="595959"/>
                </a:solidFill>
                <a:latin typeface="微软雅黑" panose="020B0503020204020204" pitchFamily="34" charset="-122"/>
                <a:ea typeface="微软雅黑" panose="020B0503020204020204" pitchFamily="34" charset="-122"/>
                <a:cs typeface="+mn-ea"/>
              </a:rPr>
              <a:t>提取器</a:t>
            </a:r>
            <a:r>
              <a:rPr lang="zh-CN" altLang="en-US" sz="2000" dirty="0">
                <a:solidFill>
                  <a:srgbClr val="595959"/>
                </a:solidFill>
                <a:latin typeface="微软雅黑" panose="020B0503020204020204" pitchFamily="34" charset="-122"/>
                <a:ea typeface="微软雅黑" panose="020B0503020204020204" pitchFamily="34" charset="-122"/>
                <a:cs typeface="+mn-ea"/>
              </a:rPr>
              <a:t>。配置界面和测试结果如下图所示。</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5" name="图片 4">
            <a:extLst>
              <a:ext uri="{FF2B5EF4-FFF2-40B4-BE49-F238E27FC236}">
                <a16:creationId xmlns:a16="http://schemas.microsoft.com/office/drawing/2014/main" id="{D07FE5B7-E7D2-1840-BC93-055EE2ED1769}"/>
              </a:ext>
            </a:extLst>
          </p:cNvPr>
          <p:cNvPicPr>
            <a:picLocks noChangeAspect="1"/>
          </p:cNvPicPr>
          <p:nvPr/>
        </p:nvPicPr>
        <p:blipFill>
          <a:blip r:embed="rId3"/>
          <a:stretch>
            <a:fillRect/>
          </a:stretch>
        </p:blipFill>
        <p:spPr>
          <a:xfrm>
            <a:off x="158400" y="2565794"/>
            <a:ext cx="6422786" cy="1996787"/>
          </a:xfrm>
          <a:prstGeom prst="rect">
            <a:avLst/>
          </a:prstGeom>
        </p:spPr>
      </p:pic>
      <p:pic>
        <p:nvPicPr>
          <p:cNvPr id="8" name="图片 7">
            <a:extLst>
              <a:ext uri="{FF2B5EF4-FFF2-40B4-BE49-F238E27FC236}">
                <a16:creationId xmlns:a16="http://schemas.microsoft.com/office/drawing/2014/main" id="{5977932F-4888-D7F8-E9DC-721B1960EC60}"/>
              </a:ext>
            </a:extLst>
          </p:cNvPr>
          <p:cNvPicPr>
            <a:picLocks noChangeAspect="1"/>
          </p:cNvPicPr>
          <p:nvPr/>
        </p:nvPicPr>
        <p:blipFill>
          <a:blip r:embed="rId4"/>
          <a:stretch>
            <a:fillRect/>
          </a:stretch>
        </p:blipFill>
        <p:spPr>
          <a:xfrm>
            <a:off x="158400" y="4724681"/>
            <a:ext cx="6419979" cy="1932350"/>
          </a:xfrm>
          <a:prstGeom prst="rect">
            <a:avLst/>
          </a:prstGeom>
        </p:spPr>
      </p:pic>
      <p:pic>
        <p:nvPicPr>
          <p:cNvPr id="10" name="图片 9">
            <a:extLst>
              <a:ext uri="{FF2B5EF4-FFF2-40B4-BE49-F238E27FC236}">
                <a16:creationId xmlns:a16="http://schemas.microsoft.com/office/drawing/2014/main" id="{416BD6AB-E654-BE0C-28F8-5A95A14CCEC2}"/>
              </a:ext>
            </a:extLst>
          </p:cNvPr>
          <p:cNvPicPr>
            <a:picLocks noChangeAspect="1"/>
          </p:cNvPicPr>
          <p:nvPr/>
        </p:nvPicPr>
        <p:blipFill>
          <a:blip r:embed="rId5"/>
          <a:stretch>
            <a:fillRect/>
          </a:stretch>
        </p:blipFill>
        <p:spPr>
          <a:xfrm>
            <a:off x="6887206" y="3645794"/>
            <a:ext cx="4962803" cy="1859154"/>
          </a:xfrm>
          <a:prstGeom prst="rect">
            <a:avLst/>
          </a:prstGeom>
        </p:spPr>
      </p:pic>
      <p:sp>
        <p:nvSpPr>
          <p:cNvPr id="11" name="矩形 10">
            <a:extLst>
              <a:ext uri="{FF2B5EF4-FFF2-40B4-BE49-F238E27FC236}">
                <a16:creationId xmlns:a16="http://schemas.microsoft.com/office/drawing/2014/main" id="{17346425-E77D-F65C-CFCA-6B58D86F52A6}"/>
              </a:ext>
            </a:extLst>
          </p:cNvPr>
          <p:cNvSpPr/>
          <p:nvPr/>
        </p:nvSpPr>
        <p:spPr>
          <a:xfrm>
            <a:off x="2423206" y="3459580"/>
            <a:ext cx="864000" cy="1862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D0788703-21D5-5A23-E8D7-662BBCAB452E}"/>
              </a:ext>
            </a:extLst>
          </p:cNvPr>
          <p:cNvSpPr/>
          <p:nvPr/>
        </p:nvSpPr>
        <p:spPr>
          <a:xfrm>
            <a:off x="911206" y="3933793"/>
            <a:ext cx="792000" cy="6287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451A8AFC-D33A-6E7A-79A0-EA90D63643F0}"/>
              </a:ext>
            </a:extLst>
          </p:cNvPr>
          <p:cNvSpPr/>
          <p:nvPr/>
        </p:nvSpPr>
        <p:spPr>
          <a:xfrm>
            <a:off x="158399" y="5437914"/>
            <a:ext cx="6419979" cy="6558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9D1F11C0-85D2-1E15-9F33-5574A1A2739C}"/>
              </a:ext>
            </a:extLst>
          </p:cNvPr>
          <p:cNvSpPr/>
          <p:nvPr/>
        </p:nvSpPr>
        <p:spPr>
          <a:xfrm>
            <a:off x="9047206" y="4437794"/>
            <a:ext cx="2592000" cy="21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形 22" descr="讲故事"/>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879" y="1437339"/>
            <a:ext cx="1016001" cy="1016001"/>
          </a:xfrm>
          <a:prstGeom prst="rect">
            <a:avLst/>
          </a:prstGeom>
        </p:spPr>
      </p:pic>
      <p:sp>
        <p:nvSpPr>
          <p:cNvPr id="6" name="矩形 5"/>
          <p:cNvSpPr/>
          <p:nvPr/>
        </p:nvSpPr>
        <p:spPr>
          <a:xfrm>
            <a:off x="2150623" y="1647316"/>
            <a:ext cx="2040378"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文本框 25"/>
          <p:cNvSpPr txBox="1"/>
          <p:nvPr/>
        </p:nvSpPr>
        <p:spPr>
          <a:xfrm>
            <a:off x="2150623" y="1797930"/>
            <a:ext cx="2040377" cy="461665"/>
          </a:xfrm>
          <a:prstGeom prst="rect">
            <a:avLst/>
          </a:prstGeom>
          <a:noFill/>
        </p:spPr>
        <p:txBody>
          <a:bodyPr wrap="square" rtlCol="0">
            <a:spAutoFit/>
          </a:bodyPr>
          <a:lstStyle/>
          <a:p>
            <a:pPr algn="dist"/>
            <a:r>
              <a:rPr lang="en-US" altLang="zh-CN" dirty="0">
                <a:solidFill>
                  <a:schemeClr val="bg1"/>
                </a:solidFill>
                <a:latin typeface="微软雅黑" panose="020B0503020204020204" pitchFamily="34" charset="-122"/>
                <a:ea typeface="微软雅黑" panose="020B0503020204020204" pitchFamily="34" charset="-122"/>
              </a:rPr>
              <a:t>XPath</a:t>
            </a:r>
            <a:r>
              <a:rPr lang="zh-CN" altLang="en-US" dirty="0">
                <a:solidFill>
                  <a:schemeClr val="bg1"/>
                </a:solidFill>
                <a:latin typeface="微软雅黑" panose="020B0503020204020204" pitchFamily="34" charset="-122"/>
                <a:ea typeface="微软雅黑" panose="020B0503020204020204" pitchFamily="34" charset="-122"/>
              </a:rPr>
              <a:t>语法</a:t>
            </a:r>
            <a:endParaRPr lang="zh-CN" altLang="zh-CN"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4287216" y="1662705"/>
            <a:ext cx="83127"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9" name="矩形 8"/>
          <p:cNvSpPr/>
          <p:nvPr/>
        </p:nvSpPr>
        <p:spPr>
          <a:xfrm>
            <a:off x="4474945" y="1662705"/>
            <a:ext cx="83127"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3" name="矩形 2"/>
          <p:cNvSpPr/>
          <p:nvPr/>
        </p:nvSpPr>
        <p:spPr>
          <a:xfrm>
            <a:off x="1049094" y="3188000"/>
            <a:ext cx="10124385" cy="1477328"/>
          </a:xfrm>
          <a:prstGeom prst="rect">
            <a:avLst/>
          </a:prstGeom>
        </p:spPr>
        <p:txBody>
          <a:bodyPr wrap="square">
            <a:spAutoFit/>
          </a:bodyPr>
          <a:lstStyle/>
          <a:p>
            <a:pPr indent="457200">
              <a:lnSpc>
                <a:spcPct val="150000"/>
              </a:lnSpc>
            </a:pPr>
            <a:r>
              <a:rPr lang="en-US" altLang="zh-CN" sz="2000" dirty="0">
                <a:solidFill>
                  <a:srgbClr val="1369B2"/>
                </a:solidFill>
                <a:latin typeface="微软雅黑" panose="020B0503020204020204" pitchFamily="34" charset="-122"/>
                <a:ea typeface="微软雅黑" panose="020B0503020204020204" pitchFamily="34" charset="-122"/>
              </a:rPr>
              <a:t>XPath</a:t>
            </a:r>
            <a:r>
              <a:rPr lang="zh-CN" altLang="en-US" sz="2000" dirty="0">
                <a:solidFill>
                  <a:srgbClr val="1369B2"/>
                </a:solidFill>
                <a:latin typeface="微软雅黑" panose="020B0503020204020204" pitchFamily="34" charset="-122"/>
                <a:ea typeface="微软雅黑" panose="020B0503020204020204" pitchFamily="34" charset="-122"/>
              </a:rPr>
              <a:t>语言</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XML Path Language</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XML</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路径语言）</a:t>
            </a:r>
            <a:r>
              <a:rPr lang="zh-CN" altLang="zh-CN" sz="2000" dirty="0">
                <a:solidFill>
                  <a:srgbClr val="1369B2"/>
                </a:solidFill>
                <a:latin typeface="微软雅黑" panose="020B0503020204020204" pitchFamily="34" charset="-122"/>
                <a:ea typeface="微软雅黑" panose="020B0503020204020204" pitchFamily="34" charset="-122"/>
              </a:rPr>
              <a:t>是一种用来确定</a:t>
            </a:r>
            <a:r>
              <a:rPr lang="en-US" altLang="zh-CN" sz="2000" dirty="0">
                <a:solidFill>
                  <a:srgbClr val="1369B2"/>
                </a:solidFill>
                <a:latin typeface="微软雅黑" panose="020B0503020204020204" pitchFamily="34" charset="-122"/>
                <a:ea typeface="微软雅黑" panose="020B0503020204020204" pitchFamily="34" charset="-122"/>
              </a:rPr>
              <a:t>XML</a:t>
            </a:r>
            <a:r>
              <a:rPr lang="zh-CN" altLang="zh-CN" sz="2000" dirty="0">
                <a:solidFill>
                  <a:srgbClr val="1369B2"/>
                </a:solidFill>
                <a:latin typeface="微软雅黑" panose="020B0503020204020204" pitchFamily="34" charset="-122"/>
                <a:ea typeface="微软雅黑" panose="020B0503020204020204" pitchFamily="34" charset="-122"/>
              </a:rPr>
              <a:t>文档中某部分位置的语言</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XPath</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提供了一套语法规则，可以帮助用户快速选取</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XML/HTML</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文档中的目标节点。</a:t>
            </a:r>
          </a:p>
        </p:txBody>
      </p:sp>
      <p:sp>
        <p:nvSpPr>
          <p:cNvPr id="11" name="矩形 10"/>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258784" y="1985801"/>
            <a:ext cx="10200904" cy="961289"/>
          </a:xfrm>
          <a:prstGeom prst="rect">
            <a:avLst/>
          </a:prstGeom>
        </p:spPr>
        <p:txBody>
          <a:bodyPr wrap="square">
            <a:spAutoFit/>
          </a:bodyPr>
          <a:lstStyle/>
          <a:p>
            <a:pPr indent="457200">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选取节点是最基础的操作</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，节点所在的路径既可以是</a:t>
            </a:r>
            <a:r>
              <a:rPr lang="zh-CN" altLang="zh-CN" sz="2000" dirty="0">
                <a:solidFill>
                  <a:srgbClr val="1369B2"/>
                </a:solidFill>
                <a:latin typeface="微软雅黑" panose="020B0503020204020204" pitchFamily="34" charset="-122"/>
                <a:ea typeface="微软雅黑" panose="020B0503020204020204" pitchFamily="34" charset="-122"/>
              </a:rPr>
              <a:t>从根节点开始</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的，也可以</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是</a:t>
            </a:r>
            <a:r>
              <a:rPr lang="zh-CN" altLang="zh-CN" sz="2000" dirty="0">
                <a:solidFill>
                  <a:srgbClr val="1369B2"/>
                </a:solidFill>
                <a:latin typeface="微软雅黑" panose="020B0503020204020204" pitchFamily="34" charset="-122"/>
                <a:ea typeface="微软雅黑" panose="020B0503020204020204" pitchFamily="34" charset="-122"/>
              </a:rPr>
              <a:t>从任意位置开始</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选取节点的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方法如下表所示。</a:t>
            </a:r>
          </a:p>
        </p:txBody>
      </p:sp>
      <p:sp>
        <p:nvSpPr>
          <p:cNvPr id="3" name="矩形 2"/>
          <p:cNvSpPr/>
          <p:nvPr/>
        </p:nvSpPr>
        <p:spPr>
          <a:xfrm>
            <a:off x="982980" y="1585691"/>
            <a:ext cx="1882247" cy="400110"/>
          </a:xfrm>
          <a:prstGeom prst="rect">
            <a:avLst/>
          </a:prstGeom>
        </p:spPr>
        <p:txBody>
          <a:bodyPr wrap="none">
            <a:spAutoFit/>
          </a:bodyPr>
          <a:lstStyle/>
          <a:p>
            <a:pPr algn="ctr"/>
            <a:r>
              <a:rPr lang="zh-CN" altLang="en-US" sz="2000" b="1">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2000" b="1">
                <a:solidFill>
                  <a:schemeClr val="tx1">
                    <a:lumMod val="65000"/>
                    <a:lumOff val="35000"/>
                  </a:schemeClr>
                </a:solidFill>
                <a:latin typeface="微软雅黑" panose="020B0503020204020204" pitchFamily="34" charset="-122"/>
                <a:ea typeface="微软雅黑" panose="020B0503020204020204" pitchFamily="34" charset="-122"/>
                <a:cs typeface="+mn-ea"/>
              </a:rPr>
              <a:t>1</a:t>
            </a:r>
            <a:r>
              <a:rPr lang="zh-CN" altLang="en-US" sz="2000" b="1">
                <a:solidFill>
                  <a:schemeClr val="tx1">
                    <a:lumMod val="65000"/>
                    <a:lumOff val="35000"/>
                  </a:schemeClr>
                </a:solidFill>
                <a:latin typeface="微软雅黑" panose="020B0503020204020204" pitchFamily="34" charset="-122"/>
                <a:ea typeface="微软雅黑" panose="020B0503020204020204" pitchFamily="34" charset="-122"/>
                <a:cs typeface="+mn-ea"/>
              </a:rPr>
              <a:t>）选取</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节点</a:t>
            </a:r>
          </a:p>
        </p:txBody>
      </p:sp>
      <p:sp>
        <p:nvSpPr>
          <p:cNvPr id="7" name="矩形 6"/>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p>
        </p:txBody>
      </p:sp>
      <p:graphicFrame>
        <p:nvGraphicFramePr>
          <p:cNvPr id="8" name="表格 7"/>
          <p:cNvGraphicFramePr/>
          <p:nvPr>
            <p:custDataLst>
              <p:tags r:id="rId1"/>
            </p:custDataLst>
          </p:nvPr>
        </p:nvGraphicFramePr>
        <p:xfrm>
          <a:off x="1502761" y="3202698"/>
          <a:ext cx="9029969" cy="3221192"/>
        </p:xfrm>
        <a:graphic>
          <a:graphicData uri="http://schemas.openxmlformats.org/drawingml/2006/table">
            <a:tbl>
              <a:tblPr firstRow="1" bandRow="1">
                <a:tableStyleId>{5C22544A-7EE6-4342-B048-85BDC9FD1C3A}</a:tableStyleId>
              </a:tblPr>
              <a:tblGrid>
                <a:gridCol w="4425073">
                  <a:extLst>
                    <a:ext uri="{9D8B030D-6E8A-4147-A177-3AD203B41FA5}">
                      <a16:colId xmlns:a16="http://schemas.microsoft.com/office/drawing/2014/main" val="20000"/>
                    </a:ext>
                  </a:extLst>
                </a:gridCol>
                <a:gridCol w="4604896">
                  <a:extLst>
                    <a:ext uri="{9D8B030D-6E8A-4147-A177-3AD203B41FA5}">
                      <a16:colId xmlns:a16="http://schemas.microsoft.com/office/drawing/2014/main" val="20001"/>
                    </a:ext>
                  </a:extLst>
                </a:gridCol>
              </a:tblGrid>
              <a:tr h="474424">
                <a:tc>
                  <a:txBody>
                    <a:bodyPr/>
                    <a:lstStyle/>
                    <a:p>
                      <a:pPr algn="ctr">
                        <a:lnSpc>
                          <a:spcPct val="90000"/>
                        </a:lnSpc>
                        <a:buNone/>
                      </a:pPr>
                      <a:r>
                        <a:rPr lang="zh-CN" altLang="en-US" sz="1800" dirty="0">
                          <a:latin typeface="微软雅黑" panose="020B0503020204020204" pitchFamily="34" charset="-122"/>
                          <a:ea typeface="微软雅黑" panose="020B0503020204020204" pitchFamily="34" charset="-122"/>
                        </a:rPr>
                        <a:t>表达式</a:t>
                      </a:r>
                    </a:p>
                  </a:txBody>
                  <a:tcPr anchor="ctr"/>
                </a:tc>
                <a:tc>
                  <a:txBody>
                    <a:bodyPr/>
                    <a:lstStyle/>
                    <a:p>
                      <a:pPr algn="ctr">
                        <a:lnSpc>
                          <a:spcPct val="90000"/>
                        </a:lnSpc>
                        <a:buNone/>
                      </a:pPr>
                      <a:r>
                        <a:rPr lang="zh-CN" altLang="en-US" sz="1800" dirty="0">
                          <a:latin typeface="微软雅黑" panose="020B0503020204020204" pitchFamily="34" charset="-122"/>
                          <a:ea typeface="微软雅黑" panose="020B0503020204020204" pitchFamily="34" charset="-122"/>
                        </a:rPr>
                        <a:t>说明</a:t>
                      </a:r>
                    </a:p>
                  </a:txBody>
                  <a:tcPr anchor="ctr"/>
                </a:tc>
                <a:extLst>
                  <a:ext uri="{0D108BD9-81ED-4DB2-BD59-A6C34878D82A}">
                    <a16:rowId xmlns:a16="http://schemas.microsoft.com/office/drawing/2014/main" val="10000"/>
                  </a:ext>
                </a:extLst>
              </a:tr>
              <a:tr h="505994">
                <a:tc>
                  <a:txBody>
                    <a:bodyPr/>
                    <a:lstStyle/>
                    <a:p>
                      <a:pPr marL="0" algn="ctr" defTabSz="1219200" rtl="0" eaLnBrk="1" latinLnBrk="0" hangingPunct="1">
                        <a:lnSpc>
                          <a:spcPct val="115000"/>
                        </a:lnSpc>
                        <a:spcAft>
                          <a:spcPts val="0"/>
                        </a:spcAft>
                      </a:pPr>
                      <a:r>
                        <a:rPr lang="zh-CN" altLang="en-US"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节点名称</a:t>
                      </a:r>
                      <a:endPar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选取此节点的所有子节点</a:t>
                      </a:r>
                    </a:p>
                  </a:txBody>
                  <a:tcPr anchor="ctr"/>
                </a:tc>
                <a:extLst>
                  <a:ext uri="{0D108BD9-81ED-4DB2-BD59-A6C34878D82A}">
                    <a16:rowId xmlns:a16="http://schemas.microsoft.com/office/drawing/2014/main" val="10001"/>
                  </a:ext>
                </a:extLst>
              </a:tr>
              <a:tr h="431340">
                <a:tc>
                  <a:txBody>
                    <a:bodyPr/>
                    <a:lstStyle/>
                    <a:p>
                      <a:pPr marL="0" algn="ctr" defTabSz="1219200" rtl="0" eaLnBrk="1" latinLnBrk="0" hangingPunct="1">
                        <a:lnSpc>
                          <a:spcPct val="115000"/>
                        </a:lnSpc>
                        <a:spcAft>
                          <a:spcPts val="0"/>
                        </a:spcAft>
                      </a:pPr>
                      <a:r>
                        <a:rPr lang="en-US"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从根节点选取直接子节点，相当于绝对路径</a:t>
                      </a:r>
                    </a:p>
                  </a:txBody>
                  <a:tcPr anchor="ctr"/>
                </a:tc>
                <a:extLst>
                  <a:ext uri="{0D108BD9-81ED-4DB2-BD59-A6C34878D82A}">
                    <a16:rowId xmlns:a16="http://schemas.microsoft.com/office/drawing/2014/main" val="10002"/>
                  </a:ext>
                </a:extLst>
              </a:tr>
              <a:tr h="437214">
                <a:tc>
                  <a:txBody>
                    <a:bodyPr/>
                    <a:lstStyle/>
                    <a:p>
                      <a:pPr marL="0" algn="ctr" defTabSz="1219200" rtl="0" eaLnBrk="1" latinLnBrk="0" hangingPunct="1">
                        <a:lnSpc>
                          <a:spcPct val="115000"/>
                        </a:lnSpc>
                        <a:spcAft>
                          <a:spcPts val="0"/>
                        </a:spcAft>
                      </a:pPr>
                      <a:r>
                        <a:rPr lang="en-US"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从当前</a:t>
                      </a:r>
                      <a:r>
                        <a:rPr lang="zh-CN" altLang="zh-CN" sz="1800" kern="1200">
                          <a:solidFill>
                            <a:schemeClr val="tx1">
                              <a:lumMod val="65000"/>
                              <a:lumOff val="35000"/>
                            </a:schemeClr>
                          </a:solidFill>
                          <a:latin typeface="微软雅黑" panose="020B0503020204020204" pitchFamily="34" charset="-122"/>
                          <a:ea typeface="微软雅黑" panose="020B0503020204020204" pitchFamily="34" charset="-122"/>
                          <a:cs typeface="+mn-ea"/>
                        </a:rPr>
                        <a:t>节点选取</a:t>
                      </a:r>
                      <a:r>
                        <a:rPr lang="zh-CN" altLang="en-US" sz="1800" kern="1200">
                          <a:solidFill>
                            <a:schemeClr val="tx1">
                              <a:lumMod val="65000"/>
                              <a:lumOff val="35000"/>
                            </a:schemeClr>
                          </a:solidFill>
                          <a:latin typeface="微软雅黑" panose="020B0503020204020204" pitchFamily="34" charset="-122"/>
                          <a:ea typeface="微软雅黑" panose="020B0503020204020204" pitchFamily="34" charset="-122"/>
                          <a:cs typeface="+mn-ea"/>
                        </a:rPr>
                        <a:t>子孙</a:t>
                      </a:r>
                      <a:r>
                        <a:rPr lang="zh-CN" altLang="zh-CN" sz="1800" kern="1200">
                          <a:solidFill>
                            <a:schemeClr val="tx1">
                              <a:lumMod val="65000"/>
                              <a:lumOff val="35000"/>
                            </a:schemeClr>
                          </a:solidFill>
                          <a:latin typeface="微软雅黑" panose="020B0503020204020204" pitchFamily="34" charset="-122"/>
                          <a:ea typeface="微软雅黑" panose="020B0503020204020204" pitchFamily="34" charset="-122"/>
                          <a:cs typeface="+mn-ea"/>
                        </a:rPr>
                        <a:t>节点</a:t>
                      </a:r>
                      <a:r>
                        <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，相当于相对路径</a:t>
                      </a:r>
                    </a:p>
                  </a:txBody>
                  <a:tcPr anchor="ctr"/>
                </a:tc>
                <a:extLst>
                  <a:ext uri="{0D108BD9-81ED-4DB2-BD59-A6C34878D82A}">
                    <a16:rowId xmlns:a16="http://schemas.microsoft.com/office/drawing/2014/main" val="10003"/>
                  </a:ext>
                </a:extLst>
              </a:tr>
              <a:tr h="497792">
                <a:tc>
                  <a:txBody>
                    <a:bodyPr/>
                    <a:lstStyle/>
                    <a:p>
                      <a:pPr marL="0" algn="ctr" defTabSz="1219200" rtl="0" eaLnBrk="1" latinLnBrk="0" hangingPunct="1">
                        <a:lnSpc>
                          <a:spcPct val="115000"/>
                        </a:lnSpc>
                        <a:spcAft>
                          <a:spcPts val="0"/>
                        </a:spcAft>
                      </a:pPr>
                      <a:r>
                        <a:rPr lang="en-US"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选取当前节点</a:t>
                      </a:r>
                    </a:p>
                  </a:txBody>
                  <a:tcPr anchor="ctr"/>
                </a:tc>
                <a:extLst>
                  <a:ext uri="{0D108BD9-81ED-4DB2-BD59-A6C34878D82A}">
                    <a16:rowId xmlns:a16="http://schemas.microsoft.com/office/drawing/2014/main" val="10004"/>
                  </a:ext>
                </a:extLst>
              </a:tr>
              <a:tr h="437214">
                <a:tc>
                  <a:txBody>
                    <a:bodyPr/>
                    <a:lstStyle/>
                    <a:p>
                      <a:pPr marL="0" algn="ctr" defTabSz="1219200" rtl="0" eaLnBrk="1" latinLnBrk="0" hangingPunct="1">
                        <a:lnSpc>
                          <a:spcPct val="115000"/>
                        </a:lnSpc>
                        <a:spcAft>
                          <a:spcPts val="0"/>
                        </a:spcAft>
                      </a:pPr>
                      <a:r>
                        <a:rPr lang="en-US"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选取当前节点的父节点</a:t>
                      </a:r>
                    </a:p>
                  </a:txBody>
                  <a:tcPr anchor="ctr"/>
                </a:tc>
                <a:extLst>
                  <a:ext uri="{0D108BD9-81ED-4DB2-BD59-A6C34878D82A}">
                    <a16:rowId xmlns:a16="http://schemas.microsoft.com/office/drawing/2014/main" val="10005"/>
                  </a:ext>
                </a:extLst>
              </a:tr>
              <a:tr h="437214">
                <a:tc>
                  <a:txBody>
                    <a:bodyPr/>
                    <a:lstStyle/>
                    <a:p>
                      <a:pPr marL="0" algn="ctr" defTabSz="1219200" rtl="0" eaLnBrk="1" latinLnBrk="0" hangingPunct="1">
                        <a:lnSpc>
                          <a:spcPct val="115000"/>
                        </a:lnSpc>
                        <a:spcAft>
                          <a:spcPts val="0"/>
                        </a:spcAft>
                      </a:pPr>
                      <a:r>
                        <a:rPr lang="en-US"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选取属性节点</a:t>
                      </a:r>
                    </a:p>
                  </a:txBody>
                  <a:tcPr anchor="ct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文本框 25"/>
          <p:cNvSpPr txBox="1"/>
          <p:nvPr/>
        </p:nvSpPr>
        <p:spPr>
          <a:xfrm>
            <a:off x="2150623" y="1327186"/>
            <a:ext cx="1630802" cy="400110"/>
          </a:xfrm>
          <a:prstGeom prst="rect">
            <a:avLst/>
          </a:prstGeom>
          <a:noFill/>
        </p:spPr>
        <p:txBody>
          <a:bodyPr wrap="square" rtlCol="0">
            <a:spAutoFit/>
          </a:bodyPr>
          <a:lstStyle/>
          <a:p>
            <a:pPr algn="dist"/>
            <a:r>
              <a:rPr lang="en-US" altLang="zh-CN" sz="2000" b="1" dirty="0">
                <a:solidFill>
                  <a:schemeClr val="bg1"/>
                </a:solidFill>
                <a:latin typeface="微软雅黑" panose="020B0503020204020204" pitchFamily="34" charset="-122"/>
                <a:ea typeface="微软雅黑" panose="020B0503020204020204" pitchFamily="34" charset="-122"/>
              </a:rPr>
              <a:t>XPath</a:t>
            </a:r>
            <a:r>
              <a:rPr lang="zh-CN" altLang="en-US" sz="2000" b="1" dirty="0">
                <a:solidFill>
                  <a:schemeClr val="bg1"/>
                </a:solidFill>
                <a:latin typeface="微软雅黑" panose="020B0503020204020204" pitchFamily="34" charset="-122"/>
                <a:ea typeface="微软雅黑" panose="020B0503020204020204" pitchFamily="34" charset="-122"/>
              </a:rPr>
              <a:t>语法</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2966024" y="863937"/>
            <a:ext cx="8786374" cy="1015663"/>
          </a:xfrm>
          <a:prstGeom prst="rect">
            <a:avLst/>
          </a:prstGeom>
        </p:spPr>
        <p:txBody>
          <a:bodyPr wrap="square">
            <a:spAutoFit/>
          </a:bodyPr>
          <a:lstStyle/>
          <a:p>
            <a:pPr>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下面以一个XML文档</a:t>
            </a:r>
            <a:r>
              <a:rPr lang="zh-CN" altLang="zh-CN" sz="2000" dirty="0">
                <a:solidFill>
                  <a:srgbClr val="1369B2"/>
                </a:solidFill>
                <a:latin typeface="微软雅黑" panose="020B0503020204020204" pitchFamily="34" charset="-122"/>
                <a:ea typeface="微软雅黑" panose="020B0503020204020204" pitchFamily="34" charset="-122"/>
              </a:rPr>
              <a:t>bookstore.xml</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为例演示如何使用表中的表达式</a:t>
            </a:r>
            <a:r>
              <a:rPr lang="zh-CN" altLang="zh-CN" sz="2000" dirty="0">
                <a:solidFill>
                  <a:srgbClr val="1369B2"/>
                </a:solidFill>
                <a:latin typeface="微软雅黑" panose="020B0503020204020204" pitchFamily="34" charset="-122"/>
                <a:ea typeface="微软雅黑" panose="020B0503020204020204" pitchFamily="34" charset="-122"/>
              </a:rPr>
              <a:t>选取XML文档中的节点</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。bookstore.xml的具体内容如下。</a:t>
            </a:r>
          </a:p>
        </p:txBody>
      </p:sp>
      <p:sp>
        <p:nvSpPr>
          <p:cNvPr id="11" name="文本框 5"/>
          <p:cNvSpPr txBox="1"/>
          <p:nvPr/>
        </p:nvSpPr>
        <p:spPr>
          <a:xfrm>
            <a:off x="1639976" y="2031905"/>
            <a:ext cx="9961473" cy="4662815"/>
          </a:xfrm>
          <a:prstGeom prst="rect">
            <a:avLst/>
          </a:prstGeom>
          <a:solidFill>
            <a:srgbClr val="F2F2F2"/>
          </a:solidFill>
        </p:spPr>
        <p:txBody>
          <a:bodyPr wrap="square" rtlCol="0">
            <a:spAutoFit/>
          </a:bodyPr>
          <a:lstStyle/>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&lt;?xml version="1.0" encoding="ISO-8859-1"?&gt;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&lt;bookstore&gt;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    &lt;book&gt;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        &lt;title </a:t>
            </a:r>
            <a:r>
              <a:rPr lang="en-US" altLang="zh-CN" sz="1800" dirty="0" err="1">
                <a:solidFill>
                  <a:srgbClr val="595959"/>
                </a:solidFill>
                <a:latin typeface="微软雅黑" panose="020B0503020204020204" pitchFamily="34" charset="-122"/>
                <a:ea typeface="微软雅黑" panose="020B0503020204020204" pitchFamily="34" charset="-122"/>
                <a:cs typeface="+mn-ea"/>
              </a:rPr>
              <a:t>lang</a:t>
            </a:r>
            <a:r>
              <a:rPr lang="en-US" altLang="zh-CN" sz="1800" dirty="0">
                <a:solidFill>
                  <a:srgbClr val="595959"/>
                </a:solidFill>
                <a:latin typeface="微软雅黑" panose="020B0503020204020204" pitchFamily="34" charset="-122"/>
                <a:ea typeface="微软雅黑" panose="020B0503020204020204" pitchFamily="34" charset="-122"/>
                <a:cs typeface="+mn-ea"/>
              </a:rPr>
              <a:t>="</a:t>
            </a:r>
            <a:r>
              <a:rPr lang="en-US" altLang="zh-CN" sz="1800" dirty="0" err="1">
                <a:solidFill>
                  <a:srgbClr val="595959"/>
                </a:solidFill>
                <a:latin typeface="微软雅黑" panose="020B0503020204020204" pitchFamily="34" charset="-122"/>
                <a:ea typeface="微软雅黑" panose="020B0503020204020204" pitchFamily="34" charset="-122"/>
                <a:cs typeface="+mn-ea"/>
              </a:rPr>
              <a:t>eng</a:t>
            </a:r>
            <a:r>
              <a:rPr lang="en-US" altLang="zh-CN" sz="1800" dirty="0">
                <a:solidFill>
                  <a:srgbClr val="595959"/>
                </a:solidFill>
                <a:latin typeface="微软雅黑" panose="020B0503020204020204" pitchFamily="34" charset="-122"/>
                <a:ea typeface="微软雅黑" panose="020B0503020204020204" pitchFamily="34" charset="-122"/>
                <a:cs typeface="+mn-ea"/>
              </a:rPr>
              <a:t>"&gt;Harry Potter&lt;/title&gt;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        &lt;price&gt;29.99&lt;/price&gt;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    &lt;/book&gt;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    &lt;book&gt;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        &lt;title </a:t>
            </a:r>
            <a:r>
              <a:rPr lang="en-US" altLang="zh-CN" sz="1800" dirty="0" err="1">
                <a:solidFill>
                  <a:srgbClr val="595959"/>
                </a:solidFill>
                <a:latin typeface="微软雅黑" panose="020B0503020204020204" pitchFamily="34" charset="-122"/>
                <a:ea typeface="微软雅黑" panose="020B0503020204020204" pitchFamily="34" charset="-122"/>
                <a:cs typeface="+mn-ea"/>
              </a:rPr>
              <a:t>lang</a:t>
            </a:r>
            <a:r>
              <a:rPr lang="en-US" altLang="zh-CN" sz="1800" dirty="0">
                <a:solidFill>
                  <a:srgbClr val="595959"/>
                </a:solidFill>
                <a:latin typeface="微软雅黑" panose="020B0503020204020204" pitchFamily="34" charset="-122"/>
                <a:ea typeface="微软雅黑" panose="020B0503020204020204" pitchFamily="34" charset="-122"/>
                <a:cs typeface="+mn-ea"/>
              </a:rPr>
              <a:t>="</a:t>
            </a:r>
            <a:r>
              <a:rPr lang="en-US" altLang="zh-CN" sz="1800" dirty="0" err="1">
                <a:solidFill>
                  <a:srgbClr val="595959"/>
                </a:solidFill>
                <a:latin typeface="微软雅黑" panose="020B0503020204020204" pitchFamily="34" charset="-122"/>
                <a:ea typeface="微软雅黑" panose="020B0503020204020204" pitchFamily="34" charset="-122"/>
                <a:cs typeface="+mn-ea"/>
              </a:rPr>
              <a:t>eng</a:t>
            </a:r>
            <a:r>
              <a:rPr lang="en-US" altLang="zh-CN" sz="1800" dirty="0">
                <a:solidFill>
                  <a:srgbClr val="595959"/>
                </a:solidFill>
                <a:latin typeface="微软雅黑" panose="020B0503020204020204" pitchFamily="34" charset="-122"/>
                <a:ea typeface="微软雅黑" panose="020B0503020204020204" pitchFamily="34" charset="-122"/>
                <a:cs typeface="+mn-ea"/>
              </a:rPr>
              <a:t>"&gt;Learning XML&lt;/title&gt;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        &lt;price&gt;39.95&lt;/price&gt;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    &lt;/book&gt;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&lt;/bookstore&gt;</a:t>
            </a:r>
            <a:r>
              <a:rPr lang="en-US" altLang="zh-CN" sz="1600" dirty="0">
                <a:solidFill>
                  <a:srgbClr val="595959"/>
                </a:solidFill>
                <a:latin typeface="微软雅黑" panose="020B0503020204020204" pitchFamily="34" charset="-122"/>
                <a:ea typeface="微软雅黑" panose="020B0503020204020204" pitchFamily="34" charset="-122"/>
                <a:cs typeface="+mn-ea"/>
              </a:rPr>
              <a:t>	</a:t>
            </a:r>
            <a:endParaRPr lang="zh-CN" altLang="en-US" sz="1600" dirty="0">
              <a:solidFill>
                <a:srgbClr val="595959"/>
              </a:solidFill>
              <a:latin typeface="微软雅黑" panose="020B0503020204020204" pitchFamily="34" charset="-122"/>
              <a:ea typeface="微软雅黑" panose="020B0503020204020204" pitchFamily="34" charset="-122"/>
              <a:cs typeface="+mn-ea"/>
            </a:endParaRPr>
          </a:p>
        </p:txBody>
      </p:sp>
      <p:sp>
        <p:nvSpPr>
          <p:cNvPr id="8" name="矩形 7"/>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081548" y="944185"/>
            <a:ext cx="4604190" cy="400110"/>
          </a:xfrm>
          <a:prstGeom prst="rect">
            <a:avLst/>
          </a:prstGeom>
        </p:spPr>
        <p:txBody>
          <a:bodyPr wrap="square">
            <a:spAutoFit/>
          </a:bodyPr>
          <a:lstStyle/>
          <a:p>
            <a:r>
              <a:rPr lang="zh-CN" altLang="zh-CN" sz="2000" dirty="0">
                <a:solidFill>
                  <a:srgbClr val="1369B2"/>
                </a:solidFill>
                <a:latin typeface="微软雅黑" panose="020B0503020204020204" pitchFamily="34" charset="-122"/>
                <a:ea typeface="微软雅黑" panose="020B0503020204020204" pitchFamily="34" charset="-122"/>
              </a:rPr>
              <a:t>选取节点</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的示例</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代码如下。</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11" name="文本框 5"/>
          <p:cNvSpPr txBox="1"/>
          <p:nvPr/>
        </p:nvSpPr>
        <p:spPr>
          <a:xfrm>
            <a:off x="1143690" y="2111313"/>
            <a:ext cx="9961473" cy="2862322"/>
          </a:xfrm>
          <a:prstGeom prst="rect">
            <a:avLst/>
          </a:prstGeom>
          <a:solidFill>
            <a:srgbClr val="F2F2F2"/>
          </a:solidFill>
        </p:spPr>
        <p:txBody>
          <a:bodyPr wrap="square" rtlCol="0">
            <a:spAutoFit/>
          </a:bodyPr>
          <a:lstStyle/>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bookstore              # </a:t>
            </a:r>
            <a:r>
              <a:rPr lang="zh-CN" altLang="zh-CN" sz="2000" dirty="0">
                <a:solidFill>
                  <a:srgbClr val="595959"/>
                </a:solidFill>
                <a:latin typeface="微软雅黑" panose="020B0503020204020204" pitchFamily="34" charset="-122"/>
                <a:ea typeface="微软雅黑" panose="020B0503020204020204" pitchFamily="34" charset="-122"/>
                <a:cs typeface="+mn-ea"/>
              </a:rPr>
              <a:t>选取</a:t>
            </a:r>
            <a:r>
              <a:rPr lang="en-US" altLang="zh-CN" sz="2000" dirty="0">
                <a:solidFill>
                  <a:srgbClr val="595959"/>
                </a:solidFill>
                <a:latin typeface="微软雅黑" panose="020B0503020204020204" pitchFamily="34" charset="-122"/>
                <a:ea typeface="微软雅黑" panose="020B0503020204020204" pitchFamily="34" charset="-122"/>
                <a:cs typeface="+mn-ea"/>
              </a:rPr>
              <a:t>bookstore</a:t>
            </a:r>
            <a:r>
              <a:rPr lang="zh-CN" altLang="zh-CN" sz="2000" dirty="0">
                <a:solidFill>
                  <a:srgbClr val="595959"/>
                </a:solidFill>
                <a:latin typeface="微软雅黑" panose="020B0503020204020204" pitchFamily="34" charset="-122"/>
                <a:ea typeface="微软雅黑" panose="020B0503020204020204" pitchFamily="34" charset="-122"/>
                <a:cs typeface="+mn-ea"/>
              </a:rPr>
              <a:t>的所有子节点</a:t>
            </a: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/bookstore            # </a:t>
            </a:r>
            <a:r>
              <a:rPr lang="zh-CN" altLang="zh-CN" sz="2000" dirty="0">
                <a:solidFill>
                  <a:srgbClr val="595959"/>
                </a:solidFill>
                <a:latin typeface="微软雅黑" panose="020B0503020204020204" pitchFamily="34" charset="-122"/>
                <a:ea typeface="微软雅黑" panose="020B0503020204020204" pitchFamily="34" charset="-122"/>
                <a:cs typeface="+mn-ea"/>
              </a:rPr>
              <a:t>选取根节点</a:t>
            </a:r>
            <a:r>
              <a:rPr lang="en-US" altLang="zh-CN" sz="2000" dirty="0">
                <a:solidFill>
                  <a:srgbClr val="595959"/>
                </a:solidFill>
                <a:latin typeface="微软雅黑" panose="020B0503020204020204" pitchFamily="34" charset="-122"/>
                <a:ea typeface="微软雅黑" panose="020B0503020204020204" pitchFamily="34" charset="-122"/>
                <a:cs typeface="+mn-ea"/>
              </a:rPr>
              <a:t>bookstore</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bookstore/book    # </a:t>
            </a:r>
            <a:r>
              <a:rPr lang="zh-CN" altLang="zh-CN" sz="2000" dirty="0">
                <a:solidFill>
                  <a:srgbClr val="595959"/>
                </a:solidFill>
                <a:latin typeface="微软雅黑" panose="020B0503020204020204" pitchFamily="34" charset="-122"/>
                <a:ea typeface="微软雅黑" panose="020B0503020204020204" pitchFamily="34" charset="-122"/>
                <a:cs typeface="+mn-ea"/>
              </a:rPr>
              <a:t>从根节点</a:t>
            </a:r>
            <a:r>
              <a:rPr lang="en-US" altLang="zh-CN" sz="2000" dirty="0">
                <a:solidFill>
                  <a:srgbClr val="595959"/>
                </a:solidFill>
                <a:latin typeface="微软雅黑" panose="020B0503020204020204" pitchFamily="34" charset="-122"/>
                <a:ea typeface="微软雅黑" panose="020B0503020204020204" pitchFamily="34" charset="-122"/>
                <a:cs typeface="+mn-ea"/>
              </a:rPr>
              <a:t>bookstore</a:t>
            </a:r>
            <a:r>
              <a:rPr lang="zh-CN" altLang="zh-CN" sz="2000" dirty="0">
                <a:solidFill>
                  <a:srgbClr val="595959"/>
                </a:solidFill>
                <a:latin typeface="微软雅黑" panose="020B0503020204020204" pitchFamily="34" charset="-122"/>
                <a:ea typeface="微软雅黑" panose="020B0503020204020204" pitchFamily="34" charset="-122"/>
                <a:cs typeface="+mn-ea"/>
              </a:rPr>
              <a:t>开始，向下选取名为</a:t>
            </a:r>
            <a:r>
              <a:rPr lang="en-US" altLang="zh-CN" sz="2000" dirty="0">
                <a:solidFill>
                  <a:srgbClr val="595959"/>
                </a:solidFill>
                <a:latin typeface="微软雅黑" panose="020B0503020204020204" pitchFamily="34" charset="-122"/>
                <a:ea typeface="微软雅黑" panose="020B0503020204020204" pitchFamily="34" charset="-122"/>
                <a:cs typeface="+mn-ea"/>
              </a:rPr>
              <a:t>book</a:t>
            </a:r>
            <a:r>
              <a:rPr lang="zh-CN" altLang="zh-CN" sz="2000" dirty="0">
                <a:solidFill>
                  <a:srgbClr val="595959"/>
                </a:solidFill>
                <a:latin typeface="微软雅黑" panose="020B0503020204020204" pitchFamily="34" charset="-122"/>
                <a:ea typeface="微软雅黑" panose="020B0503020204020204" pitchFamily="34" charset="-122"/>
                <a:cs typeface="+mn-ea"/>
              </a:rPr>
              <a:t>的所有子节点</a:t>
            </a: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//book                   # </a:t>
            </a:r>
            <a:r>
              <a:rPr lang="zh-CN" altLang="zh-CN" sz="2000" dirty="0">
                <a:solidFill>
                  <a:srgbClr val="595959"/>
                </a:solidFill>
                <a:latin typeface="微软雅黑" panose="020B0503020204020204" pitchFamily="34" charset="-122"/>
                <a:ea typeface="微软雅黑" panose="020B0503020204020204" pitchFamily="34" charset="-122"/>
                <a:cs typeface="+mn-ea"/>
              </a:rPr>
              <a:t>从任意节点开始，选取名为</a:t>
            </a:r>
            <a:r>
              <a:rPr lang="en-US" altLang="zh-CN" sz="2000" dirty="0">
                <a:solidFill>
                  <a:srgbClr val="595959"/>
                </a:solidFill>
                <a:latin typeface="微软雅黑" panose="020B0503020204020204" pitchFamily="34" charset="-122"/>
                <a:ea typeface="微软雅黑" panose="020B0503020204020204" pitchFamily="34" charset="-122"/>
                <a:cs typeface="+mn-ea"/>
              </a:rPr>
              <a:t>book</a:t>
            </a:r>
            <a:r>
              <a:rPr lang="zh-CN" altLang="zh-CN" sz="2000" dirty="0">
                <a:solidFill>
                  <a:srgbClr val="595959"/>
                </a:solidFill>
                <a:latin typeface="微软雅黑" panose="020B0503020204020204" pitchFamily="34" charset="-122"/>
                <a:ea typeface="微软雅黑" panose="020B0503020204020204" pitchFamily="34" charset="-122"/>
                <a:cs typeface="+mn-ea"/>
              </a:rPr>
              <a:t>的所有子节点</a:t>
            </a: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bookstore//book   # </a:t>
            </a:r>
            <a:r>
              <a:rPr lang="zh-CN" altLang="zh-CN" sz="2000" dirty="0">
                <a:solidFill>
                  <a:srgbClr val="595959"/>
                </a:solidFill>
                <a:latin typeface="微软雅黑" panose="020B0503020204020204" pitchFamily="34" charset="-122"/>
                <a:ea typeface="微软雅黑" panose="020B0503020204020204" pitchFamily="34" charset="-122"/>
                <a:cs typeface="+mn-ea"/>
              </a:rPr>
              <a:t>从</a:t>
            </a:r>
            <a:r>
              <a:rPr lang="en-US" altLang="zh-CN" sz="2000" dirty="0">
                <a:solidFill>
                  <a:srgbClr val="595959"/>
                </a:solidFill>
                <a:latin typeface="微软雅黑" panose="020B0503020204020204" pitchFamily="34" charset="-122"/>
                <a:ea typeface="微软雅黑" panose="020B0503020204020204" pitchFamily="34" charset="-122"/>
                <a:cs typeface="+mn-ea"/>
              </a:rPr>
              <a:t>bookstore</a:t>
            </a:r>
            <a:r>
              <a:rPr lang="zh-CN" altLang="zh-CN" sz="2000" dirty="0">
                <a:solidFill>
                  <a:srgbClr val="595959"/>
                </a:solidFill>
                <a:latin typeface="微软雅黑" panose="020B0503020204020204" pitchFamily="34" charset="-122"/>
                <a:ea typeface="微软雅黑" panose="020B0503020204020204" pitchFamily="34" charset="-122"/>
                <a:cs typeface="+mn-ea"/>
              </a:rPr>
              <a:t>的后代节点中，选取名为</a:t>
            </a:r>
            <a:r>
              <a:rPr lang="en-US" altLang="zh-CN" sz="2000" dirty="0">
                <a:solidFill>
                  <a:srgbClr val="595959"/>
                </a:solidFill>
                <a:latin typeface="微软雅黑" panose="020B0503020204020204" pitchFamily="34" charset="-122"/>
                <a:ea typeface="微软雅黑" panose="020B0503020204020204" pitchFamily="34" charset="-122"/>
                <a:cs typeface="+mn-ea"/>
              </a:rPr>
              <a:t>book</a:t>
            </a:r>
            <a:r>
              <a:rPr lang="zh-CN" altLang="zh-CN" sz="2000" dirty="0">
                <a:solidFill>
                  <a:srgbClr val="595959"/>
                </a:solidFill>
                <a:latin typeface="微软雅黑" panose="020B0503020204020204" pitchFamily="34" charset="-122"/>
                <a:ea typeface="微软雅黑" panose="020B0503020204020204" pitchFamily="34" charset="-122"/>
                <a:cs typeface="+mn-ea"/>
              </a:rPr>
              <a:t>的所有子节点</a:t>
            </a: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lang</a:t>
            </a:r>
            <a:r>
              <a:rPr lang="en-US" altLang="zh-CN" sz="2000" dirty="0">
                <a:solidFill>
                  <a:srgbClr val="595959"/>
                </a:solidFill>
                <a:latin typeface="微软雅黑" panose="020B0503020204020204" pitchFamily="34" charset="-122"/>
                <a:ea typeface="微软雅黑" panose="020B0503020204020204" pitchFamily="34" charset="-122"/>
                <a:cs typeface="+mn-ea"/>
              </a:rPr>
              <a:t>                 # </a:t>
            </a:r>
            <a:r>
              <a:rPr lang="zh-CN" altLang="zh-CN" sz="2000" dirty="0">
                <a:solidFill>
                  <a:srgbClr val="595959"/>
                </a:solidFill>
                <a:latin typeface="微软雅黑" panose="020B0503020204020204" pitchFamily="34" charset="-122"/>
                <a:ea typeface="微软雅黑" panose="020B0503020204020204" pitchFamily="34" charset="-122"/>
                <a:cs typeface="+mn-ea"/>
              </a:rPr>
              <a:t>选取所有名为</a:t>
            </a:r>
            <a:r>
              <a:rPr lang="en-US" altLang="zh-CN" sz="2000" dirty="0" err="1">
                <a:solidFill>
                  <a:srgbClr val="595959"/>
                </a:solidFill>
                <a:latin typeface="微软雅黑" panose="020B0503020204020204" pitchFamily="34" charset="-122"/>
                <a:ea typeface="微软雅黑" panose="020B0503020204020204" pitchFamily="34" charset="-122"/>
                <a:cs typeface="+mn-ea"/>
              </a:rPr>
              <a:t>lang</a:t>
            </a:r>
            <a:r>
              <a:rPr lang="zh-CN" altLang="zh-CN" sz="2000" dirty="0">
                <a:solidFill>
                  <a:srgbClr val="595959"/>
                </a:solidFill>
                <a:latin typeface="微软雅黑" panose="020B0503020204020204" pitchFamily="34" charset="-122"/>
                <a:ea typeface="微软雅黑" panose="020B0503020204020204" pitchFamily="34" charset="-122"/>
                <a:cs typeface="+mn-ea"/>
              </a:rPr>
              <a:t>的属性节点</a:t>
            </a:r>
            <a:r>
              <a:rPr lang="en-US" altLang="zh-CN" sz="2000" dirty="0">
                <a:solidFill>
                  <a:srgbClr val="595959"/>
                </a:solidFill>
                <a:latin typeface="微软雅黑" panose="020B0503020204020204" pitchFamily="34" charset="-122"/>
                <a:ea typeface="微软雅黑" panose="020B0503020204020204" pitchFamily="34" charset="-122"/>
                <a:cs typeface="+mn-ea"/>
              </a:rPr>
              <a:t>	</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矩形 5"/>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43691" y="2096896"/>
            <a:ext cx="9901754" cy="1477328"/>
          </a:xfrm>
          <a:prstGeom prst="rect">
            <a:avLst/>
          </a:prstGeom>
        </p:spPr>
        <p:txBody>
          <a:bodyPr wrap="square">
            <a:spAutoFit/>
          </a:bodyPr>
          <a:lstStyle/>
          <a:p>
            <a:pPr indent="457200">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谓语是</a:t>
            </a:r>
            <a:r>
              <a:rPr lang="zh-CN" altLang="en-US" sz="2000" dirty="0">
                <a:solidFill>
                  <a:srgbClr val="1369B2"/>
                </a:solidFill>
                <a:latin typeface="微软雅黑" panose="020B0503020204020204" pitchFamily="34" charset="-122"/>
                <a:ea typeface="微软雅黑" panose="020B0503020204020204" pitchFamily="34" charset="-122"/>
              </a:rPr>
              <a:t>选取</a:t>
            </a:r>
            <a:r>
              <a:rPr lang="zh-CN" altLang="zh-CN" sz="2000" dirty="0">
                <a:solidFill>
                  <a:srgbClr val="1369B2"/>
                </a:solidFill>
                <a:latin typeface="微软雅黑" panose="020B0503020204020204" pitchFamily="34" charset="-122"/>
                <a:ea typeface="微软雅黑" panose="020B0503020204020204" pitchFamily="34" charset="-122"/>
              </a:rPr>
              <a:t>节点时的附加条件</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，主要</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用于</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对</a:t>
            </a:r>
            <a:r>
              <a:rPr lang="zh-CN" altLang="zh-CN" sz="2000" dirty="0">
                <a:solidFill>
                  <a:srgbClr val="1369B2"/>
                </a:solidFill>
                <a:latin typeface="微软雅黑" panose="020B0503020204020204" pitchFamily="34" charset="-122"/>
                <a:ea typeface="微软雅黑" panose="020B0503020204020204" pitchFamily="34" charset="-122"/>
              </a:rPr>
              <a:t>节点集</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进行筛选，选取出某个特定的节点，或者包含</a:t>
            </a:r>
            <a:r>
              <a:rPr lang="zh-CN" altLang="zh-CN" sz="2000" dirty="0">
                <a:solidFill>
                  <a:srgbClr val="1369B2"/>
                </a:solidFill>
                <a:latin typeface="微软雅黑" panose="020B0503020204020204" pitchFamily="34" charset="-122"/>
                <a:ea typeface="微软雅黑" panose="020B0503020204020204" pitchFamily="34" charset="-122"/>
              </a:rPr>
              <a:t>指定属性</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或</a:t>
            </a:r>
            <a:r>
              <a:rPr lang="zh-CN" altLang="zh-CN" sz="2000" dirty="0">
                <a:solidFill>
                  <a:srgbClr val="1369B2"/>
                </a:solidFill>
                <a:latin typeface="微软雅黑" panose="020B0503020204020204" pitchFamily="34" charset="-122"/>
                <a:ea typeface="微软雅黑" panose="020B0503020204020204" pitchFamily="34" charset="-122"/>
              </a:rPr>
              <a:t>基本值</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的节点。谓语会嵌入到</a:t>
            </a:r>
            <a:r>
              <a:rPr lang="zh-CN" altLang="zh-CN" sz="2000" dirty="0">
                <a:solidFill>
                  <a:srgbClr val="1369B2"/>
                </a:solidFill>
                <a:latin typeface="微软雅黑" panose="020B0503020204020204" pitchFamily="34" charset="-122"/>
                <a:ea typeface="微软雅黑" panose="020B0503020204020204" pitchFamily="34" charset="-122"/>
              </a:rPr>
              <a:t>中括号</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中，并位于要补充说明的节点后面。带谓语的路径表达式的基本格式如下</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11" name="文本框 5"/>
          <p:cNvSpPr txBox="1"/>
          <p:nvPr/>
        </p:nvSpPr>
        <p:spPr>
          <a:xfrm>
            <a:off x="1220878" y="3790948"/>
            <a:ext cx="9704987" cy="400110"/>
          </a:xfrm>
          <a:prstGeom prst="rect">
            <a:avLst/>
          </a:prstGeom>
          <a:solidFill>
            <a:srgbClr val="F2F2F2"/>
          </a:solidFill>
        </p:spPr>
        <p:txBody>
          <a:bodyPr wrap="square" rtlCol="0">
            <a:spAutoFit/>
          </a:bodyPr>
          <a:lstStyle/>
          <a:p>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节点</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谓语</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2" name="矩形 1"/>
          <p:cNvSpPr/>
          <p:nvPr/>
        </p:nvSpPr>
        <p:spPr>
          <a:xfrm>
            <a:off x="1101298" y="4439156"/>
            <a:ext cx="9944146" cy="1938992"/>
          </a:xfrm>
          <a:prstGeom prst="rect">
            <a:avLst/>
          </a:prstGeom>
        </p:spPr>
        <p:txBody>
          <a:bodyPr wrap="square">
            <a:spAutoFit/>
          </a:bodyPr>
          <a:lstStyle/>
          <a:p>
            <a:pPr indent="457200">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中括号中的谓语可以是</a:t>
            </a:r>
            <a:r>
              <a:rPr lang="zh-CN" altLang="zh-CN" sz="2000" dirty="0">
                <a:solidFill>
                  <a:srgbClr val="1369B2"/>
                </a:solidFill>
                <a:latin typeface="微软雅黑" panose="020B0503020204020204" pitchFamily="34" charset="-122"/>
                <a:ea typeface="微软雅黑" panose="020B0503020204020204" pitchFamily="34" charset="-122"/>
              </a:rPr>
              <a:t>整数</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属性</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函数</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，也可以是</a:t>
            </a:r>
            <a:r>
              <a:rPr lang="zh-CN" altLang="zh-CN" sz="2000" dirty="0">
                <a:solidFill>
                  <a:srgbClr val="1369B2"/>
                </a:solidFill>
                <a:latin typeface="微软雅黑" panose="020B0503020204020204" pitchFamily="34" charset="-122"/>
                <a:ea typeface="微软雅黑" panose="020B0503020204020204" pitchFamily="34" charset="-122"/>
              </a:rPr>
              <a:t>整数</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属性</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函数</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与</a:t>
            </a:r>
            <a:r>
              <a:rPr lang="zh-CN" altLang="zh-CN" sz="2000" dirty="0">
                <a:solidFill>
                  <a:srgbClr val="1369B2"/>
                </a:solidFill>
                <a:latin typeface="微软雅黑" panose="020B0503020204020204" pitchFamily="34" charset="-122"/>
                <a:ea typeface="微软雅黑" panose="020B0503020204020204" pitchFamily="34" charset="-122"/>
              </a:rPr>
              <a:t>运算符</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组合的</a:t>
            </a:r>
            <a:r>
              <a:rPr lang="zh-CN" altLang="zh-CN" sz="2000" dirty="0">
                <a:solidFill>
                  <a:srgbClr val="1369B2"/>
                </a:solidFill>
                <a:latin typeface="微软雅黑" panose="020B0503020204020204" pitchFamily="34" charset="-122"/>
                <a:ea typeface="微软雅黑" panose="020B0503020204020204" pitchFamily="34" charset="-122"/>
              </a:rPr>
              <a:t>表达式</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。若为</a:t>
            </a:r>
            <a:r>
              <a:rPr lang="zh-CN" altLang="zh-CN" sz="2000" dirty="0">
                <a:solidFill>
                  <a:srgbClr val="1369B2"/>
                </a:solidFill>
                <a:latin typeface="微软雅黑" panose="020B0503020204020204" pitchFamily="34" charset="-122"/>
                <a:ea typeface="微软雅黑" panose="020B0503020204020204" pitchFamily="34" charset="-122"/>
              </a:rPr>
              <a:t>整数</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（从1开始），则这个数值将作为</a:t>
            </a:r>
            <a:r>
              <a:rPr lang="zh-CN" altLang="zh-CN" sz="2000" dirty="0">
                <a:solidFill>
                  <a:srgbClr val="1369B2"/>
                </a:solidFill>
                <a:latin typeface="微软雅黑" panose="020B0503020204020204" pitchFamily="34" charset="-122"/>
                <a:ea typeface="微软雅黑" panose="020B0503020204020204" pitchFamily="34" charset="-122"/>
              </a:rPr>
              <a:t>位置</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，用于从</a:t>
            </a:r>
            <a:r>
              <a:rPr lang="zh-CN" altLang="zh-CN" sz="2000" dirty="0">
                <a:solidFill>
                  <a:srgbClr val="1369B2"/>
                </a:solidFill>
                <a:latin typeface="微软雅黑" panose="020B0503020204020204" pitchFamily="34" charset="-122"/>
                <a:ea typeface="微软雅黑" panose="020B0503020204020204" pitchFamily="34" charset="-122"/>
              </a:rPr>
              <a:t>节点集</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中选取</a:t>
            </a:r>
            <a:r>
              <a:rPr lang="zh-CN" altLang="zh-CN" sz="2000" dirty="0">
                <a:solidFill>
                  <a:srgbClr val="1369B2"/>
                </a:solidFill>
                <a:latin typeface="微软雅黑" panose="020B0503020204020204" pitchFamily="34" charset="-122"/>
                <a:ea typeface="微软雅黑" panose="020B0503020204020204" pitchFamily="34" charset="-122"/>
              </a:rPr>
              <a:t>与该位置对应的节点</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；若为</a:t>
            </a:r>
            <a:r>
              <a:rPr lang="zh-CN" altLang="zh-CN" sz="2000" dirty="0">
                <a:solidFill>
                  <a:srgbClr val="1369B2"/>
                </a:solidFill>
                <a:latin typeface="微软雅黑" panose="020B0503020204020204" pitchFamily="34" charset="-122"/>
                <a:ea typeface="微软雅黑" panose="020B0503020204020204" pitchFamily="34" charset="-122"/>
              </a:rPr>
              <a:t>属性</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，则会从</a:t>
            </a:r>
            <a:r>
              <a:rPr lang="zh-CN" altLang="zh-CN" sz="2000" dirty="0">
                <a:solidFill>
                  <a:srgbClr val="1369B2"/>
                </a:solidFill>
                <a:latin typeface="微软雅黑" panose="020B0503020204020204" pitchFamily="34" charset="-122"/>
                <a:ea typeface="微软雅黑" panose="020B0503020204020204" pitchFamily="34" charset="-122"/>
              </a:rPr>
              <a:t>节点集</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中选取</a:t>
            </a:r>
            <a:r>
              <a:rPr lang="zh-CN" altLang="zh-CN" sz="2000" dirty="0">
                <a:solidFill>
                  <a:srgbClr val="1369B2"/>
                </a:solidFill>
                <a:latin typeface="微软雅黑" panose="020B0503020204020204" pitchFamily="34" charset="-122"/>
                <a:ea typeface="微软雅黑" panose="020B0503020204020204" pitchFamily="34" charset="-122"/>
              </a:rPr>
              <a:t>包含该属性的节点</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；若为</a:t>
            </a:r>
            <a:r>
              <a:rPr lang="zh-CN" altLang="zh-CN" sz="2000" dirty="0">
                <a:solidFill>
                  <a:srgbClr val="1369B2"/>
                </a:solidFill>
                <a:latin typeface="微软雅黑" panose="020B0503020204020204" pitchFamily="34" charset="-122"/>
                <a:ea typeface="微软雅黑" panose="020B0503020204020204" pitchFamily="34" charset="-122"/>
              </a:rPr>
              <a:t>函数</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，则会将该</a:t>
            </a:r>
            <a:r>
              <a:rPr lang="zh-CN" altLang="zh-CN" sz="2000" dirty="0">
                <a:solidFill>
                  <a:srgbClr val="1369B2"/>
                </a:solidFill>
                <a:latin typeface="微软雅黑" panose="020B0503020204020204" pitchFamily="34" charset="-122"/>
                <a:ea typeface="微软雅黑" panose="020B0503020204020204" pitchFamily="34" charset="-122"/>
              </a:rPr>
              <a:t>函数的返回值</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作为条件，从</a:t>
            </a:r>
            <a:r>
              <a:rPr lang="zh-CN" altLang="zh-CN" sz="2000" dirty="0">
                <a:solidFill>
                  <a:srgbClr val="1369B2"/>
                </a:solidFill>
                <a:latin typeface="微软雅黑" panose="020B0503020204020204" pitchFamily="34" charset="-122"/>
                <a:ea typeface="微软雅黑" panose="020B0503020204020204" pitchFamily="34" charset="-122"/>
              </a:rPr>
              <a:t>节点集</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中选取</a:t>
            </a:r>
            <a:r>
              <a:rPr lang="zh-CN" altLang="zh-CN" sz="2000" dirty="0">
                <a:solidFill>
                  <a:srgbClr val="1369B2"/>
                </a:solidFill>
                <a:latin typeface="微软雅黑" panose="020B0503020204020204" pitchFamily="34" charset="-122"/>
                <a:ea typeface="微软雅黑" panose="020B0503020204020204" pitchFamily="34" charset="-122"/>
              </a:rPr>
              <a:t>满足条件的节点</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p>
        </p:txBody>
      </p:sp>
      <p:sp>
        <p:nvSpPr>
          <p:cNvPr id="4" name="矩形 3"/>
          <p:cNvSpPr/>
          <p:nvPr/>
        </p:nvSpPr>
        <p:spPr>
          <a:xfrm>
            <a:off x="982980" y="1492332"/>
            <a:ext cx="1369286" cy="400110"/>
          </a:xfrm>
          <a:prstGeom prst="rect">
            <a:avLst/>
          </a:prstGeom>
        </p:spPr>
        <p:txBody>
          <a:bodyPr wrap="none">
            <a:spAutoFit/>
          </a:bodyPr>
          <a:lstStyle/>
          <a:p>
            <a:pPr algn="ctr"/>
            <a:r>
              <a:rPr lang="zh-CN" altLang="en-US" sz="2000" b="1">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2000" b="1">
                <a:solidFill>
                  <a:schemeClr val="tx1">
                    <a:lumMod val="65000"/>
                    <a:lumOff val="35000"/>
                  </a:schemeClr>
                </a:solidFill>
                <a:latin typeface="微软雅黑" panose="020B0503020204020204" pitchFamily="34" charset="-122"/>
                <a:ea typeface="微软雅黑" panose="020B0503020204020204" pitchFamily="34" charset="-122"/>
                <a:cs typeface="+mn-ea"/>
              </a:rPr>
              <a:t>2</a:t>
            </a:r>
            <a:r>
              <a:rPr lang="zh-CN" altLang="en-US" sz="2000" b="1">
                <a:solidFill>
                  <a:schemeClr val="tx1">
                    <a:lumMod val="65000"/>
                    <a:lumOff val="35000"/>
                  </a:schemeClr>
                </a:solidFill>
                <a:latin typeface="微软雅黑" panose="020B0503020204020204" pitchFamily="34" charset="-122"/>
                <a:ea typeface="微软雅黑" panose="020B0503020204020204" pitchFamily="34" charset="-122"/>
                <a:cs typeface="+mn-ea"/>
              </a:rPr>
              <a:t>）谓语</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9" name="矩形 8"/>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3211173" y="838200"/>
            <a:ext cx="4121749" cy="553998"/>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常用的</a:t>
            </a:r>
            <a:r>
              <a:rPr lang="en-US" altLang="zh-CN" sz="2000" dirty="0">
                <a:solidFill>
                  <a:srgbClr val="1369B2"/>
                </a:solidFill>
                <a:latin typeface="微软雅黑" panose="020B0503020204020204" pitchFamily="34" charset="-122"/>
                <a:ea typeface="微软雅黑" panose="020B0503020204020204" pitchFamily="34" charset="-122"/>
              </a:rPr>
              <a:t>XPath</a:t>
            </a:r>
            <a:r>
              <a:rPr lang="zh-CN" altLang="zh-CN" sz="2000" dirty="0">
                <a:solidFill>
                  <a:srgbClr val="1369B2"/>
                </a:solidFill>
                <a:latin typeface="微软雅黑" panose="020B0503020204020204" pitchFamily="34" charset="-122"/>
                <a:ea typeface="微软雅黑" panose="020B0503020204020204" pitchFamily="34" charset="-122"/>
              </a:rPr>
              <a:t>函数</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如下表所示。</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6" name="矩形 5"/>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p>
        </p:txBody>
      </p:sp>
      <p:graphicFrame>
        <p:nvGraphicFramePr>
          <p:cNvPr id="7" name="表格 6"/>
          <p:cNvGraphicFramePr/>
          <p:nvPr>
            <p:custDataLst>
              <p:tags r:id="rId1"/>
            </p:custDataLst>
          </p:nvPr>
        </p:nvGraphicFramePr>
        <p:xfrm>
          <a:off x="1602813" y="1631210"/>
          <a:ext cx="9364936" cy="4860922"/>
        </p:xfrm>
        <a:graphic>
          <a:graphicData uri="http://schemas.openxmlformats.org/drawingml/2006/table">
            <a:tbl>
              <a:tblPr firstRow="1" bandRow="1">
                <a:tableStyleId>{5C22544A-7EE6-4342-B048-85BDC9FD1C3A}</a:tableStyleId>
              </a:tblPr>
              <a:tblGrid>
                <a:gridCol w="4425073">
                  <a:extLst>
                    <a:ext uri="{9D8B030D-6E8A-4147-A177-3AD203B41FA5}">
                      <a16:colId xmlns:a16="http://schemas.microsoft.com/office/drawing/2014/main" val="20000"/>
                    </a:ext>
                  </a:extLst>
                </a:gridCol>
                <a:gridCol w="4939863">
                  <a:extLst>
                    <a:ext uri="{9D8B030D-6E8A-4147-A177-3AD203B41FA5}">
                      <a16:colId xmlns:a16="http://schemas.microsoft.com/office/drawing/2014/main" val="20001"/>
                    </a:ext>
                  </a:extLst>
                </a:gridCol>
              </a:tblGrid>
              <a:tr h="474424">
                <a:tc>
                  <a:txBody>
                    <a:bodyPr/>
                    <a:lstStyle/>
                    <a:p>
                      <a:pPr algn="ctr">
                        <a:lnSpc>
                          <a:spcPct val="90000"/>
                        </a:lnSpc>
                        <a:buNone/>
                      </a:pPr>
                      <a:r>
                        <a:rPr lang="zh-CN" altLang="en-US" sz="1800" dirty="0">
                          <a:latin typeface="微软雅黑" panose="020B0503020204020204" pitchFamily="34" charset="-122"/>
                          <a:ea typeface="微软雅黑" panose="020B0503020204020204" pitchFamily="34" charset="-122"/>
                        </a:rPr>
                        <a:t>函数</a:t>
                      </a:r>
                    </a:p>
                  </a:txBody>
                  <a:tcPr anchor="ctr"/>
                </a:tc>
                <a:tc>
                  <a:txBody>
                    <a:bodyPr/>
                    <a:lstStyle/>
                    <a:p>
                      <a:pPr algn="ctr">
                        <a:lnSpc>
                          <a:spcPct val="90000"/>
                        </a:lnSpc>
                        <a:buNone/>
                      </a:pPr>
                      <a:r>
                        <a:rPr lang="zh-CN" altLang="en-US" sz="1800" dirty="0">
                          <a:latin typeface="微软雅黑" panose="020B0503020204020204" pitchFamily="34" charset="-122"/>
                          <a:ea typeface="微软雅黑" panose="020B0503020204020204" pitchFamily="34" charset="-122"/>
                        </a:rPr>
                        <a:t>说明</a:t>
                      </a:r>
                    </a:p>
                  </a:txBody>
                  <a:tcPr anchor="ctr"/>
                </a:tc>
                <a:extLst>
                  <a:ext uri="{0D108BD9-81ED-4DB2-BD59-A6C34878D82A}">
                    <a16:rowId xmlns:a16="http://schemas.microsoft.com/office/drawing/2014/main" val="10000"/>
                  </a:ext>
                </a:extLst>
              </a:tr>
              <a:tr h="505994">
                <a:tc>
                  <a:txBody>
                    <a:bodyPr/>
                    <a:lstStyle/>
                    <a:p>
                      <a:pPr marL="0" algn="ctr" defTabSz="1219200" rtl="0" eaLnBrk="1" latinLnBrk="0" hangingPunct="1">
                        <a:lnSpc>
                          <a:spcPct val="115000"/>
                        </a:lnSpc>
                        <a:spcAft>
                          <a:spcPts val="0"/>
                        </a:spcAft>
                      </a:pP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position()</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返回当前被处理的节点的位置</a:t>
                      </a:r>
                    </a:p>
                  </a:txBody>
                  <a:tcPr anchor="ctr"/>
                </a:tc>
                <a:extLst>
                  <a:ext uri="{0D108BD9-81ED-4DB2-BD59-A6C34878D82A}">
                    <a16:rowId xmlns:a16="http://schemas.microsoft.com/office/drawing/2014/main" val="10001"/>
                  </a:ext>
                </a:extLst>
              </a:tr>
              <a:tr h="431340">
                <a:tc>
                  <a:txBody>
                    <a:bodyPr/>
                    <a:lstStyle/>
                    <a:p>
                      <a:pPr marL="0" algn="ctr" defTabSz="1219200" rtl="0" eaLnBrk="1" latinLnBrk="0" hangingPunct="1">
                        <a:lnSpc>
                          <a:spcPct val="115000"/>
                        </a:lnSpc>
                        <a:spcAft>
                          <a:spcPts val="0"/>
                        </a:spcAft>
                      </a:pP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last()</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返回当前节点集中的最后一个节点</a:t>
                      </a:r>
                    </a:p>
                  </a:txBody>
                  <a:tcPr anchor="ctr"/>
                </a:tc>
                <a:extLst>
                  <a:ext uri="{0D108BD9-81ED-4DB2-BD59-A6C34878D82A}">
                    <a16:rowId xmlns:a16="http://schemas.microsoft.com/office/drawing/2014/main" val="10002"/>
                  </a:ext>
                </a:extLst>
              </a:tr>
              <a:tr h="437214">
                <a:tc>
                  <a:txBody>
                    <a:bodyPr/>
                    <a:lstStyle/>
                    <a:p>
                      <a:pPr marL="0" algn="ctr" defTabSz="1219200" rtl="0" eaLnBrk="1" latinLnBrk="0" hangingPunct="1">
                        <a:lnSpc>
                          <a:spcPct val="115000"/>
                        </a:lnSpc>
                        <a:spcAft>
                          <a:spcPts val="0"/>
                        </a:spcAft>
                      </a:pP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count()</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返回节点的总数目</a:t>
                      </a:r>
                    </a:p>
                  </a:txBody>
                  <a:tcPr anchor="ctr"/>
                </a:tc>
                <a:extLst>
                  <a:ext uri="{0D108BD9-81ED-4DB2-BD59-A6C34878D82A}">
                    <a16:rowId xmlns:a16="http://schemas.microsoft.com/office/drawing/2014/main" val="10003"/>
                  </a:ext>
                </a:extLst>
              </a:tr>
              <a:tr h="497792">
                <a:tc>
                  <a:txBody>
                    <a:bodyPr/>
                    <a:lstStyle/>
                    <a:p>
                      <a:pPr marL="0" algn="ctr" defTabSz="1219200" rtl="0" eaLnBrk="1" latinLnBrk="0" hangingPunct="1">
                        <a:lnSpc>
                          <a:spcPct val="115000"/>
                        </a:lnSpc>
                        <a:spcAft>
                          <a:spcPts val="0"/>
                        </a:spcAft>
                      </a:pP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max((</a:t>
                      </a:r>
                      <a:r>
                        <a:rPr lang="en-US" altLang="zh-CN" sz="2000" kern="12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arg,arg</a:t>
                      </a: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返回</a:t>
                      </a:r>
                      <a:r>
                        <a:rPr lang="zh-CN" altLang="zh-CN" sz="2000" kern="1200">
                          <a:solidFill>
                            <a:schemeClr val="tx1">
                              <a:lumMod val="65000"/>
                              <a:lumOff val="35000"/>
                            </a:schemeClr>
                          </a:solidFill>
                          <a:latin typeface="微软雅黑" panose="020B0503020204020204" pitchFamily="34" charset="-122"/>
                          <a:ea typeface="微软雅黑" panose="020B0503020204020204" pitchFamily="34" charset="-122"/>
                          <a:cs typeface="+mn-ea"/>
                        </a:rPr>
                        <a:t>大于其</a:t>
                      </a:r>
                      <a:r>
                        <a:rPr lang="zh-CN" altLang="en-US" sz="2000" kern="1200">
                          <a:solidFill>
                            <a:schemeClr val="tx1">
                              <a:lumMod val="65000"/>
                              <a:lumOff val="35000"/>
                            </a:schemeClr>
                          </a:solidFill>
                          <a:latin typeface="微软雅黑" panose="020B0503020204020204" pitchFamily="34" charset="-122"/>
                          <a:ea typeface="微软雅黑" panose="020B0503020204020204" pitchFamily="34" charset="-122"/>
                          <a:cs typeface="+mn-ea"/>
                        </a:rPr>
                        <a:t>他</a:t>
                      </a:r>
                      <a:r>
                        <a:rPr lang="zh-CN" altLang="zh-CN" sz="2000" kern="1200">
                          <a:solidFill>
                            <a:schemeClr val="tx1">
                              <a:lumMod val="65000"/>
                              <a:lumOff val="35000"/>
                            </a:schemeClr>
                          </a:solidFill>
                          <a:latin typeface="微软雅黑" panose="020B0503020204020204" pitchFamily="34" charset="-122"/>
                          <a:ea typeface="微软雅黑" panose="020B0503020204020204" pitchFamily="34" charset="-122"/>
                          <a:cs typeface="+mn-ea"/>
                        </a:rPr>
                        <a:t>参数</a:t>
                      </a: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的参数</a:t>
                      </a:r>
                    </a:p>
                  </a:txBody>
                  <a:tcPr anchor="ctr"/>
                </a:tc>
                <a:extLst>
                  <a:ext uri="{0D108BD9-81ED-4DB2-BD59-A6C34878D82A}">
                    <a16:rowId xmlns:a16="http://schemas.microsoft.com/office/drawing/2014/main" val="10004"/>
                  </a:ext>
                </a:extLst>
              </a:tr>
              <a:tr h="437214">
                <a:tc>
                  <a:txBody>
                    <a:bodyPr/>
                    <a:lstStyle/>
                    <a:p>
                      <a:pPr marL="0" algn="ctr" defTabSz="1219200" rtl="0" eaLnBrk="1" latinLnBrk="0" hangingPunct="1">
                        <a:lnSpc>
                          <a:spcPct val="115000"/>
                        </a:lnSpc>
                        <a:spcAft>
                          <a:spcPts val="0"/>
                        </a:spcAft>
                      </a:pP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min((</a:t>
                      </a:r>
                      <a:r>
                        <a:rPr lang="en-US" altLang="zh-CN" sz="2000" kern="12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arg,arg</a:t>
                      </a: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返回</a:t>
                      </a:r>
                      <a:r>
                        <a:rPr lang="zh-CN" altLang="zh-CN" sz="2000" kern="1200">
                          <a:solidFill>
                            <a:schemeClr val="tx1">
                              <a:lumMod val="65000"/>
                              <a:lumOff val="35000"/>
                            </a:schemeClr>
                          </a:solidFill>
                          <a:latin typeface="微软雅黑" panose="020B0503020204020204" pitchFamily="34" charset="-122"/>
                          <a:ea typeface="微软雅黑" panose="020B0503020204020204" pitchFamily="34" charset="-122"/>
                          <a:cs typeface="+mn-ea"/>
                        </a:rPr>
                        <a:t>小于其</a:t>
                      </a:r>
                      <a:r>
                        <a:rPr lang="zh-CN" altLang="en-US" sz="2000" kern="1200">
                          <a:solidFill>
                            <a:schemeClr val="tx1">
                              <a:lumMod val="65000"/>
                              <a:lumOff val="35000"/>
                            </a:schemeClr>
                          </a:solidFill>
                          <a:latin typeface="微软雅黑" panose="020B0503020204020204" pitchFamily="34" charset="-122"/>
                          <a:ea typeface="微软雅黑" panose="020B0503020204020204" pitchFamily="34" charset="-122"/>
                          <a:cs typeface="+mn-ea"/>
                        </a:rPr>
                        <a:t>他</a:t>
                      </a:r>
                      <a:r>
                        <a:rPr lang="zh-CN" altLang="zh-CN" sz="2000" kern="1200">
                          <a:solidFill>
                            <a:schemeClr val="tx1">
                              <a:lumMod val="65000"/>
                              <a:lumOff val="35000"/>
                            </a:schemeClr>
                          </a:solidFill>
                          <a:latin typeface="微软雅黑" panose="020B0503020204020204" pitchFamily="34" charset="-122"/>
                          <a:ea typeface="微软雅黑" panose="020B0503020204020204" pitchFamily="34" charset="-122"/>
                          <a:cs typeface="+mn-ea"/>
                        </a:rPr>
                        <a:t>参数</a:t>
                      </a: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的参数</a:t>
                      </a:r>
                    </a:p>
                  </a:txBody>
                  <a:tcPr anchor="ctr"/>
                </a:tc>
                <a:extLst>
                  <a:ext uri="{0D108BD9-81ED-4DB2-BD59-A6C34878D82A}">
                    <a16:rowId xmlns:a16="http://schemas.microsoft.com/office/drawing/2014/main" val="10005"/>
                  </a:ext>
                </a:extLst>
              </a:tr>
              <a:tr h="437214">
                <a:tc>
                  <a:txBody>
                    <a:bodyPr/>
                    <a:lstStyle/>
                    <a:p>
                      <a:pPr marL="0" algn="ctr" defTabSz="1219200" rtl="0" eaLnBrk="1" latinLnBrk="0" hangingPunct="1">
                        <a:lnSpc>
                          <a:spcPct val="115000"/>
                        </a:lnSpc>
                        <a:spcAft>
                          <a:spcPts val="0"/>
                        </a:spcAft>
                      </a:pP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name()</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返回当前节点的名称</a:t>
                      </a:r>
                    </a:p>
                  </a:txBody>
                  <a:tcPr anchor="ctr"/>
                </a:tc>
                <a:extLst>
                  <a:ext uri="{0D108BD9-81ED-4DB2-BD59-A6C34878D82A}">
                    <a16:rowId xmlns:a16="http://schemas.microsoft.com/office/drawing/2014/main" val="10006"/>
                  </a:ext>
                </a:extLst>
              </a:tr>
              <a:tr h="437214">
                <a:tc>
                  <a:txBody>
                    <a:bodyPr/>
                    <a:lstStyle/>
                    <a:p>
                      <a:pPr marL="0" marR="0" indent="0" algn="ctr" defTabSz="1219200" rtl="0" eaLnBrk="1" fontAlgn="auto" latinLnBrk="0" hangingPunct="1">
                        <a:lnSpc>
                          <a:spcPct val="115000"/>
                        </a:lnSpc>
                        <a:spcBef>
                          <a:spcPts val="0"/>
                        </a:spcBef>
                        <a:spcAft>
                          <a:spcPts val="0"/>
                        </a:spcAft>
                        <a:buClrTx/>
                        <a:buSzTx/>
                        <a:buFontTx/>
                        <a:buNone/>
                        <a:defRPr/>
                      </a:pP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current-date()</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返回当前的日期（带有时区）</a:t>
                      </a:r>
                    </a:p>
                  </a:txBody>
                  <a:tcPr anchor="ctr"/>
                </a:tc>
                <a:extLst>
                  <a:ext uri="{0D108BD9-81ED-4DB2-BD59-A6C34878D82A}">
                    <a16:rowId xmlns:a16="http://schemas.microsoft.com/office/drawing/2014/main" val="10007"/>
                  </a:ext>
                </a:extLst>
              </a:tr>
              <a:tr h="437214">
                <a:tc>
                  <a:txBody>
                    <a:bodyPr/>
                    <a:lstStyle/>
                    <a:p>
                      <a:pPr marL="0" marR="0" indent="0" algn="ctr" defTabSz="1219200" rtl="0" eaLnBrk="1" fontAlgn="auto" latinLnBrk="0" hangingPunct="1">
                        <a:lnSpc>
                          <a:spcPct val="115000"/>
                        </a:lnSpc>
                        <a:spcBef>
                          <a:spcPts val="0"/>
                        </a:spcBef>
                        <a:spcAft>
                          <a:spcPts val="0"/>
                        </a:spcAft>
                        <a:buClrTx/>
                        <a:buSzTx/>
                        <a:buFontTx/>
                        <a:buNone/>
                        <a:defRPr/>
                      </a:pP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current-time()</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返回当前的时间（带有时区）</a:t>
                      </a:r>
                    </a:p>
                  </a:txBody>
                  <a:tcPr anchor="ctr"/>
                </a:tc>
                <a:extLst>
                  <a:ext uri="{0D108BD9-81ED-4DB2-BD59-A6C34878D82A}">
                    <a16:rowId xmlns:a16="http://schemas.microsoft.com/office/drawing/2014/main" val="10008"/>
                  </a:ext>
                </a:extLst>
              </a:tr>
              <a:tr h="437214">
                <a:tc>
                  <a:txBody>
                    <a:bodyPr/>
                    <a:lstStyle/>
                    <a:p>
                      <a:pPr marL="0" marR="0" indent="0" algn="ctr" defTabSz="1219200" rtl="0" eaLnBrk="1" fontAlgn="auto" latinLnBrk="0" hangingPunct="1">
                        <a:lnSpc>
                          <a:spcPct val="115000"/>
                        </a:lnSpc>
                        <a:spcBef>
                          <a:spcPts val="0"/>
                        </a:spcBef>
                        <a:spcAft>
                          <a:spcPts val="0"/>
                        </a:spcAft>
                        <a:buClrTx/>
                        <a:buSzTx/>
                        <a:buFontTx/>
                        <a:buNone/>
                        <a:defRPr/>
                      </a:pP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contains(string1,string2)</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若</a:t>
                      </a: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string1</a:t>
                      </a: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包含</a:t>
                      </a: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string2</a:t>
                      </a: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，则返回</a:t>
                      </a: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true</a:t>
                      </a: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，否则返回</a:t>
                      </a: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false</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2762885" y="838200"/>
            <a:ext cx="8779931" cy="553998"/>
          </a:xfrm>
          <a:prstGeom prst="rect">
            <a:avLst/>
          </a:prstGeom>
        </p:spPr>
        <p:txBody>
          <a:bodyPr wrap="square">
            <a:spAutoFit/>
          </a:bodyPr>
          <a:lstStyle/>
          <a:p>
            <a:pPr>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下面以</a:t>
            </a:r>
            <a:r>
              <a:rPr lang="zh-CN" altLang="zh-CN" sz="2000" dirty="0">
                <a:solidFill>
                  <a:srgbClr val="1369B2"/>
                </a:solidFill>
                <a:latin typeface="微软雅黑" panose="020B0503020204020204" pitchFamily="34" charset="-122"/>
                <a:ea typeface="微软雅黑" panose="020B0503020204020204" pitchFamily="34" charset="-122"/>
              </a:rPr>
              <a:t>bookstore.xml</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为例演示</a:t>
            </a:r>
            <a:r>
              <a:rPr lang="zh-CN" altLang="zh-CN" sz="2000" dirty="0">
                <a:solidFill>
                  <a:srgbClr val="1369B2"/>
                </a:solidFill>
                <a:latin typeface="微软雅黑" panose="020B0503020204020204" pitchFamily="34" charset="-122"/>
                <a:ea typeface="微软雅黑" panose="020B0503020204020204" pitchFamily="34" charset="-122"/>
              </a:rPr>
              <a:t>带谓语的路径表达式的用法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，具体</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代码如下。</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11" name="文本框 5"/>
          <p:cNvSpPr txBox="1"/>
          <p:nvPr/>
        </p:nvSpPr>
        <p:spPr>
          <a:xfrm>
            <a:off x="1535597" y="1860673"/>
            <a:ext cx="9815421" cy="4247317"/>
          </a:xfrm>
          <a:prstGeom prst="rect">
            <a:avLst/>
          </a:prstGeom>
          <a:solidFill>
            <a:srgbClr val="F2F2F2"/>
          </a:solidFill>
        </p:spPr>
        <p:txBody>
          <a:bodyPr wrap="square" rtlCol="0">
            <a:spAutoFit/>
          </a:bodyPr>
          <a:lstStyle/>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/bookstore/book[1]                     # </a:t>
            </a:r>
            <a:r>
              <a:rPr lang="zh-CN" altLang="zh-CN" sz="1800" dirty="0">
                <a:solidFill>
                  <a:srgbClr val="595959"/>
                </a:solidFill>
                <a:latin typeface="微软雅黑" panose="020B0503020204020204" pitchFamily="34" charset="-122"/>
                <a:ea typeface="微软雅黑" panose="020B0503020204020204" pitchFamily="34" charset="-122"/>
                <a:cs typeface="+mn-ea"/>
              </a:rPr>
              <a:t>选取属于</a:t>
            </a:r>
            <a:r>
              <a:rPr lang="en-US" altLang="zh-CN" sz="1800" dirty="0">
                <a:solidFill>
                  <a:srgbClr val="595959"/>
                </a:solidFill>
                <a:latin typeface="微软雅黑" panose="020B0503020204020204" pitchFamily="34" charset="-122"/>
                <a:ea typeface="微软雅黑" panose="020B0503020204020204" pitchFamily="34" charset="-122"/>
                <a:cs typeface="+mn-ea"/>
              </a:rPr>
              <a:t>bookstore</a:t>
            </a:r>
            <a:r>
              <a:rPr lang="zh-CN" altLang="zh-CN" sz="1800" dirty="0">
                <a:solidFill>
                  <a:srgbClr val="595959"/>
                </a:solidFill>
                <a:latin typeface="微软雅黑" panose="020B0503020204020204" pitchFamily="34" charset="-122"/>
                <a:ea typeface="微软雅黑" panose="020B0503020204020204" pitchFamily="34" charset="-122"/>
                <a:cs typeface="+mn-ea"/>
              </a:rPr>
              <a:t>子节点的第</a:t>
            </a:r>
            <a:r>
              <a:rPr lang="en-US" altLang="zh-CN" sz="1800" dirty="0">
                <a:solidFill>
                  <a:srgbClr val="595959"/>
                </a:solidFill>
                <a:latin typeface="微软雅黑" panose="020B0503020204020204" pitchFamily="34" charset="-122"/>
                <a:ea typeface="微软雅黑" panose="020B0503020204020204" pitchFamily="34" charset="-122"/>
                <a:cs typeface="+mn-ea"/>
              </a:rPr>
              <a:t>1</a:t>
            </a:r>
            <a:r>
              <a:rPr lang="zh-CN" altLang="zh-CN" sz="1800" dirty="0">
                <a:solidFill>
                  <a:srgbClr val="595959"/>
                </a:solidFill>
                <a:latin typeface="微软雅黑" panose="020B0503020204020204" pitchFamily="34" charset="-122"/>
                <a:ea typeface="微软雅黑" panose="020B0503020204020204" pitchFamily="34" charset="-122"/>
                <a:cs typeface="+mn-ea"/>
              </a:rPr>
              <a:t>个</a:t>
            </a:r>
            <a:r>
              <a:rPr lang="en-US" altLang="zh-CN" sz="1800" dirty="0">
                <a:solidFill>
                  <a:srgbClr val="595959"/>
                </a:solidFill>
                <a:latin typeface="微软雅黑" panose="020B0503020204020204" pitchFamily="34" charset="-122"/>
                <a:ea typeface="微软雅黑" panose="020B0503020204020204" pitchFamily="34" charset="-122"/>
                <a:cs typeface="+mn-ea"/>
              </a:rPr>
              <a:t>book</a:t>
            </a:r>
            <a:r>
              <a:rPr lang="zh-CN" altLang="zh-CN" sz="1800" dirty="0">
                <a:solidFill>
                  <a:srgbClr val="595959"/>
                </a:solidFill>
                <a:latin typeface="微软雅黑" panose="020B0503020204020204" pitchFamily="34" charset="-122"/>
                <a:ea typeface="微软雅黑" panose="020B0503020204020204" pitchFamily="34" charset="-122"/>
                <a:cs typeface="+mn-ea"/>
              </a:rPr>
              <a:t>节点</a:t>
            </a: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/bookstore/book[last()]               # </a:t>
            </a:r>
            <a:r>
              <a:rPr lang="zh-CN" altLang="zh-CN" sz="1800" dirty="0">
                <a:solidFill>
                  <a:srgbClr val="595959"/>
                </a:solidFill>
                <a:latin typeface="微软雅黑" panose="020B0503020204020204" pitchFamily="34" charset="-122"/>
                <a:ea typeface="微软雅黑" panose="020B0503020204020204" pitchFamily="34" charset="-122"/>
                <a:cs typeface="+mn-ea"/>
              </a:rPr>
              <a:t>选取属于</a:t>
            </a:r>
            <a:r>
              <a:rPr lang="en-US" altLang="zh-CN" sz="1800" dirty="0">
                <a:solidFill>
                  <a:srgbClr val="595959"/>
                </a:solidFill>
                <a:latin typeface="微软雅黑" panose="020B0503020204020204" pitchFamily="34" charset="-122"/>
                <a:ea typeface="微软雅黑" panose="020B0503020204020204" pitchFamily="34" charset="-122"/>
                <a:cs typeface="+mn-ea"/>
              </a:rPr>
              <a:t>bookstore</a:t>
            </a:r>
            <a:r>
              <a:rPr lang="zh-CN" altLang="zh-CN" sz="1800" dirty="0">
                <a:solidFill>
                  <a:srgbClr val="595959"/>
                </a:solidFill>
                <a:latin typeface="微软雅黑" panose="020B0503020204020204" pitchFamily="34" charset="-122"/>
                <a:ea typeface="微软雅黑" panose="020B0503020204020204" pitchFamily="34" charset="-122"/>
                <a:cs typeface="+mn-ea"/>
              </a:rPr>
              <a:t>子节点的最后一个</a:t>
            </a:r>
            <a:r>
              <a:rPr lang="en-US" altLang="zh-CN" sz="1800" dirty="0">
                <a:solidFill>
                  <a:srgbClr val="595959"/>
                </a:solidFill>
                <a:latin typeface="微软雅黑" panose="020B0503020204020204" pitchFamily="34" charset="-122"/>
                <a:ea typeface="微软雅黑" panose="020B0503020204020204" pitchFamily="34" charset="-122"/>
                <a:cs typeface="+mn-ea"/>
              </a:rPr>
              <a:t>book</a:t>
            </a:r>
            <a:r>
              <a:rPr lang="zh-CN" altLang="zh-CN" sz="1800" dirty="0">
                <a:solidFill>
                  <a:srgbClr val="595959"/>
                </a:solidFill>
                <a:latin typeface="微软雅黑" panose="020B0503020204020204" pitchFamily="34" charset="-122"/>
                <a:ea typeface="微软雅黑" panose="020B0503020204020204" pitchFamily="34" charset="-122"/>
                <a:cs typeface="+mn-ea"/>
              </a:rPr>
              <a:t>节点</a:t>
            </a: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/bookstore/book[last()-1]            # </a:t>
            </a:r>
            <a:r>
              <a:rPr lang="zh-CN" altLang="zh-CN" sz="1800" dirty="0">
                <a:solidFill>
                  <a:srgbClr val="595959"/>
                </a:solidFill>
                <a:latin typeface="微软雅黑" panose="020B0503020204020204" pitchFamily="34" charset="-122"/>
                <a:ea typeface="微软雅黑" panose="020B0503020204020204" pitchFamily="34" charset="-122"/>
                <a:cs typeface="+mn-ea"/>
              </a:rPr>
              <a:t>选取属于</a:t>
            </a:r>
            <a:r>
              <a:rPr lang="en-US" altLang="zh-CN" sz="1800" dirty="0">
                <a:solidFill>
                  <a:srgbClr val="595959"/>
                </a:solidFill>
                <a:latin typeface="微软雅黑" panose="020B0503020204020204" pitchFamily="34" charset="-122"/>
                <a:ea typeface="微软雅黑" panose="020B0503020204020204" pitchFamily="34" charset="-122"/>
                <a:cs typeface="+mn-ea"/>
              </a:rPr>
              <a:t>bookstore</a:t>
            </a:r>
            <a:r>
              <a:rPr lang="zh-CN" altLang="zh-CN" sz="1800" dirty="0">
                <a:solidFill>
                  <a:srgbClr val="595959"/>
                </a:solidFill>
                <a:latin typeface="微软雅黑" panose="020B0503020204020204" pitchFamily="34" charset="-122"/>
                <a:ea typeface="微软雅黑" panose="020B0503020204020204" pitchFamily="34" charset="-122"/>
                <a:cs typeface="+mn-ea"/>
              </a:rPr>
              <a:t>子节点的倒数第</a:t>
            </a:r>
            <a:r>
              <a:rPr lang="en-US" altLang="zh-CN" sz="1800" dirty="0">
                <a:solidFill>
                  <a:srgbClr val="595959"/>
                </a:solidFill>
                <a:latin typeface="微软雅黑" panose="020B0503020204020204" pitchFamily="34" charset="-122"/>
                <a:ea typeface="微软雅黑" panose="020B0503020204020204" pitchFamily="34" charset="-122"/>
                <a:cs typeface="+mn-ea"/>
              </a:rPr>
              <a:t>2</a:t>
            </a:r>
            <a:r>
              <a:rPr lang="zh-CN" altLang="zh-CN" sz="1800" dirty="0">
                <a:solidFill>
                  <a:srgbClr val="595959"/>
                </a:solidFill>
                <a:latin typeface="微软雅黑" panose="020B0503020204020204" pitchFamily="34" charset="-122"/>
                <a:ea typeface="微软雅黑" panose="020B0503020204020204" pitchFamily="34" charset="-122"/>
                <a:cs typeface="+mn-ea"/>
              </a:rPr>
              <a:t>个</a:t>
            </a:r>
            <a:r>
              <a:rPr lang="en-US" altLang="zh-CN" sz="1800" dirty="0">
                <a:solidFill>
                  <a:srgbClr val="595959"/>
                </a:solidFill>
                <a:latin typeface="微软雅黑" panose="020B0503020204020204" pitchFamily="34" charset="-122"/>
                <a:ea typeface="微软雅黑" panose="020B0503020204020204" pitchFamily="34" charset="-122"/>
                <a:cs typeface="+mn-ea"/>
              </a:rPr>
              <a:t>book</a:t>
            </a:r>
            <a:r>
              <a:rPr lang="zh-CN" altLang="zh-CN" sz="1800" dirty="0">
                <a:solidFill>
                  <a:srgbClr val="595959"/>
                </a:solidFill>
                <a:latin typeface="微软雅黑" panose="020B0503020204020204" pitchFamily="34" charset="-122"/>
                <a:ea typeface="微软雅黑" panose="020B0503020204020204" pitchFamily="34" charset="-122"/>
                <a:cs typeface="+mn-ea"/>
              </a:rPr>
              <a:t>节点</a:t>
            </a: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/bookstore/book[position()&lt;3]   # </a:t>
            </a:r>
            <a:r>
              <a:rPr lang="zh-CN" altLang="zh-CN" sz="1800" dirty="0">
                <a:solidFill>
                  <a:srgbClr val="595959"/>
                </a:solidFill>
                <a:latin typeface="微软雅黑" panose="020B0503020204020204" pitchFamily="34" charset="-122"/>
                <a:ea typeface="微软雅黑" panose="020B0503020204020204" pitchFamily="34" charset="-122"/>
                <a:cs typeface="+mn-ea"/>
              </a:rPr>
              <a:t>选取属于</a:t>
            </a:r>
            <a:r>
              <a:rPr lang="en-US" altLang="zh-CN" sz="1800" dirty="0">
                <a:solidFill>
                  <a:srgbClr val="595959"/>
                </a:solidFill>
                <a:latin typeface="微软雅黑" panose="020B0503020204020204" pitchFamily="34" charset="-122"/>
                <a:ea typeface="微软雅黑" panose="020B0503020204020204" pitchFamily="34" charset="-122"/>
                <a:cs typeface="+mn-ea"/>
              </a:rPr>
              <a:t>bookstore</a:t>
            </a:r>
            <a:r>
              <a:rPr lang="zh-CN" altLang="zh-CN" sz="1800" dirty="0">
                <a:solidFill>
                  <a:srgbClr val="595959"/>
                </a:solidFill>
                <a:latin typeface="微软雅黑" panose="020B0503020204020204" pitchFamily="34" charset="-122"/>
                <a:ea typeface="微软雅黑" panose="020B0503020204020204" pitchFamily="34" charset="-122"/>
                <a:cs typeface="+mn-ea"/>
              </a:rPr>
              <a:t>子节点</a:t>
            </a:r>
            <a:r>
              <a:rPr lang="zh-CN" altLang="zh-CN" sz="1800">
                <a:solidFill>
                  <a:srgbClr val="595959"/>
                </a:solidFill>
                <a:latin typeface="微软雅黑" panose="020B0503020204020204" pitchFamily="34" charset="-122"/>
                <a:ea typeface="微软雅黑" panose="020B0503020204020204" pitchFamily="34" charset="-122"/>
                <a:cs typeface="+mn-ea"/>
              </a:rPr>
              <a:t>的前</a:t>
            </a:r>
            <a:r>
              <a:rPr lang="en-US" altLang="zh-CN" sz="1800">
                <a:solidFill>
                  <a:srgbClr val="595959"/>
                </a:solidFill>
                <a:latin typeface="微软雅黑" panose="020B0503020204020204" pitchFamily="34" charset="-122"/>
                <a:ea typeface="微软雅黑" panose="020B0503020204020204" pitchFamily="34" charset="-122"/>
                <a:cs typeface="+mn-ea"/>
              </a:rPr>
              <a:t>2</a:t>
            </a:r>
            <a:r>
              <a:rPr lang="zh-CN" altLang="zh-CN" sz="1800">
                <a:solidFill>
                  <a:srgbClr val="595959"/>
                </a:solidFill>
                <a:latin typeface="微软雅黑" panose="020B0503020204020204" pitchFamily="34" charset="-122"/>
                <a:ea typeface="微软雅黑" panose="020B0503020204020204" pitchFamily="34" charset="-122"/>
                <a:cs typeface="+mn-ea"/>
              </a:rPr>
              <a:t>个</a:t>
            </a:r>
            <a:r>
              <a:rPr lang="en-US" altLang="zh-CN" sz="1800" dirty="0">
                <a:solidFill>
                  <a:srgbClr val="595959"/>
                </a:solidFill>
                <a:latin typeface="微软雅黑" panose="020B0503020204020204" pitchFamily="34" charset="-122"/>
                <a:ea typeface="微软雅黑" panose="020B0503020204020204" pitchFamily="34" charset="-122"/>
                <a:cs typeface="+mn-ea"/>
              </a:rPr>
              <a:t>book</a:t>
            </a:r>
            <a:r>
              <a:rPr lang="zh-CN" altLang="zh-CN" sz="1800" dirty="0">
                <a:solidFill>
                  <a:srgbClr val="595959"/>
                </a:solidFill>
                <a:latin typeface="微软雅黑" panose="020B0503020204020204" pitchFamily="34" charset="-122"/>
                <a:ea typeface="微软雅黑" panose="020B0503020204020204" pitchFamily="34" charset="-122"/>
                <a:cs typeface="+mn-ea"/>
              </a:rPr>
              <a:t>节点</a:t>
            </a: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//title[@</a:t>
            </a:r>
            <a:r>
              <a:rPr lang="en-US" altLang="zh-CN" sz="1800" dirty="0" err="1">
                <a:solidFill>
                  <a:srgbClr val="595959"/>
                </a:solidFill>
                <a:latin typeface="微软雅黑" panose="020B0503020204020204" pitchFamily="34" charset="-122"/>
                <a:ea typeface="微软雅黑" panose="020B0503020204020204" pitchFamily="34" charset="-122"/>
                <a:cs typeface="+mn-ea"/>
              </a:rPr>
              <a:t>lang</a:t>
            </a:r>
            <a:r>
              <a:rPr lang="en-US" altLang="zh-CN" sz="1800" dirty="0">
                <a:solidFill>
                  <a:srgbClr val="595959"/>
                </a:solidFill>
                <a:latin typeface="微软雅黑" panose="020B0503020204020204" pitchFamily="34" charset="-122"/>
                <a:ea typeface="微软雅黑" panose="020B0503020204020204" pitchFamily="34" charset="-122"/>
                <a:cs typeface="+mn-ea"/>
              </a:rPr>
              <a:t>]                              # </a:t>
            </a:r>
            <a:r>
              <a:rPr lang="zh-CN" altLang="zh-CN" sz="1800" dirty="0">
                <a:solidFill>
                  <a:srgbClr val="595959"/>
                </a:solidFill>
                <a:latin typeface="微软雅黑" panose="020B0503020204020204" pitchFamily="34" charset="-122"/>
                <a:ea typeface="微软雅黑" panose="020B0503020204020204" pitchFamily="34" charset="-122"/>
                <a:cs typeface="+mn-ea"/>
              </a:rPr>
              <a:t>选取所有的属性名称为</a:t>
            </a:r>
            <a:r>
              <a:rPr lang="en-US" altLang="zh-CN" sz="1800" dirty="0" err="1">
                <a:solidFill>
                  <a:srgbClr val="595959"/>
                </a:solidFill>
                <a:latin typeface="微软雅黑" panose="020B0503020204020204" pitchFamily="34" charset="-122"/>
                <a:ea typeface="微软雅黑" panose="020B0503020204020204" pitchFamily="34" charset="-122"/>
                <a:cs typeface="+mn-ea"/>
              </a:rPr>
              <a:t>lang</a:t>
            </a:r>
            <a:r>
              <a:rPr lang="zh-CN" altLang="zh-CN" sz="1800" dirty="0">
                <a:solidFill>
                  <a:srgbClr val="595959"/>
                </a:solidFill>
                <a:latin typeface="微软雅黑" panose="020B0503020204020204" pitchFamily="34" charset="-122"/>
                <a:ea typeface="微软雅黑" panose="020B0503020204020204" pitchFamily="34" charset="-122"/>
                <a:cs typeface="+mn-ea"/>
              </a:rPr>
              <a:t>的</a:t>
            </a:r>
            <a:r>
              <a:rPr lang="en-US" altLang="zh-CN" sz="1800" dirty="0">
                <a:solidFill>
                  <a:srgbClr val="595959"/>
                </a:solidFill>
                <a:latin typeface="微软雅黑" panose="020B0503020204020204" pitchFamily="34" charset="-122"/>
                <a:ea typeface="微软雅黑" panose="020B0503020204020204" pitchFamily="34" charset="-122"/>
                <a:cs typeface="+mn-ea"/>
              </a:rPr>
              <a:t>title</a:t>
            </a:r>
            <a:r>
              <a:rPr lang="zh-CN" altLang="zh-CN" sz="1800" dirty="0">
                <a:solidFill>
                  <a:srgbClr val="595959"/>
                </a:solidFill>
                <a:latin typeface="微软雅黑" panose="020B0503020204020204" pitchFamily="34" charset="-122"/>
                <a:ea typeface="微软雅黑" panose="020B0503020204020204" pitchFamily="34" charset="-122"/>
                <a:cs typeface="+mn-ea"/>
              </a:rPr>
              <a:t>节点</a:t>
            </a: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//title[@</a:t>
            </a:r>
            <a:r>
              <a:rPr lang="en-US" altLang="zh-CN" sz="1800" dirty="0" err="1">
                <a:solidFill>
                  <a:srgbClr val="595959"/>
                </a:solidFill>
                <a:latin typeface="微软雅黑" panose="020B0503020204020204" pitchFamily="34" charset="-122"/>
                <a:ea typeface="微软雅黑" panose="020B0503020204020204" pitchFamily="34" charset="-122"/>
                <a:cs typeface="+mn-ea"/>
              </a:rPr>
              <a:t>lang</a:t>
            </a:r>
            <a:r>
              <a:rPr lang="en-US" altLang="zh-CN" sz="1800" dirty="0">
                <a:solidFill>
                  <a:srgbClr val="595959"/>
                </a:solidFill>
                <a:latin typeface="微软雅黑" panose="020B0503020204020204" pitchFamily="34" charset="-122"/>
                <a:ea typeface="微软雅黑" panose="020B0503020204020204" pitchFamily="34" charset="-122"/>
                <a:cs typeface="+mn-ea"/>
              </a:rPr>
              <a:t>= '</a:t>
            </a:r>
            <a:r>
              <a:rPr lang="en-US" altLang="zh-CN" sz="1800" dirty="0" err="1">
                <a:solidFill>
                  <a:srgbClr val="595959"/>
                </a:solidFill>
                <a:latin typeface="微软雅黑" panose="020B0503020204020204" pitchFamily="34" charset="-122"/>
                <a:ea typeface="微软雅黑" panose="020B0503020204020204" pitchFamily="34" charset="-122"/>
                <a:cs typeface="+mn-ea"/>
              </a:rPr>
              <a:t>eng</a:t>
            </a:r>
            <a:r>
              <a:rPr lang="en-US" altLang="zh-CN" sz="1800" dirty="0">
                <a:solidFill>
                  <a:srgbClr val="595959"/>
                </a:solidFill>
                <a:latin typeface="微软雅黑" panose="020B0503020204020204" pitchFamily="34" charset="-122"/>
                <a:ea typeface="微软雅黑" panose="020B0503020204020204" pitchFamily="34" charset="-122"/>
                <a:cs typeface="+mn-ea"/>
              </a:rPr>
              <a:t>']                   # </a:t>
            </a:r>
            <a:r>
              <a:rPr lang="zh-CN" altLang="zh-CN" sz="1800" dirty="0">
                <a:solidFill>
                  <a:srgbClr val="595959"/>
                </a:solidFill>
                <a:latin typeface="微软雅黑" panose="020B0503020204020204" pitchFamily="34" charset="-122"/>
                <a:ea typeface="微软雅黑" panose="020B0503020204020204" pitchFamily="34" charset="-122"/>
                <a:cs typeface="+mn-ea"/>
              </a:rPr>
              <a:t>选取所有的属性名称为</a:t>
            </a:r>
            <a:r>
              <a:rPr lang="en-US" altLang="zh-CN" sz="1800" dirty="0" err="1">
                <a:solidFill>
                  <a:srgbClr val="595959"/>
                </a:solidFill>
                <a:latin typeface="微软雅黑" panose="020B0503020204020204" pitchFamily="34" charset="-122"/>
                <a:ea typeface="微软雅黑" panose="020B0503020204020204" pitchFamily="34" charset="-122"/>
                <a:cs typeface="+mn-ea"/>
              </a:rPr>
              <a:t>lang</a:t>
            </a:r>
            <a:r>
              <a:rPr lang="zh-CN" altLang="zh-CN" sz="1800" dirty="0">
                <a:solidFill>
                  <a:srgbClr val="595959"/>
                </a:solidFill>
                <a:latin typeface="微软雅黑" panose="020B0503020204020204" pitchFamily="34" charset="-122"/>
                <a:ea typeface="微软雅黑" panose="020B0503020204020204" pitchFamily="34" charset="-122"/>
                <a:cs typeface="+mn-ea"/>
              </a:rPr>
              <a:t>且属性值为</a:t>
            </a:r>
            <a:r>
              <a:rPr lang="en-US" altLang="zh-CN" sz="1800" dirty="0" err="1">
                <a:solidFill>
                  <a:srgbClr val="595959"/>
                </a:solidFill>
                <a:latin typeface="微软雅黑" panose="020B0503020204020204" pitchFamily="34" charset="-122"/>
                <a:ea typeface="微软雅黑" panose="020B0503020204020204" pitchFamily="34" charset="-122"/>
                <a:cs typeface="+mn-ea"/>
              </a:rPr>
              <a:t>eng</a:t>
            </a:r>
            <a:r>
              <a:rPr lang="zh-CN" altLang="zh-CN" sz="1800" dirty="0">
                <a:solidFill>
                  <a:srgbClr val="595959"/>
                </a:solidFill>
                <a:latin typeface="微软雅黑" panose="020B0503020204020204" pitchFamily="34" charset="-122"/>
                <a:ea typeface="微软雅黑" panose="020B0503020204020204" pitchFamily="34" charset="-122"/>
                <a:cs typeface="+mn-ea"/>
              </a:rPr>
              <a:t>的</a:t>
            </a:r>
            <a:r>
              <a:rPr lang="en-US" altLang="zh-CN" sz="1800" dirty="0">
                <a:solidFill>
                  <a:srgbClr val="595959"/>
                </a:solidFill>
                <a:latin typeface="微软雅黑" panose="020B0503020204020204" pitchFamily="34" charset="-122"/>
                <a:ea typeface="微软雅黑" panose="020B0503020204020204" pitchFamily="34" charset="-122"/>
                <a:cs typeface="+mn-ea"/>
              </a:rPr>
              <a:t>title</a:t>
            </a:r>
            <a:r>
              <a:rPr lang="zh-CN" altLang="zh-CN" sz="1800" dirty="0">
                <a:solidFill>
                  <a:srgbClr val="595959"/>
                </a:solidFill>
                <a:latin typeface="微软雅黑" panose="020B0503020204020204" pitchFamily="34" charset="-122"/>
                <a:ea typeface="微软雅黑" panose="020B0503020204020204" pitchFamily="34" charset="-122"/>
                <a:cs typeface="+mn-ea"/>
              </a:rPr>
              <a:t>节点</a:t>
            </a: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 </a:t>
            </a:r>
            <a:r>
              <a:rPr lang="zh-CN" altLang="zh-CN" sz="1800" dirty="0">
                <a:solidFill>
                  <a:srgbClr val="595959"/>
                </a:solidFill>
                <a:latin typeface="微软雅黑" panose="020B0503020204020204" pitchFamily="34" charset="-122"/>
                <a:ea typeface="微软雅黑" panose="020B0503020204020204" pitchFamily="34" charset="-122"/>
                <a:cs typeface="+mn-ea"/>
              </a:rPr>
              <a:t>选取子节点</a:t>
            </a:r>
            <a:r>
              <a:rPr lang="en-US" altLang="zh-CN" sz="1800" dirty="0">
                <a:solidFill>
                  <a:srgbClr val="595959"/>
                </a:solidFill>
                <a:latin typeface="微软雅黑" panose="020B0503020204020204" pitchFamily="34" charset="-122"/>
                <a:ea typeface="微软雅黑" panose="020B0503020204020204" pitchFamily="34" charset="-122"/>
                <a:cs typeface="+mn-ea"/>
              </a:rPr>
              <a:t>price</a:t>
            </a:r>
            <a:r>
              <a:rPr lang="zh-CN" altLang="zh-CN" sz="1800" dirty="0">
                <a:solidFill>
                  <a:srgbClr val="595959"/>
                </a:solidFill>
                <a:latin typeface="微软雅黑" panose="020B0503020204020204" pitchFamily="34" charset="-122"/>
                <a:ea typeface="微软雅黑" panose="020B0503020204020204" pitchFamily="34" charset="-122"/>
                <a:cs typeface="+mn-ea"/>
              </a:rPr>
              <a:t>的值大于</a:t>
            </a:r>
            <a:r>
              <a:rPr lang="en-US" altLang="zh-CN" sz="1800" dirty="0">
                <a:solidFill>
                  <a:srgbClr val="595959"/>
                </a:solidFill>
                <a:latin typeface="微软雅黑" panose="020B0503020204020204" pitchFamily="34" charset="-122"/>
                <a:ea typeface="微软雅黑" panose="020B0503020204020204" pitchFamily="34" charset="-122"/>
                <a:cs typeface="+mn-ea"/>
              </a:rPr>
              <a:t>35.00</a:t>
            </a:r>
            <a:r>
              <a:rPr lang="zh-CN" altLang="zh-CN" sz="1800" dirty="0">
                <a:solidFill>
                  <a:srgbClr val="595959"/>
                </a:solidFill>
                <a:latin typeface="微软雅黑" panose="020B0503020204020204" pitchFamily="34" charset="-122"/>
                <a:ea typeface="微软雅黑" panose="020B0503020204020204" pitchFamily="34" charset="-122"/>
                <a:cs typeface="+mn-ea"/>
              </a:rPr>
              <a:t>，且父节点为</a:t>
            </a:r>
            <a:r>
              <a:rPr lang="en-US" altLang="zh-CN" sz="1800" dirty="0">
                <a:solidFill>
                  <a:srgbClr val="595959"/>
                </a:solidFill>
                <a:latin typeface="微软雅黑" panose="020B0503020204020204" pitchFamily="34" charset="-122"/>
                <a:ea typeface="微软雅黑" panose="020B0503020204020204" pitchFamily="34" charset="-122"/>
                <a:cs typeface="+mn-ea"/>
              </a:rPr>
              <a:t>bookstore</a:t>
            </a:r>
            <a:r>
              <a:rPr lang="zh-CN" altLang="zh-CN" sz="1800" dirty="0">
                <a:solidFill>
                  <a:srgbClr val="595959"/>
                </a:solidFill>
                <a:latin typeface="微软雅黑" panose="020B0503020204020204" pitchFamily="34" charset="-122"/>
                <a:ea typeface="微软雅黑" panose="020B0503020204020204" pitchFamily="34" charset="-122"/>
                <a:cs typeface="+mn-ea"/>
              </a:rPr>
              <a:t>的所有</a:t>
            </a:r>
            <a:r>
              <a:rPr lang="en-US" altLang="zh-CN" sz="1800" dirty="0">
                <a:solidFill>
                  <a:srgbClr val="595959"/>
                </a:solidFill>
                <a:latin typeface="微软雅黑" panose="020B0503020204020204" pitchFamily="34" charset="-122"/>
                <a:ea typeface="微软雅黑" panose="020B0503020204020204" pitchFamily="34" charset="-122"/>
                <a:cs typeface="+mn-ea"/>
              </a:rPr>
              <a:t>book</a:t>
            </a:r>
            <a:r>
              <a:rPr lang="zh-CN" altLang="zh-CN" sz="1800" dirty="0">
                <a:solidFill>
                  <a:srgbClr val="595959"/>
                </a:solidFill>
                <a:latin typeface="微软雅黑" panose="020B0503020204020204" pitchFamily="34" charset="-122"/>
                <a:ea typeface="微软雅黑" panose="020B0503020204020204" pitchFamily="34" charset="-122"/>
                <a:cs typeface="+mn-ea"/>
              </a:rPr>
              <a:t>节点</a:t>
            </a: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/bookstore/book[price&gt;35.00]</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 </a:t>
            </a:r>
            <a:r>
              <a:rPr lang="zh-CN" altLang="zh-CN" sz="1800" dirty="0">
                <a:solidFill>
                  <a:srgbClr val="595959"/>
                </a:solidFill>
                <a:latin typeface="微软雅黑" panose="020B0503020204020204" pitchFamily="34" charset="-122"/>
                <a:ea typeface="微软雅黑" panose="020B0503020204020204" pitchFamily="34" charset="-122"/>
                <a:cs typeface="+mn-ea"/>
              </a:rPr>
              <a:t>选取属于</a:t>
            </a:r>
            <a:r>
              <a:rPr lang="en-US" altLang="zh-CN" sz="1800" dirty="0">
                <a:solidFill>
                  <a:srgbClr val="595959"/>
                </a:solidFill>
                <a:latin typeface="微软雅黑" panose="020B0503020204020204" pitchFamily="34" charset="-122"/>
                <a:ea typeface="微软雅黑" panose="020B0503020204020204" pitchFamily="34" charset="-122"/>
                <a:cs typeface="+mn-ea"/>
              </a:rPr>
              <a:t>book</a:t>
            </a:r>
            <a:r>
              <a:rPr lang="zh-CN" altLang="zh-CN" sz="1800" dirty="0">
                <a:solidFill>
                  <a:srgbClr val="595959"/>
                </a:solidFill>
                <a:latin typeface="微软雅黑" panose="020B0503020204020204" pitchFamily="34" charset="-122"/>
                <a:ea typeface="微软雅黑" panose="020B0503020204020204" pitchFamily="34" charset="-122"/>
                <a:cs typeface="+mn-ea"/>
              </a:rPr>
              <a:t>的所有子节点</a:t>
            </a:r>
            <a:r>
              <a:rPr lang="en-US" altLang="zh-CN" sz="1800" dirty="0">
                <a:solidFill>
                  <a:srgbClr val="595959"/>
                </a:solidFill>
                <a:latin typeface="微软雅黑" panose="020B0503020204020204" pitchFamily="34" charset="-122"/>
                <a:ea typeface="微软雅黑" panose="020B0503020204020204" pitchFamily="34" charset="-122"/>
                <a:cs typeface="+mn-ea"/>
              </a:rPr>
              <a:t>title</a:t>
            </a:r>
            <a:r>
              <a:rPr lang="zh-CN" altLang="zh-CN" sz="1800" dirty="0">
                <a:solidFill>
                  <a:srgbClr val="595959"/>
                </a:solidFill>
                <a:latin typeface="微软雅黑" panose="020B0503020204020204" pitchFamily="34" charset="-122"/>
                <a:ea typeface="微软雅黑" panose="020B0503020204020204" pitchFamily="34" charset="-122"/>
                <a:cs typeface="+mn-ea"/>
              </a:rPr>
              <a:t>，且节点</a:t>
            </a:r>
            <a:r>
              <a:rPr lang="en-US" altLang="zh-CN" sz="1800" dirty="0">
                <a:solidFill>
                  <a:srgbClr val="595959"/>
                </a:solidFill>
                <a:latin typeface="微软雅黑" panose="020B0503020204020204" pitchFamily="34" charset="-122"/>
                <a:ea typeface="微软雅黑" panose="020B0503020204020204" pitchFamily="34" charset="-122"/>
                <a:cs typeface="+mn-ea"/>
              </a:rPr>
              <a:t>book</a:t>
            </a:r>
            <a:r>
              <a:rPr lang="zh-CN" altLang="zh-CN" sz="1800" dirty="0">
                <a:solidFill>
                  <a:srgbClr val="595959"/>
                </a:solidFill>
                <a:latin typeface="微软雅黑" panose="020B0503020204020204" pitchFamily="34" charset="-122"/>
                <a:ea typeface="微软雅黑" panose="020B0503020204020204" pitchFamily="34" charset="-122"/>
                <a:cs typeface="+mn-ea"/>
              </a:rPr>
              <a:t>的子节点</a:t>
            </a:r>
            <a:r>
              <a:rPr lang="en-US" altLang="zh-CN" sz="1800" dirty="0">
                <a:solidFill>
                  <a:srgbClr val="595959"/>
                </a:solidFill>
                <a:latin typeface="微软雅黑" panose="020B0503020204020204" pitchFamily="34" charset="-122"/>
                <a:ea typeface="微软雅黑" panose="020B0503020204020204" pitchFamily="34" charset="-122"/>
                <a:cs typeface="+mn-ea"/>
              </a:rPr>
              <a:t>price</a:t>
            </a:r>
            <a:r>
              <a:rPr lang="zh-CN" altLang="zh-CN" sz="1800" dirty="0">
                <a:solidFill>
                  <a:srgbClr val="595959"/>
                </a:solidFill>
                <a:latin typeface="微软雅黑" panose="020B0503020204020204" pitchFamily="34" charset="-122"/>
                <a:ea typeface="微软雅黑" panose="020B0503020204020204" pitchFamily="34" charset="-122"/>
                <a:cs typeface="+mn-ea"/>
              </a:rPr>
              <a:t>的值必须大于</a:t>
            </a:r>
            <a:r>
              <a:rPr lang="en-US" altLang="zh-CN" sz="1800" dirty="0">
                <a:solidFill>
                  <a:srgbClr val="595959"/>
                </a:solidFill>
                <a:latin typeface="微软雅黑" panose="020B0503020204020204" pitchFamily="34" charset="-122"/>
                <a:ea typeface="微软雅黑" panose="020B0503020204020204" pitchFamily="34" charset="-122"/>
                <a:cs typeface="+mn-ea"/>
              </a:rPr>
              <a:t>35.00</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/bookstore/book[price&gt;35.00]/title</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6" name="矩形 5"/>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936613" y="1822992"/>
            <a:ext cx="10582452" cy="1477328"/>
          </a:xfrm>
          <a:prstGeom prst="rect">
            <a:avLst/>
          </a:prstGeom>
        </p:spPr>
        <p:txBody>
          <a:bodyPr wrap="square">
            <a:spAutoFit/>
          </a:bodyPr>
          <a:lstStyle/>
          <a:p>
            <a:pPr indent="457200">
              <a:lnSpc>
                <a:spcPct val="150000"/>
              </a:lnSpc>
            </a:pP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提取器用于提取</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格式的响应数据</a:t>
            </a:r>
            <a:r>
              <a:rPr lang="zh-CN" altLang="zh-CN" sz="2000" dirty="0">
                <a:solidFill>
                  <a:srgbClr val="595959"/>
                </a:solidFill>
                <a:latin typeface="微软雅黑" panose="020B0503020204020204" pitchFamily="34" charset="-122"/>
                <a:ea typeface="微软雅黑" panose="020B0503020204020204" pitchFamily="34" charset="-122"/>
                <a:cs typeface="+mn-ea"/>
              </a:rPr>
              <a:t>，如果在测试计划中需要使用</a:t>
            </a:r>
            <a:r>
              <a:rPr lang="en-US" altLang="zh-CN" sz="2000" dirty="0">
                <a:solidFill>
                  <a:srgbClr val="595959"/>
                </a:solidFill>
                <a:latin typeface="微软雅黑" panose="020B0503020204020204" pitchFamily="34" charset="-122"/>
                <a:ea typeface="微软雅黑" panose="020B0503020204020204" pitchFamily="34" charset="-122"/>
                <a:cs typeface="+mn-ea"/>
              </a:rPr>
              <a:t>JSON</a:t>
            </a:r>
            <a:r>
              <a:rPr lang="zh-CN" altLang="zh-CN" sz="2000" dirty="0">
                <a:solidFill>
                  <a:srgbClr val="595959"/>
                </a:solidFill>
                <a:latin typeface="微软雅黑" panose="020B0503020204020204" pitchFamily="34" charset="-122"/>
                <a:ea typeface="微软雅黑" panose="020B0503020204020204" pitchFamily="34" charset="-122"/>
                <a:cs typeface="+mn-ea"/>
              </a:rPr>
              <a:t>提取器，则可以选中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主界面的测试计划并</a:t>
            </a:r>
            <a:r>
              <a:rPr lang="zh-CN" altLang="en-US" sz="2000" dirty="0">
                <a:solidFill>
                  <a:srgbClr val="595959"/>
                </a:solidFill>
                <a:latin typeface="微软雅黑" panose="020B0503020204020204" pitchFamily="34" charset="-122"/>
                <a:ea typeface="微软雅黑" panose="020B0503020204020204" pitchFamily="34" charset="-122"/>
                <a:cs typeface="+mn-ea"/>
              </a:rPr>
              <a:t>右键单击</a:t>
            </a:r>
            <a:r>
              <a:rPr lang="zh-CN" altLang="zh-CN" sz="2000" dirty="0">
                <a:solidFill>
                  <a:srgbClr val="595959"/>
                </a:solidFill>
                <a:latin typeface="微软雅黑" panose="020B0503020204020204" pitchFamily="34" charset="-122"/>
                <a:ea typeface="微软雅黑" panose="020B0503020204020204" pitchFamily="34" charset="-122"/>
                <a:cs typeface="+mn-ea"/>
              </a:rPr>
              <a:t>，在弹出的</a:t>
            </a:r>
            <a:r>
              <a:rPr lang="zh-CN" altLang="en-US" sz="2000" dirty="0">
                <a:solidFill>
                  <a:srgbClr val="595959"/>
                </a:solidFill>
                <a:latin typeface="微软雅黑" panose="020B0503020204020204" pitchFamily="34" charset="-122"/>
                <a:ea typeface="微软雅黑" panose="020B0503020204020204" pitchFamily="34" charset="-122"/>
                <a:cs typeface="+mn-ea"/>
              </a:rPr>
              <a:t>快捷菜单</a:t>
            </a:r>
            <a:r>
              <a:rPr lang="zh-CN" altLang="zh-CN" sz="2000" dirty="0">
                <a:solidFill>
                  <a:srgbClr val="595959"/>
                </a:solidFill>
                <a:latin typeface="微软雅黑" panose="020B0503020204020204" pitchFamily="34" charset="-122"/>
                <a:ea typeface="微软雅黑" panose="020B0503020204020204" pitchFamily="34" charset="-122"/>
                <a:cs typeface="+mn-ea"/>
              </a:rPr>
              <a:t>中依次选择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“后置处理器”</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提取器”</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en-US" altLang="zh-CN" sz="2000" dirty="0">
                <a:solidFill>
                  <a:srgbClr val="595959"/>
                </a:solidFill>
                <a:latin typeface="微软雅黑" panose="020B0503020204020204" pitchFamily="34" charset="-122"/>
                <a:ea typeface="微软雅黑" panose="020B0503020204020204" pitchFamily="34" charset="-122"/>
                <a:cs typeface="+mn-ea"/>
              </a:rPr>
              <a:t>JSON</a:t>
            </a:r>
            <a:r>
              <a:rPr lang="zh-CN" altLang="zh-CN" sz="2000" dirty="0">
                <a:solidFill>
                  <a:srgbClr val="595959"/>
                </a:solidFill>
                <a:latin typeface="微软雅黑" panose="020B0503020204020204" pitchFamily="34" charset="-122"/>
                <a:ea typeface="微软雅黑" panose="020B0503020204020204" pitchFamily="34" charset="-122"/>
                <a:cs typeface="+mn-ea"/>
              </a:rPr>
              <a:t>提取器界面</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圆角矩形 5"/>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3.JSON</a:t>
            </a:r>
            <a:r>
              <a:rPr lang="zh-CN" altLang="en-US" sz="2000">
                <a:latin typeface="微软雅黑" panose="020B0503020204020204" pitchFamily="34" charset="-122"/>
                <a:ea typeface="微软雅黑" panose="020B0503020204020204" pitchFamily="34" charset="-122"/>
              </a:rPr>
              <a:t>提取器</a:t>
            </a:r>
            <a:endParaRPr lang="zh-CN" altLang="en-US" sz="20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C95DB7E3-5F53-E532-E628-593BDD2CC4EF}"/>
              </a:ext>
            </a:extLst>
          </p:cNvPr>
          <p:cNvPicPr>
            <a:picLocks noChangeAspect="1"/>
          </p:cNvPicPr>
          <p:nvPr/>
        </p:nvPicPr>
        <p:blipFill>
          <a:blip r:embed="rId3"/>
          <a:stretch>
            <a:fillRect/>
          </a:stretch>
        </p:blipFill>
        <p:spPr>
          <a:xfrm>
            <a:off x="1125004" y="3645794"/>
            <a:ext cx="9945682" cy="235555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141140"/>
            <a:ext cx="4003019" cy="400110"/>
          </a:xfrm>
          <a:prstGeom prst="rect">
            <a:avLst/>
          </a:prstGeom>
        </p:spPr>
        <p:txBody>
          <a:bodyPr wrap="none">
            <a:spAutoFit/>
          </a:bodyPr>
          <a:lstStyle/>
          <a:p>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en-US" sz="2000" dirty="0">
                <a:solidFill>
                  <a:srgbClr val="1369B2"/>
                </a:solidFill>
                <a:latin typeface="微软雅黑" panose="020B0503020204020204" pitchFamily="34" charset="-122"/>
                <a:ea typeface="微软雅黑" panose="020B0503020204020204" pitchFamily="34" charset="-122"/>
              </a:rPr>
              <a:t>提取器的常用配置项</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如下。</a:t>
            </a:r>
          </a:p>
        </p:txBody>
      </p:sp>
      <p:sp>
        <p:nvSpPr>
          <p:cNvPr id="3" name="矩形 2"/>
          <p:cNvSpPr/>
          <p:nvPr/>
        </p:nvSpPr>
        <p:spPr>
          <a:xfrm>
            <a:off x="1143690" y="1909309"/>
            <a:ext cx="9912237" cy="2400657"/>
          </a:xfrm>
          <a:prstGeom prst="rect">
            <a:avLst/>
          </a:prstGeom>
        </p:spPr>
        <p:txBody>
          <a:bodyPr wrap="square">
            <a:spAutoFit/>
          </a:bodyPr>
          <a:lstStyle/>
          <a:p>
            <a:pPr marL="342900" lvl="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Names of created variables</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引用名称</a:t>
            </a:r>
            <a:r>
              <a:rPr lang="zh-CN" altLang="zh-CN" sz="2000" dirty="0">
                <a:solidFill>
                  <a:srgbClr val="595959"/>
                </a:solidFill>
                <a:latin typeface="微软雅黑" panose="020B0503020204020204" pitchFamily="34" charset="-122"/>
                <a:ea typeface="微软雅黑" panose="020B0503020204020204" pitchFamily="34" charset="-122"/>
                <a:cs typeface="+mn-ea"/>
              </a:rPr>
              <a:t>，存储提取出的数据。</a:t>
            </a:r>
          </a:p>
          <a:p>
            <a:pPr marL="342900" lvl="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JSON Path expressions</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JSON</a:t>
            </a:r>
            <a:r>
              <a:rPr lang="zh-CN" altLang="zh-CN" sz="2000" dirty="0">
                <a:solidFill>
                  <a:srgbClr val="595959"/>
                </a:solidFill>
                <a:latin typeface="微软雅黑" panose="020B0503020204020204" pitchFamily="34" charset="-122"/>
                <a:ea typeface="微软雅黑" panose="020B0503020204020204" pitchFamily="34" charset="-122"/>
                <a:cs typeface="+mn-ea"/>
              </a:rPr>
              <a:t>路径表达式，即</a:t>
            </a:r>
            <a:r>
              <a:rPr lang="zh-CN" altLang="zh-CN" sz="2000" dirty="0">
                <a:solidFill>
                  <a:srgbClr val="1369B2"/>
                </a:solidFill>
                <a:latin typeface="微软雅黑" panose="020B0503020204020204" pitchFamily="34" charset="-122"/>
                <a:ea typeface="微软雅黑" panose="020B0503020204020204" pitchFamily="34" charset="-122"/>
              </a:rPr>
              <a:t>提取路径</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342900" lvl="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Match No. (0 for Random)</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匹配数字</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0</a:t>
            </a:r>
            <a:r>
              <a:rPr lang="zh-CN" altLang="zh-CN" sz="2000" dirty="0">
                <a:solidFill>
                  <a:srgbClr val="595959"/>
                </a:solidFill>
                <a:latin typeface="微软雅黑" panose="020B0503020204020204" pitchFamily="34" charset="-122"/>
                <a:ea typeface="微软雅黑" panose="020B0503020204020204" pitchFamily="34" charset="-122"/>
                <a:cs typeface="+mn-ea"/>
              </a:rPr>
              <a:t>表示随机取值，</a:t>
            </a:r>
            <a:r>
              <a:rPr lang="en-US" altLang="zh-CN" sz="2000" dirty="0">
                <a:solidFill>
                  <a:srgbClr val="595959"/>
                </a:solidFill>
                <a:latin typeface="微软雅黑" panose="020B0503020204020204" pitchFamily="34" charset="-122"/>
                <a:ea typeface="微软雅黑" panose="020B0503020204020204" pitchFamily="34" charset="-122"/>
                <a:cs typeface="+mn-ea"/>
              </a:rPr>
              <a:t>-1</a:t>
            </a:r>
            <a:r>
              <a:rPr lang="zh-CN" altLang="zh-CN" sz="2000" dirty="0">
                <a:solidFill>
                  <a:srgbClr val="595959"/>
                </a:solidFill>
                <a:latin typeface="微软雅黑" panose="020B0503020204020204" pitchFamily="34" charset="-122"/>
                <a:ea typeface="微软雅黑" panose="020B0503020204020204" pitchFamily="34" charset="-122"/>
                <a:cs typeface="+mn-ea"/>
              </a:rPr>
              <a:t>表示取全部值，其他正整数</a:t>
            </a:r>
            <a:r>
              <a:rPr lang="en-US" altLang="zh-CN" sz="2000" dirty="0">
                <a:solidFill>
                  <a:srgbClr val="595959"/>
                </a:solidFill>
                <a:latin typeface="微软雅黑" panose="020B0503020204020204" pitchFamily="34" charset="-122"/>
                <a:ea typeface="微软雅黑" panose="020B0503020204020204" pitchFamily="34" charset="-122"/>
                <a:cs typeface="+mn-ea"/>
              </a:rPr>
              <a:t>n</a:t>
            </a:r>
            <a:r>
              <a:rPr lang="zh-CN" altLang="zh-CN" sz="2000" dirty="0">
                <a:solidFill>
                  <a:srgbClr val="595959"/>
                </a:solidFill>
                <a:latin typeface="微软雅黑" panose="020B0503020204020204" pitchFamily="34" charset="-122"/>
                <a:ea typeface="微软雅黑" panose="020B0503020204020204" pitchFamily="34" charset="-122"/>
                <a:cs typeface="+mn-ea"/>
              </a:rPr>
              <a:t>表示取第</a:t>
            </a:r>
            <a:r>
              <a:rPr lang="en-US" altLang="zh-CN" sz="2000" dirty="0">
                <a:solidFill>
                  <a:srgbClr val="595959"/>
                </a:solidFill>
                <a:latin typeface="微软雅黑" panose="020B0503020204020204" pitchFamily="34" charset="-122"/>
                <a:ea typeface="微软雅黑" panose="020B0503020204020204" pitchFamily="34" charset="-122"/>
                <a:cs typeface="+mn-ea"/>
              </a:rPr>
              <a:t>n</a:t>
            </a:r>
            <a:r>
              <a:rPr lang="zh-CN" altLang="zh-CN" sz="2000" dirty="0">
                <a:solidFill>
                  <a:srgbClr val="595959"/>
                </a:solidFill>
                <a:latin typeface="微软雅黑" panose="020B0503020204020204" pitchFamily="34" charset="-122"/>
                <a:ea typeface="微软雅黑" panose="020B0503020204020204" pitchFamily="34" charset="-122"/>
                <a:cs typeface="+mn-ea"/>
              </a:rPr>
              <a:t>个值。</a:t>
            </a:r>
          </a:p>
          <a:p>
            <a:pPr marL="342900" lvl="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Default Values</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默认值</a:t>
            </a:r>
            <a:r>
              <a:rPr lang="zh-CN" altLang="zh-CN" sz="2000" dirty="0">
                <a:solidFill>
                  <a:srgbClr val="595959"/>
                </a:solidFill>
                <a:latin typeface="微软雅黑" panose="020B0503020204020204" pitchFamily="34" charset="-122"/>
                <a:ea typeface="微软雅黑" panose="020B0503020204020204" pitchFamily="34" charset="-122"/>
                <a:cs typeface="+mn-ea"/>
              </a:rPr>
              <a:t>，如果引用名称没有取到值，就使用该默认值。</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性能测试种类</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圆角矩形 10"/>
          <p:cNvSpPr/>
          <p:nvPr/>
        </p:nvSpPr>
        <p:spPr>
          <a:xfrm>
            <a:off x="982662" y="983982"/>
            <a:ext cx="2804477" cy="69998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稳定性测试</a:t>
            </a:r>
          </a:p>
        </p:txBody>
      </p:sp>
      <p:sp>
        <p:nvSpPr>
          <p:cNvPr id="27" name="文本框 28"/>
          <p:cNvSpPr txBox="1"/>
          <p:nvPr/>
        </p:nvSpPr>
        <p:spPr>
          <a:xfrm>
            <a:off x="1143690" y="2083091"/>
            <a:ext cx="10019115" cy="1477328"/>
          </a:xfrm>
          <a:prstGeom prst="rect">
            <a:avLst/>
          </a:prstGeom>
          <a:noFill/>
          <a:effectLst/>
        </p:spPr>
        <p:txBody>
          <a:bodyPr wrap="square" rtlCol="0">
            <a:spAutoFit/>
          </a:bodyPr>
          <a:lstStyle/>
          <a:p>
            <a:pPr indent="457200" algn="just">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稳定性测试也称为可靠性测试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，它是指</a:t>
            </a:r>
            <a:r>
              <a:rPr lang="zh-CN" altLang="zh-CN" sz="2000" dirty="0">
                <a:solidFill>
                  <a:srgbClr val="1369B2"/>
                </a:solidFill>
                <a:latin typeface="微软雅黑" panose="020B0503020204020204" pitchFamily="34" charset="-122"/>
                <a:ea typeface="微软雅黑" panose="020B0503020204020204" pitchFamily="34" charset="-122"/>
              </a:rPr>
              <a:t>让系统在强负载情况下</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持续运行一段时间</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（如</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7</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ymbol" panose="05050102010706020507" pitchFamily="18" charset="2"/>
              </a:rPr>
              <a:t></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24</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小时</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），测试系统在这种条件下是否能够稳定运行。由于系统在强负载下有业务压力且运行时间较长，所以</a:t>
            </a:r>
            <a:r>
              <a:rPr lang="zh-CN" altLang="zh-CN" sz="2000" dirty="0">
                <a:solidFill>
                  <a:srgbClr val="1369B2"/>
                </a:solidFill>
                <a:latin typeface="微软雅黑" panose="020B0503020204020204" pitchFamily="34" charset="-122"/>
                <a:ea typeface="微软雅黑" panose="020B0503020204020204" pitchFamily="34" charset="-122"/>
              </a:rPr>
              <a:t>稳定性测试可以检测系统是否存在内存泄露等问题</a:t>
            </a: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416823" y="1306073"/>
            <a:ext cx="9710357" cy="3323987"/>
          </a:xfrm>
          <a:prstGeom prst="rect">
            <a:avLst/>
          </a:prstGeom>
          <a:noFill/>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en-US" sz="2000" dirty="0">
                <a:solidFill>
                  <a:srgbClr val="1369B2"/>
                </a:solidFill>
                <a:latin typeface="微软雅黑" panose="020B0503020204020204" pitchFamily="34" charset="-122"/>
                <a:ea typeface="微软雅黑" panose="020B0503020204020204" pitchFamily="34" charset="-122"/>
              </a:rPr>
              <a:t>提取器</a:t>
            </a:r>
            <a:r>
              <a:rPr lang="zh-CN" altLang="zh-CN" sz="2000" dirty="0">
                <a:solidFill>
                  <a:srgbClr val="595959"/>
                </a:solidFill>
                <a:latin typeface="微软雅黑" panose="020B0503020204020204" pitchFamily="34" charset="-122"/>
                <a:ea typeface="微软雅黑" panose="020B0503020204020204" pitchFamily="34" charset="-122"/>
                <a:cs typeface="+mn-ea"/>
              </a:rPr>
              <a:t>的使用</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本案例要求使用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发送两个请求，具体如下。</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请求一：请求地址为</a:t>
            </a:r>
            <a:r>
              <a:rPr lang="en-US" altLang="zh-CN" sz="2000" dirty="0">
                <a:solidFill>
                  <a:srgbClr val="1369B2"/>
                </a:solidFill>
                <a:latin typeface="微软雅黑" panose="020B0503020204020204" pitchFamily="34" charset="-122"/>
                <a:ea typeface="微软雅黑" panose="020B0503020204020204" pitchFamily="34" charset="-122"/>
              </a:rPr>
              <a:t>https://www.weather.com.cn/data/sk/101010100.html</a:t>
            </a:r>
            <a:r>
              <a:rPr lang="zh-CN" altLang="zh-CN" sz="2000" dirty="0">
                <a:solidFill>
                  <a:srgbClr val="595959"/>
                </a:solidFill>
                <a:latin typeface="微软雅黑" panose="020B0503020204020204" pitchFamily="34" charset="-122"/>
                <a:ea typeface="微软雅黑" panose="020B0503020204020204" pitchFamily="34" charset="-122"/>
                <a:cs typeface="+mn-ea"/>
              </a:rPr>
              <a:t>，获取返回结果中的城市名称</a:t>
            </a:r>
            <a:r>
              <a:rPr lang="zh-CN" altLang="zh-CN" sz="2000" dirty="0">
                <a:solidFill>
                  <a:srgbClr val="1369B2"/>
                </a:solidFill>
                <a:latin typeface="微软雅黑" panose="020B0503020204020204" pitchFamily="34" charset="-122"/>
                <a:ea typeface="微软雅黑" panose="020B0503020204020204" pitchFamily="34" charset="-122"/>
              </a:rPr>
              <a:t>“北京</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请求二：请求地址为</a:t>
            </a:r>
            <a:r>
              <a:rPr lang="en-US" altLang="zh-CN" sz="2000" dirty="0">
                <a:solidFill>
                  <a:srgbClr val="1369B2"/>
                </a:solidFill>
                <a:latin typeface="微软雅黑" panose="020B0503020204020204" pitchFamily="34" charset="-122"/>
                <a:ea typeface="微软雅黑" panose="020B0503020204020204" pitchFamily="34" charset="-122"/>
              </a:rPr>
              <a:t>https://www.baidu.com/S?wd=</a:t>
            </a:r>
            <a:r>
              <a:rPr lang="zh-CN" altLang="zh-CN" sz="2000" dirty="0">
                <a:solidFill>
                  <a:srgbClr val="1369B2"/>
                </a:solidFill>
                <a:latin typeface="微软雅黑" panose="020B0503020204020204" pitchFamily="34" charset="-122"/>
                <a:ea typeface="微软雅黑" panose="020B0503020204020204" pitchFamily="34" charset="-122"/>
              </a:rPr>
              <a:t>北京</a:t>
            </a:r>
            <a:r>
              <a:rPr lang="zh-CN" altLang="zh-CN" sz="2000" dirty="0">
                <a:solidFill>
                  <a:srgbClr val="595959"/>
                </a:solidFill>
                <a:latin typeface="微软雅黑" panose="020B0503020204020204" pitchFamily="34" charset="-122"/>
                <a:ea typeface="微软雅黑" panose="020B0503020204020204" pitchFamily="34" charset="-122"/>
                <a:cs typeface="+mn-ea"/>
              </a:rPr>
              <a:t>，把请求一返回的城市名称</a:t>
            </a:r>
            <a:r>
              <a:rPr lang="zh-CN" altLang="zh-CN" sz="2000" dirty="0">
                <a:solidFill>
                  <a:srgbClr val="1369B2"/>
                </a:solidFill>
                <a:latin typeface="微软雅黑" panose="020B0503020204020204" pitchFamily="34" charset="-122"/>
                <a:ea typeface="微软雅黑" panose="020B0503020204020204" pitchFamily="34" charset="-122"/>
              </a:rPr>
              <a:t>“北京</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作为</a:t>
            </a:r>
            <a:r>
              <a:rPr lang="zh-CN" altLang="zh-CN" sz="2000" dirty="0">
                <a:solidFill>
                  <a:srgbClr val="1369B2"/>
                </a:solidFill>
                <a:latin typeface="微软雅黑" panose="020B0503020204020204" pitchFamily="34" charset="-122"/>
                <a:ea typeface="微软雅黑" panose="020B0503020204020204" pitchFamily="34" charset="-122"/>
              </a:rPr>
              <a:t>请求参数</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090887" y="997987"/>
            <a:ext cx="10060044" cy="961289"/>
          </a:xfrm>
          <a:prstGeom prst="rect">
            <a:avLst/>
          </a:prstGeom>
          <a:noFill/>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首先在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1369B2"/>
                </a:solidFill>
                <a:latin typeface="微软雅黑" panose="020B0503020204020204" pitchFamily="34" charset="-122"/>
                <a:ea typeface="微软雅黑" panose="020B0503020204020204" pitchFamily="34" charset="-122"/>
              </a:rPr>
              <a:t>添加并配置第一个</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然后在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1369B2"/>
                </a:solidFill>
                <a:latin typeface="微软雅黑" panose="020B0503020204020204" pitchFamily="34" charset="-122"/>
                <a:ea typeface="微软雅黑" panose="020B0503020204020204" pitchFamily="34" charset="-122"/>
              </a:rPr>
              <a:t>添加</a:t>
            </a:r>
            <a:r>
              <a:rPr lang="zh-CN" altLang="en-US" sz="2000" dirty="0">
                <a:solidFill>
                  <a:srgbClr val="1369B2"/>
                </a:solidFill>
                <a:latin typeface="微软雅黑" panose="020B0503020204020204" pitchFamily="34" charset="-122"/>
                <a:ea typeface="微软雅黑" panose="020B0503020204020204" pitchFamily="34" charset="-122"/>
              </a:rPr>
              <a:t>查看</a:t>
            </a:r>
            <a:r>
              <a:rPr lang="zh-CN" altLang="zh-CN" sz="2000" dirty="0">
                <a:solidFill>
                  <a:srgbClr val="1369B2"/>
                </a:solidFill>
                <a:latin typeface="微软雅黑" panose="020B0503020204020204" pitchFamily="34" charset="-122"/>
                <a:ea typeface="微软雅黑" panose="020B0503020204020204" pitchFamily="34" charset="-122"/>
              </a:rPr>
              <a:t>结果树并执行测试</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5" name="图片 4">
            <a:extLst>
              <a:ext uri="{FF2B5EF4-FFF2-40B4-BE49-F238E27FC236}">
                <a16:creationId xmlns:a16="http://schemas.microsoft.com/office/drawing/2014/main" id="{6DF075E6-92DB-FBFE-3441-30998EBAABE9}"/>
              </a:ext>
            </a:extLst>
          </p:cNvPr>
          <p:cNvPicPr>
            <a:picLocks noChangeAspect="1"/>
          </p:cNvPicPr>
          <p:nvPr/>
        </p:nvPicPr>
        <p:blipFill>
          <a:blip r:embed="rId3"/>
          <a:stretch>
            <a:fillRect/>
          </a:stretch>
        </p:blipFill>
        <p:spPr>
          <a:xfrm>
            <a:off x="1926355" y="2061794"/>
            <a:ext cx="8337702" cy="2523252"/>
          </a:xfrm>
          <a:prstGeom prst="rect">
            <a:avLst/>
          </a:prstGeom>
        </p:spPr>
      </p:pic>
      <p:pic>
        <p:nvPicPr>
          <p:cNvPr id="8" name="图片 7">
            <a:extLst>
              <a:ext uri="{FF2B5EF4-FFF2-40B4-BE49-F238E27FC236}">
                <a16:creationId xmlns:a16="http://schemas.microsoft.com/office/drawing/2014/main" id="{0DAD60BC-1DD3-0D48-2278-A4674AF6E915}"/>
              </a:ext>
            </a:extLst>
          </p:cNvPr>
          <p:cNvPicPr>
            <a:picLocks noChangeAspect="1"/>
          </p:cNvPicPr>
          <p:nvPr/>
        </p:nvPicPr>
        <p:blipFill>
          <a:blip r:embed="rId4"/>
          <a:stretch>
            <a:fillRect/>
          </a:stretch>
        </p:blipFill>
        <p:spPr>
          <a:xfrm>
            <a:off x="1926354" y="5141905"/>
            <a:ext cx="8337701" cy="1040836"/>
          </a:xfrm>
          <a:prstGeom prst="rect">
            <a:avLst/>
          </a:prstGeom>
        </p:spPr>
      </p:pic>
      <p:sp>
        <p:nvSpPr>
          <p:cNvPr id="9" name="矩形 8">
            <a:extLst>
              <a:ext uri="{FF2B5EF4-FFF2-40B4-BE49-F238E27FC236}">
                <a16:creationId xmlns:a16="http://schemas.microsoft.com/office/drawing/2014/main" id="{98052048-CFE6-F110-1FDF-9FDCEA534839}"/>
              </a:ext>
            </a:extLst>
          </p:cNvPr>
          <p:cNvSpPr/>
          <p:nvPr/>
        </p:nvSpPr>
        <p:spPr>
          <a:xfrm>
            <a:off x="1926354" y="3069794"/>
            <a:ext cx="8337701" cy="720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A5978120-7E25-B7E5-F757-EB1463044CCA}"/>
              </a:ext>
            </a:extLst>
          </p:cNvPr>
          <p:cNvSpPr/>
          <p:nvPr/>
        </p:nvSpPr>
        <p:spPr>
          <a:xfrm>
            <a:off x="3431207" y="5733794"/>
            <a:ext cx="1079999" cy="2033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143690" y="1058668"/>
            <a:ext cx="9755292" cy="961289"/>
          </a:xfrm>
          <a:prstGeom prst="rect">
            <a:avLst/>
          </a:prstGeom>
          <a:noFill/>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添加</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提取器提取</a:t>
            </a:r>
            <a:r>
              <a:rPr lang="zh-CN" altLang="zh-CN" sz="2000" dirty="0">
                <a:solidFill>
                  <a:srgbClr val="595959"/>
                </a:solidFill>
                <a:latin typeface="微软雅黑" panose="020B0503020204020204" pitchFamily="34" charset="-122"/>
                <a:ea typeface="微软雅黑" panose="020B0503020204020204" pitchFamily="34" charset="-122"/>
                <a:cs typeface="+mn-ea"/>
              </a:rPr>
              <a:t>需要的数据</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中添加第二个</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请求，并按照案例要求</a:t>
            </a:r>
            <a:r>
              <a:rPr lang="zh-CN" altLang="zh-CN" sz="2000" dirty="0">
                <a:solidFill>
                  <a:srgbClr val="1369B2"/>
                </a:solidFill>
                <a:latin typeface="微软雅黑" panose="020B0503020204020204" pitchFamily="34" charset="-122"/>
                <a:ea typeface="微软雅黑" panose="020B0503020204020204" pitchFamily="34" charset="-122"/>
              </a:rPr>
              <a:t>在请求二的</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请求界面中引用</a:t>
            </a:r>
            <a:r>
              <a:rPr lang="en-US" altLang="zh-CN" sz="2000" dirty="0">
                <a:solidFill>
                  <a:srgbClr val="1369B2"/>
                </a:solidFill>
                <a:latin typeface="微软雅黑" panose="020B0503020204020204" pitchFamily="34" charset="-122"/>
                <a:ea typeface="微软雅黑" panose="020B0503020204020204" pitchFamily="34" charset="-122"/>
              </a:rPr>
              <a:t>city</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a:extLst>
              <a:ext uri="{FF2B5EF4-FFF2-40B4-BE49-F238E27FC236}">
                <a16:creationId xmlns:a16="http://schemas.microsoft.com/office/drawing/2014/main" id="{19EB2A50-9DD5-2402-2B2B-303A98FF15C6}"/>
              </a:ext>
            </a:extLst>
          </p:cNvPr>
          <p:cNvPicPr>
            <a:picLocks noChangeAspect="1"/>
          </p:cNvPicPr>
          <p:nvPr/>
        </p:nvPicPr>
        <p:blipFill>
          <a:blip r:embed="rId3"/>
          <a:stretch>
            <a:fillRect/>
          </a:stretch>
        </p:blipFill>
        <p:spPr>
          <a:xfrm>
            <a:off x="3198948" y="2089895"/>
            <a:ext cx="5272258" cy="2501108"/>
          </a:xfrm>
          <a:prstGeom prst="rect">
            <a:avLst/>
          </a:prstGeom>
        </p:spPr>
      </p:pic>
      <p:pic>
        <p:nvPicPr>
          <p:cNvPr id="8" name="图片 7">
            <a:extLst>
              <a:ext uri="{FF2B5EF4-FFF2-40B4-BE49-F238E27FC236}">
                <a16:creationId xmlns:a16="http://schemas.microsoft.com/office/drawing/2014/main" id="{8A721BD9-D71A-AD7A-BF62-2DBB121A0F16}"/>
              </a:ext>
            </a:extLst>
          </p:cNvPr>
          <p:cNvPicPr>
            <a:picLocks noChangeAspect="1"/>
          </p:cNvPicPr>
          <p:nvPr/>
        </p:nvPicPr>
        <p:blipFill>
          <a:blip r:embed="rId4"/>
          <a:stretch>
            <a:fillRect/>
          </a:stretch>
        </p:blipFill>
        <p:spPr>
          <a:xfrm>
            <a:off x="2021772" y="4845017"/>
            <a:ext cx="8146868" cy="1715413"/>
          </a:xfrm>
          <a:prstGeom prst="rect">
            <a:avLst/>
          </a:prstGeom>
        </p:spPr>
      </p:pic>
      <p:sp>
        <p:nvSpPr>
          <p:cNvPr id="9" name="矩形 8">
            <a:extLst>
              <a:ext uri="{FF2B5EF4-FFF2-40B4-BE49-F238E27FC236}">
                <a16:creationId xmlns:a16="http://schemas.microsoft.com/office/drawing/2014/main" id="{E9DC5525-0A2E-E57E-6170-A9D9D5186BA8}"/>
              </a:ext>
            </a:extLst>
          </p:cNvPr>
          <p:cNvSpPr/>
          <p:nvPr/>
        </p:nvSpPr>
        <p:spPr>
          <a:xfrm>
            <a:off x="5015207" y="3238767"/>
            <a:ext cx="1007999" cy="7670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A430DA44-4321-9FA0-7C37-6BE4AE928603}"/>
              </a:ext>
            </a:extLst>
          </p:cNvPr>
          <p:cNvSpPr/>
          <p:nvPr/>
        </p:nvSpPr>
        <p:spPr>
          <a:xfrm>
            <a:off x="3359207" y="5517795"/>
            <a:ext cx="648000" cy="2831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321820" y="966819"/>
            <a:ext cx="10127561" cy="553998"/>
          </a:xfrm>
          <a:prstGeom prst="rect">
            <a:avLst/>
          </a:prstGeom>
          <a:noFill/>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第二个</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配置完成之后，</a:t>
            </a:r>
            <a:r>
              <a:rPr lang="zh-CN" altLang="zh-CN" sz="2000" dirty="0">
                <a:solidFill>
                  <a:srgbClr val="1369B2"/>
                </a:solidFill>
                <a:latin typeface="微软雅黑" panose="020B0503020204020204" pitchFamily="34" charset="-122"/>
                <a:ea typeface="微软雅黑" panose="020B0503020204020204" pitchFamily="34" charset="-122"/>
              </a:rPr>
              <a:t>执行测试</a:t>
            </a:r>
            <a:r>
              <a:rPr lang="zh-CN" altLang="en-US" sz="2000" dirty="0">
                <a:solidFill>
                  <a:srgbClr val="595959"/>
                </a:solidFill>
                <a:latin typeface="微软雅黑" panose="020B0503020204020204" pitchFamily="34" charset="-122"/>
                <a:ea typeface="微软雅黑" panose="020B0503020204020204" pitchFamily="34" charset="-122"/>
                <a:cs typeface="+mn-ea"/>
              </a:rPr>
              <a:t>，测试结果</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a:extLst>
              <a:ext uri="{FF2B5EF4-FFF2-40B4-BE49-F238E27FC236}">
                <a16:creationId xmlns:a16="http://schemas.microsoft.com/office/drawing/2014/main" id="{2B1E99BA-DECA-4CD1-7766-C3CD9E78D16D}"/>
              </a:ext>
            </a:extLst>
          </p:cNvPr>
          <p:cNvPicPr>
            <a:picLocks noChangeAspect="1"/>
          </p:cNvPicPr>
          <p:nvPr/>
        </p:nvPicPr>
        <p:blipFill>
          <a:blip r:embed="rId3"/>
          <a:stretch>
            <a:fillRect/>
          </a:stretch>
        </p:blipFill>
        <p:spPr>
          <a:xfrm>
            <a:off x="2857111" y="2493794"/>
            <a:ext cx="6476190" cy="2571429"/>
          </a:xfrm>
          <a:prstGeom prst="rect">
            <a:avLst/>
          </a:prstGeom>
        </p:spPr>
      </p:pic>
      <p:sp>
        <p:nvSpPr>
          <p:cNvPr id="5" name="矩形 4">
            <a:extLst>
              <a:ext uri="{FF2B5EF4-FFF2-40B4-BE49-F238E27FC236}">
                <a16:creationId xmlns:a16="http://schemas.microsoft.com/office/drawing/2014/main" id="{8B817F56-AA15-6319-DC99-D0B41A1E0602}"/>
              </a:ext>
            </a:extLst>
          </p:cNvPr>
          <p:cNvSpPr/>
          <p:nvPr/>
        </p:nvSpPr>
        <p:spPr>
          <a:xfrm>
            <a:off x="5482544" y="3496383"/>
            <a:ext cx="3492662" cy="2934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3"/>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掌握逻辑控制器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zh-CN" sz="2000" dirty="0">
                <a:solidFill>
                  <a:srgbClr val="1369B2"/>
                </a:solidFill>
                <a:latin typeface="微软雅黑" panose="020B0503020204020204" pitchFamily="34" charset="-122"/>
                <a:ea typeface="微软雅黑" panose="020B0503020204020204" pitchFamily="34" charset="-122"/>
                <a:cs typeface="+mn-ea"/>
              </a:rPr>
              <a:t>使用常用的逻辑控制器元件控制脚本的执行顺序</a:t>
            </a: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1" name="图片 10"/>
          <p:cNvPicPr>
            <a:picLocks noChangeAspect="1"/>
          </p:cNvPicPr>
          <p:nvPr/>
        </p:nvPicPr>
        <p:blipFill>
          <a:blip r:embed="rId3"/>
          <a:stretch>
            <a:fillRect/>
          </a:stretch>
        </p:blipFill>
        <p:spPr>
          <a:xfrm>
            <a:off x="1011196" y="1629594"/>
            <a:ext cx="3715858" cy="4006159"/>
          </a:xfrm>
          <a:prstGeom prst="rect">
            <a:avLst/>
          </a:prstGeom>
        </p:spPr>
      </p:pic>
      <p:sp>
        <p:nvSpPr>
          <p:cNvPr id="14" name="文本框 7"/>
          <p:cNvSpPr txBox="1"/>
          <p:nvPr/>
        </p:nvSpPr>
        <p:spPr>
          <a:xfrm>
            <a:off x="5169588" y="1976466"/>
            <a:ext cx="6109618" cy="961289"/>
          </a:xfrm>
          <a:prstGeom prst="rect">
            <a:avLst/>
          </a:prstGeom>
          <a:noFill/>
        </p:spPr>
        <p:txBody>
          <a:bodyPr wrap="square">
            <a:spAutoFit/>
          </a:bodyPr>
          <a:lstStyle/>
          <a:p>
            <a:pPr indent="457200" algn="just">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逻辑控制器用于控制脚本的执行顺序</a:t>
            </a: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中有</a:t>
            </a:r>
            <a:r>
              <a:rPr lang="en-US" altLang="zh-CN" sz="2000" dirty="0">
                <a:solidFill>
                  <a:srgbClr val="1369B2"/>
                </a:solidFill>
                <a:latin typeface="微软雅黑" panose="020B0503020204020204" pitchFamily="34" charset="-122"/>
                <a:ea typeface="微软雅黑" panose="020B0503020204020204" pitchFamily="34" charset="-122"/>
              </a:rPr>
              <a:t>17</a:t>
            </a:r>
            <a:r>
              <a:rPr lang="zh-CN" altLang="zh-CN" sz="2000" dirty="0">
                <a:solidFill>
                  <a:srgbClr val="1369B2"/>
                </a:solidFill>
                <a:latin typeface="微软雅黑" panose="020B0503020204020204" pitchFamily="34" charset="-122"/>
                <a:ea typeface="微软雅黑" panose="020B0503020204020204" pitchFamily="34" charset="-122"/>
              </a:rPr>
              <a:t>个</a:t>
            </a:r>
            <a:r>
              <a:rPr lang="zh-CN" altLang="zh-CN" sz="2000" dirty="0">
                <a:solidFill>
                  <a:srgbClr val="595959"/>
                </a:solidFill>
                <a:latin typeface="微软雅黑" panose="020B0503020204020204" pitchFamily="34" charset="-122"/>
                <a:ea typeface="微软雅黑" panose="020B0503020204020204" pitchFamily="34" charset="-122"/>
                <a:cs typeface="+mn-ea"/>
              </a:rPr>
              <a:t>逻辑控制器元件，它们可以分为两类</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nvGrpSpPr>
          <p:cNvPr id="11" name="组合 10"/>
          <p:cNvGrpSpPr/>
          <p:nvPr/>
        </p:nvGrpSpPr>
        <p:grpSpPr>
          <a:xfrm>
            <a:off x="2618507" y="1568016"/>
            <a:ext cx="6963152" cy="1440000"/>
            <a:chOff x="2655457" y="2246012"/>
            <a:chExt cx="6963152" cy="1440000"/>
          </a:xfrm>
        </p:grpSpPr>
        <p:sp>
          <p:nvSpPr>
            <p:cNvPr id="12" name="Rectangle 58"/>
            <p:cNvSpPr>
              <a:spLocks noChangeArrowheads="1"/>
            </p:cNvSpPr>
            <p:nvPr/>
          </p:nvSpPr>
          <p:spPr bwMode="auto">
            <a:xfrm rot="2700000">
              <a:off x="3737952" y="2246012"/>
              <a:ext cx="1440000" cy="1440000"/>
            </a:xfrm>
            <a:prstGeom prst="rect">
              <a:avLst/>
            </a:prstGeom>
            <a:solidFill>
              <a:srgbClr val="0070C0"/>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4" name="Rectangle 58"/>
            <p:cNvSpPr>
              <a:spLocks noChangeArrowheads="1"/>
            </p:cNvSpPr>
            <p:nvPr/>
          </p:nvSpPr>
          <p:spPr bwMode="auto">
            <a:xfrm rot="2700000">
              <a:off x="5376000" y="2246012"/>
              <a:ext cx="1440000" cy="1440000"/>
            </a:xfrm>
            <a:prstGeom prst="rect">
              <a:avLst/>
            </a:pr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5" name="Rectangle 58"/>
            <p:cNvSpPr>
              <a:spLocks noChangeArrowheads="1"/>
            </p:cNvSpPr>
            <p:nvPr/>
          </p:nvSpPr>
          <p:spPr bwMode="auto">
            <a:xfrm rot="2700000">
              <a:off x="7084003" y="2246012"/>
              <a:ext cx="1440000" cy="1440000"/>
            </a:xfrm>
            <a:prstGeom prst="rect">
              <a:avLst/>
            </a:prstGeom>
            <a:solidFill>
              <a:srgbClr val="0070C0"/>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6" name="Freeform 28"/>
            <p:cNvSpPr>
              <a:spLocks noEditPoints="1"/>
            </p:cNvSpPr>
            <p:nvPr/>
          </p:nvSpPr>
          <p:spPr bwMode="auto">
            <a:xfrm>
              <a:off x="5723670" y="2607118"/>
              <a:ext cx="721832" cy="688172"/>
            </a:xfrm>
            <a:custGeom>
              <a:avLst/>
              <a:gdLst>
                <a:gd name="T0" fmla="*/ 188 w 490"/>
                <a:gd name="T1" fmla="*/ 199 h 467"/>
                <a:gd name="T2" fmla="*/ 162 w 490"/>
                <a:gd name="T3" fmla="*/ 123 h 467"/>
                <a:gd name="T4" fmla="*/ 162 w 490"/>
                <a:gd name="T5" fmla="*/ 117 h 467"/>
                <a:gd name="T6" fmla="*/ 329 w 490"/>
                <a:gd name="T7" fmla="*/ 117 h 467"/>
                <a:gd name="T8" fmla="*/ 329 w 490"/>
                <a:gd name="T9" fmla="*/ 123 h 467"/>
                <a:gd name="T10" fmla="*/ 303 w 490"/>
                <a:gd name="T11" fmla="*/ 199 h 467"/>
                <a:gd name="T12" fmla="*/ 391 w 490"/>
                <a:gd name="T13" fmla="*/ 244 h 467"/>
                <a:gd name="T14" fmla="*/ 445 w 490"/>
                <a:gd name="T15" fmla="*/ 172 h 467"/>
                <a:gd name="T16" fmla="*/ 445 w 490"/>
                <a:gd name="T17" fmla="*/ 172 h 467"/>
                <a:gd name="T18" fmla="*/ 407 w 490"/>
                <a:gd name="T19" fmla="*/ 94 h 467"/>
                <a:gd name="T20" fmla="*/ 375 w 490"/>
                <a:gd name="T21" fmla="*/ 93 h 467"/>
                <a:gd name="T22" fmla="*/ 337 w 490"/>
                <a:gd name="T23" fmla="*/ 172 h 467"/>
                <a:gd name="T24" fmla="*/ 337 w 490"/>
                <a:gd name="T25" fmla="*/ 172 h 467"/>
                <a:gd name="T26" fmla="*/ 391 w 490"/>
                <a:gd name="T27" fmla="*/ 244 h 467"/>
                <a:gd name="T28" fmla="*/ 344 w 490"/>
                <a:gd name="T29" fmla="*/ 173 h 467"/>
                <a:gd name="T30" fmla="*/ 349 w 490"/>
                <a:gd name="T31" fmla="*/ 148 h 467"/>
                <a:gd name="T32" fmla="*/ 430 w 490"/>
                <a:gd name="T33" fmla="*/ 134 h 467"/>
                <a:gd name="T34" fmla="*/ 434 w 490"/>
                <a:gd name="T35" fmla="*/ 160 h 467"/>
                <a:gd name="T36" fmla="*/ 422 w 490"/>
                <a:gd name="T37" fmla="*/ 217 h 467"/>
                <a:gd name="T38" fmla="*/ 360 w 490"/>
                <a:gd name="T39" fmla="*/ 217 h 467"/>
                <a:gd name="T40" fmla="*/ 137 w 490"/>
                <a:gd name="T41" fmla="*/ 221 h 467"/>
                <a:gd name="T42" fmla="*/ 154 w 490"/>
                <a:gd name="T43" fmla="*/ 172 h 467"/>
                <a:gd name="T44" fmla="*/ 154 w 490"/>
                <a:gd name="T45" fmla="*/ 168 h 467"/>
                <a:gd name="T46" fmla="*/ 99 w 490"/>
                <a:gd name="T47" fmla="*/ 92 h 467"/>
                <a:gd name="T48" fmla="*/ 46 w 490"/>
                <a:gd name="T49" fmla="*/ 168 h 467"/>
                <a:gd name="T50" fmla="*/ 46 w 490"/>
                <a:gd name="T51" fmla="*/ 172 h 467"/>
                <a:gd name="T52" fmla="*/ 62 w 490"/>
                <a:gd name="T53" fmla="*/ 221 h 467"/>
                <a:gd name="T54" fmla="*/ 68 w 490"/>
                <a:gd name="T55" fmla="*/ 217 h 467"/>
                <a:gd name="T56" fmla="*/ 56 w 490"/>
                <a:gd name="T57" fmla="*/ 160 h 467"/>
                <a:gd name="T58" fmla="*/ 61 w 490"/>
                <a:gd name="T59" fmla="*/ 134 h 467"/>
                <a:gd name="T60" fmla="*/ 142 w 490"/>
                <a:gd name="T61" fmla="*/ 148 h 467"/>
                <a:gd name="T62" fmla="*/ 146 w 490"/>
                <a:gd name="T63" fmla="*/ 173 h 467"/>
                <a:gd name="T64" fmla="*/ 100 w 490"/>
                <a:gd name="T65" fmla="*/ 237 h 467"/>
                <a:gd name="T66" fmla="*/ 262 w 490"/>
                <a:gd name="T67" fmla="*/ 291 h 467"/>
                <a:gd name="T68" fmla="*/ 252 w 490"/>
                <a:gd name="T69" fmla="*/ 313 h 467"/>
                <a:gd name="T70" fmla="*/ 314 w 490"/>
                <a:gd name="T71" fmla="*/ 264 h 467"/>
                <a:gd name="T72" fmla="*/ 402 w 490"/>
                <a:gd name="T73" fmla="*/ 437 h 467"/>
                <a:gd name="T74" fmla="*/ 119 w 490"/>
                <a:gd name="T75" fmla="*/ 467 h 467"/>
                <a:gd name="T76" fmla="*/ 88 w 490"/>
                <a:gd name="T77" fmla="*/ 334 h 467"/>
                <a:gd name="T78" fmla="*/ 231 w 490"/>
                <a:gd name="T79" fmla="*/ 413 h 467"/>
                <a:gd name="T80" fmla="*/ 238 w 490"/>
                <a:gd name="T81" fmla="*/ 308 h 467"/>
                <a:gd name="T82" fmla="*/ 229 w 490"/>
                <a:gd name="T83" fmla="*/ 288 h 467"/>
                <a:gd name="T84" fmla="*/ 259 w 490"/>
                <a:gd name="T85" fmla="*/ 286 h 467"/>
                <a:gd name="T86" fmla="*/ 262 w 490"/>
                <a:gd name="T87" fmla="*/ 291 h 467"/>
                <a:gd name="T88" fmla="*/ 490 w 490"/>
                <a:gd name="T89" fmla="*/ 305 h 467"/>
                <a:gd name="T90" fmla="*/ 412 w 490"/>
                <a:gd name="T91" fmla="*/ 312 h 467"/>
                <a:gd name="T92" fmla="*/ 416 w 490"/>
                <a:gd name="T93" fmla="*/ 388 h 467"/>
                <a:gd name="T94" fmla="*/ 490 w 490"/>
                <a:gd name="T95" fmla="*/ 371 h 467"/>
                <a:gd name="T96" fmla="*/ 16 w 490"/>
                <a:gd name="T97" fmla="*/ 388 h 467"/>
                <a:gd name="T98" fmla="*/ 74 w 490"/>
                <a:gd name="T99" fmla="*/ 334 h 467"/>
                <a:gd name="T100" fmla="*/ 139 w 490"/>
                <a:gd name="T101" fmla="*/ 260 h 467"/>
                <a:gd name="T102" fmla="*/ 0 w 490"/>
                <a:gd name="T103" fmla="*/ 371 h 467"/>
                <a:gd name="T104" fmla="*/ 245 w 490"/>
                <a:gd name="T105" fmla="*/ 223 h 467"/>
                <a:gd name="T106" fmla="*/ 317 w 490"/>
                <a:gd name="T107" fmla="*/ 124 h 467"/>
                <a:gd name="T108" fmla="*/ 310 w 490"/>
                <a:gd name="T109" fmla="*/ 85 h 467"/>
                <a:gd name="T110" fmla="*/ 274 w 490"/>
                <a:gd name="T111" fmla="*/ 61 h 467"/>
                <a:gd name="T112" fmla="*/ 216 w 490"/>
                <a:gd name="T113" fmla="*/ 61 h 467"/>
                <a:gd name="T114" fmla="*/ 185 w 490"/>
                <a:gd name="T115" fmla="*/ 64 h 467"/>
                <a:gd name="T116" fmla="*/ 178 w 490"/>
                <a:gd name="T117" fmla="*/ 105 h 467"/>
                <a:gd name="T118" fmla="*/ 197 w 490"/>
                <a:gd name="T119" fmla="*/ 192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0" h="467">
                  <a:moveTo>
                    <a:pt x="245" y="235"/>
                  </a:moveTo>
                  <a:cubicBezTo>
                    <a:pt x="224" y="235"/>
                    <a:pt x="203" y="220"/>
                    <a:pt x="188" y="199"/>
                  </a:cubicBezTo>
                  <a:cubicBezTo>
                    <a:pt x="172" y="178"/>
                    <a:pt x="162" y="150"/>
                    <a:pt x="162" y="123"/>
                  </a:cubicBezTo>
                  <a:cubicBezTo>
                    <a:pt x="162" y="123"/>
                    <a:pt x="162" y="123"/>
                    <a:pt x="162" y="123"/>
                  </a:cubicBezTo>
                  <a:cubicBezTo>
                    <a:pt x="162" y="122"/>
                    <a:pt x="162" y="122"/>
                    <a:pt x="162" y="122"/>
                  </a:cubicBezTo>
                  <a:cubicBezTo>
                    <a:pt x="162" y="121"/>
                    <a:pt x="162" y="119"/>
                    <a:pt x="162" y="117"/>
                  </a:cubicBezTo>
                  <a:cubicBezTo>
                    <a:pt x="162" y="52"/>
                    <a:pt x="151" y="0"/>
                    <a:pt x="245" y="0"/>
                  </a:cubicBezTo>
                  <a:cubicBezTo>
                    <a:pt x="340" y="0"/>
                    <a:pt x="329" y="52"/>
                    <a:pt x="329" y="117"/>
                  </a:cubicBezTo>
                  <a:cubicBezTo>
                    <a:pt x="329" y="119"/>
                    <a:pt x="329" y="121"/>
                    <a:pt x="329" y="122"/>
                  </a:cubicBezTo>
                  <a:cubicBezTo>
                    <a:pt x="329" y="123"/>
                    <a:pt x="329" y="123"/>
                    <a:pt x="329" y="123"/>
                  </a:cubicBezTo>
                  <a:cubicBezTo>
                    <a:pt x="329" y="123"/>
                    <a:pt x="329" y="123"/>
                    <a:pt x="329" y="123"/>
                  </a:cubicBezTo>
                  <a:cubicBezTo>
                    <a:pt x="329" y="150"/>
                    <a:pt x="318" y="178"/>
                    <a:pt x="303" y="199"/>
                  </a:cubicBezTo>
                  <a:cubicBezTo>
                    <a:pt x="287" y="220"/>
                    <a:pt x="266" y="235"/>
                    <a:pt x="245" y="235"/>
                  </a:cubicBezTo>
                  <a:close/>
                  <a:moveTo>
                    <a:pt x="391" y="244"/>
                  </a:moveTo>
                  <a:cubicBezTo>
                    <a:pt x="404" y="244"/>
                    <a:pt x="418" y="235"/>
                    <a:pt x="428" y="221"/>
                  </a:cubicBezTo>
                  <a:cubicBezTo>
                    <a:pt x="438" y="208"/>
                    <a:pt x="445" y="190"/>
                    <a:pt x="445" y="172"/>
                  </a:cubicBezTo>
                  <a:cubicBezTo>
                    <a:pt x="445" y="172"/>
                    <a:pt x="445" y="172"/>
                    <a:pt x="445" y="172"/>
                  </a:cubicBezTo>
                  <a:cubicBezTo>
                    <a:pt x="445" y="172"/>
                    <a:pt x="445" y="172"/>
                    <a:pt x="445" y="172"/>
                  </a:cubicBezTo>
                  <a:cubicBezTo>
                    <a:pt x="445" y="170"/>
                    <a:pt x="445" y="169"/>
                    <a:pt x="445" y="168"/>
                  </a:cubicBezTo>
                  <a:cubicBezTo>
                    <a:pt x="445" y="131"/>
                    <a:pt x="451" y="99"/>
                    <a:pt x="407" y="94"/>
                  </a:cubicBezTo>
                  <a:cubicBezTo>
                    <a:pt x="402" y="93"/>
                    <a:pt x="397" y="92"/>
                    <a:pt x="391" y="92"/>
                  </a:cubicBezTo>
                  <a:cubicBezTo>
                    <a:pt x="385" y="92"/>
                    <a:pt x="380" y="93"/>
                    <a:pt x="375" y="93"/>
                  </a:cubicBezTo>
                  <a:cubicBezTo>
                    <a:pt x="331" y="99"/>
                    <a:pt x="337" y="130"/>
                    <a:pt x="337" y="168"/>
                  </a:cubicBezTo>
                  <a:cubicBezTo>
                    <a:pt x="337" y="169"/>
                    <a:pt x="337" y="170"/>
                    <a:pt x="337" y="172"/>
                  </a:cubicBezTo>
                  <a:cubicBezTo>
                    <a:pt x="337" y="172"/>
                    <a:pt x="337" y="172"/>
                    <a:pt x="337" y="172"/>
                  </a:cubicBezTo>
                  <a:cubicBezTo>
                    <a:pt x="337" y="172"/>
                    <a:pt x="337" y="172"/>
                    <a:pt x="337" y="172"/>
                  </a:cubicBezTo>
                  <a:cubicBezTo>
                    <a:pt x="337" y="190"/>
                    <a:pt x="344" y="208"/>
                    <a:pt x="354" y="221"/>
                  </a:cubicBezTo>
                  <a:cubicBezTo>
                    <a:pt x="364" y="235"/>
                    <a:pt x="377" y="244"/>
                    <a:pt x="391" y="244"/>
                  </a:cubicBezTo>
                  <a:close/>
                  <a:moveTo>
                    <a:pt x="360" y="217"/>
                  </a:moveTo>
                  <a:cubicBezTo>
                    <a:pt x="351" y="204"/>
                    <a:pt x="345" y="188"/>
                    <a:pt x="344" y="173"/>
                  </a:cubicBezTo>
                  <a:cubicBezTo>
                    <a:pt x="348" y="160"/>
                    <a:pt x="348" y="160"/>
                    <a:pt x="348" y="160"/>
                  </a:cubicBezTo>
                  <a:cubicBezTo>
                    <a:pt x="349" y="156"/>
                    <a:pt x="349" y="152"/>
                    <a:pt x="349" y="148"/>
                  </a:cubicBezTo>
                  <a:cubicBezTo>
                    <a:pt x="349" y="142"/>
                    <a:pt x="349" y="138"/>
                    <a:pt x="352" y="134"/>
                  </a:cubicBezTo>
                  <a:cubicBezTo>
                    <a:pt x="354" y="127"/>
                    <a:pt x="429" y="127"/>
                    <a:pt x="430" y="134"/>
                  </a:cubicBezTo>
                  <a:cubicBezTo>
                    <a:pt x="433" y="138"/>
                    <a:pt x="433" y="142"/>
                    <a:pt x="433" y="148"/>
                  </a:cubicBezTo>
                  <a:cubicBezTo>
                    <a:pt x="433" y="152"/>
                    <a:pt x="433" y="156"/>
                    <a:pt x="434" y="160"/>
                  </a:cubicBezTo>
                  <a:cubicBezTo>
                    <a:pt x="437" y="173"/>
                    <a:pt x="437" y="173"/>
                    <a:pt x="437" y="173"/>
                  </a:cubicBezTo>
                  <a:cubicBezTo>
                    <a:pt x="437" y="188"/>
                    <a:pt x="431" y="204"/>
                    <a:pt x="422" y="217"/>
                  </a:cubicBezTo>
                  <a:cubicBezTo>
                    <a:pt x="413" y="229"/>
                    <a:pt x="402" y="237"/>
                    <a:pt x="391" y="237"/>
                  </a:cubicBezTo>
                  <a:cubicBezTo>
                    <a:pt x="380" y="237"/>
                    <a:pt x="368" y="229"/>
                    <a:pt x="360" y="217"/>
                  </a:cubicBezTo>
                  <a:close/>
                  <a:moveTo>
                    <a:pt x="100" y="244"/>
                  </a:moveTo>
                  <a:cubicBezTo>
                    <a:pt x="113" y="244"/>
                    <a:pt x="127" y="235"/>
                    <a:pt x="137" y="221"/>
                  </a:cubicBezTo>
                  <a:cubicBezTo>
                    <a:pt x="147" y="208"/>
                    <a:pt x="154" y="190"/>
                    <a:pt x="154" y="172"/>
                  </a:cubicBezTo>
                  <a:cubicBezTo>
                    <a:pt x="154" y="172"/>
                    <a:pt x="154" y="172"/>
                    <a:pt x="154" y="172"/>
                  </a:cubicBezTo>
                  <a:cubicBezTo>
                    <a:pt x="154" y="172"/>
                    <a:pt x="154" y="172"/>
                    <a:pt x="154" y="172"/>
                  </a:cubicBezTo>
                  <a:cubicBezTo>
                    <a:pt x="154" y="170"/>
                    <a:pt x="154" y="169"/>
                    <a:pt x="154" y="168"/>
                  </a:cubicBezTo>
                  <a:cubicBezTo>
                    <a:pt x="154" y="130"/>
                    <a:pt x="160" y="99"/>
                    <a:pt x="114" y="93"/>
                  </a:cubicBezTo>
                  <a:cubicBezTo>
                    <a:pt x="110" y="92"/>
                    <a:pt x="105" y="92"/>
                    <a:pt x="99" y="92"/>
                  </a:cubicBezTo>
                  <a:cubicBezTo>
                    <a:pt x="93" y="92"/>
                    <a:pt x="87" y="93"/>
                    <a:pt x="82" y="94"/>
                  </a:cubicBezTo>
                  <a:cubicBezTo>
                    <a:pt x="40" y="100"/>
                    <a:pt x="46" y="131"/>
                    <a:pt x="46" y="168"/>
                  </a:cubicBezTo>
                  <a:cubicBezTo>
                    <a:pt x="46" y="169"/>
                    <a:pt x="46" y="170"/>
                    <a:pt x="46" y="172"/>
                  </a:cubicBezTo>
                  <a:cubicBezTo>
                    <a:pt x="46" y="172"/>
                    <a:pt x="46" y="172"/>
                    <a:pt x="46" y="172"/>
                  </a:cubicBezTo>
                  <a:cubicBezTo>
                    <a:pt x="46" y="172"/>
                    <a:pt x="46" y="172"/>
                    <a:pt x="46" y="172"/>
                  </a:cubicBezTo>
                  <a:cubicBezTo>
                    <a:pt x="46" y="190"/>
                    <a:pt x="52" y="208"/>
                    <a:pt x="62" y="221"/>
                  </a:cubicBezTo>
                  <a:cubicBezTo>
                    <a:pt x="72" y="235"/>
                    <a:pt x="86" y="244"/>
                    <a:pt x="100" y="244"/>
                  </a:cubicBezTo>
                  <a:close/>
                  <a:moveTo>
                    <a:pt x="68" y="217"/>
                  </a:moveTo>
                  <a:cubicBezTo>
                    <a:pt x="59" y="204"/>
                    <a:pt x="53" y="188"/>
                    <a:pt x="53" y="173"/>
                  </a:cubicBezTo>
                  <a:cubicBezTo>
                    <a:pt x="56" y="160"/>
                    <a:pt x="56" y="160"/>
                    <a:pt x="56" y="160"/>
                  </a:cubicBezTo>
                  <a:cubicBezTo>
                    <a:pt x="57" y="156"/>
                    <a:pt x="57" y="152"/>
                    <a:pt x="58" y="148"/>
                  </a:cubicBezTo>
                  <a:cubicBezTo>
                    <a:pt x="58" y="142"/>
                    <a:pt x="58" y="138"/>
                    <a:pt x="61" y="134"/>
                  </a:cubicBezTo>
                  <a:cubicBezTo>
                    <a:pt x="63" y="127"/>
                    <a:pt x="138" y="127"/>
                    <a:pt x="139" y="134"/>
                  </a:cubicBezTo>
                  <a:cubicBezTo>
                    <a:pt x="141" y="138"/>
                    <a:pt x="142" y="142"/>
                    <a:pt x="142" y="148"/>
                  </a:cubicBezTo>
                  <a:cubicBezTo>
                    <a:pt x="142" y="152"/>
                    <a:pt x="142" y="156"/>
                    <a:pt x="143" y="160"/>
                  </a:cubicBezTo>
                  <a:cubicBezTo>
                    <a:pt x="146" y="173"/>
                    <a:pt x="146" y="173"/>
                    <a:pt x="146" y="173"/>
                  </a:cubicBezTo>
                  <a:cubicBezTo>
                    <a:pt x="146" y="188"/>
                    <a:pt x="140" y="204"/>
                    <a:pt x="131" y="217"/>
                  </a:cubicBezTo>
                  <a:cubicBezTo>
                    <a:pt x="122" y="229"/>
                    <a:pt x="111" y="237"/>
                    <a:pt x="100" y="237"/>
                  </a:cubicBezTo>
                  <a:cubicBezTo>
                    <a:pt x="89" y="237"/>
                    <a:pt x="77" y="229"/>
                    <a:pt x="68" y="217"/>
                  </a:cubicBezTo>
                  <a:close/>
                  <a:moveTo>
                    <a:pt x="262" y="291"/>
                  </a:moveTo>
                  <a:cubicBezTo>
                    <a:pt x="253" y="308"/>
                    <a:pt x="253" y="308"/>
                    <a:pt x="253" y="308"/>
                  </a:cubicBezTo>
                  <a:cubicBezTo>
                    <a:pt x="252" y="310"/>
                    <a:pt x="251" y="311"/>
                    <a:pt x="252" y="313"/>
                  </a:cubicBezTo>
                  <a:cubicBezTo>
                    <a:pt x="260" y="412"/>
                    <a:pt x="260" y="412"/>
                    <a:pt x="260" y="412"/>
                  </a:cubicBezTo>
                  <a:cubicBezTo>
                    <a:pt x="285" y="360"/>
                    <a:pt x="299" y="326"/>
                    <a:pt x="314" y="264"/>
                  </a:cubicBezTo>
                  <a:cubicBezTo>
                    <a:pt x="364" y="275"/>
                    <a:pt x="402" y="298"/>
                    <a:pt x="402" y="334"/>
                  </a:cubicBezTo>
                  <a:cubicBezTo>
                    <a:pt x="402" y="437"/>
                    <a:pt x="402" y="437"/>
                    <a:pt x="402" y="437"/>
                  </a:cubicBezTo>
                  <a:cubicBezTo>
                    <a:pt x="402" y="454"/>
                    <a:pt x="388" y="467"/>
                    <a:pt x="371" y="467"/>
                  </a:cubicBezTo>
                  <a:cubicBezTo>
                    <a:pt x="287" y="467"/>
                    <a:pt x="203" y="467"/>
                    <a:pt x="119" y="467"/>
                  </a:cubicBezTo>
                  <a:cubicBezTo>
                    <a:pt x="102" y="467"/>
                    <a:pt x="88" y="454"/>
                    <a:pt x="88" y="437"/>
                  </a:cubicBezTo>
                  <a:cubicBezTo>
                    <a:pt x="88" y="402"/>
                    <a:pt x="88" y="368"/>
                    <a:pt x="88" y="334"/>
                  </a:cubicBezTo>
                  <a:cubicBezTo>
                    <a:pt x="88" y="298"/>
                    <a:pt x="126" y="275"/>
                    <a:pt x="176" y="264"/>
                  </a:cubicBezTo>
                  <a:cubicBezTo>
                    <a:pt x="191" y="327"/>
                    <a:pt x="206" y="360"/>
                    <a:pt x="231" y="413"/>
                  </a:cubicBezTo>
                  <a:cubicBezTo>
                    <a:pt x="239" y="313"/>
                    <a:pt x="239" y="313"/>
                    <a:pt x="239" y="313"/>
                  </a:cubicBezTo>
                  <a:cubicBezTo>
                    <a:pt x="239" y="311"/>
                    <a:pt x="239" y="310"/>
                    <a:pt x="238" y="308"/>
                  </a:cubicBezTo>
                  <a:cubicBezTo>
                    <a:pt x="229" y="291"/>
                    <a:pt x="229" y="291"/>
                    <a:pt x="229" y="291"/>
                  </a:cubicBezTo>
                  <a:cubicBezTo>
                    <a:pt x="228" y="290"/>
                    <a:pt x="228" y="289"/>
                    <a:pt x="229" y="288"/>
                  </a:cubicBezTo>
                  <a:cubicBezTo>
                    <a:pt x="229" y="287"/>
                    <a:pt x="230" y="286"/>
                    <a:pt x="231" y="286"/>
                  </a:cubicBezTo>
                  <a:cubicBezTo>
                    <a:pt x="241" y="286"/>
                    <a:pt x="250" y="286"/>
                    <a:pt x="259" y="286"/>
                  </a:cubicBezTo>
                  <a:cubicBezTo>
                    <a:pt x="261" y="286"/>
                    <a:pt x="262" y="287"/>
                    <a:pt x="262" y="288"/>
                  </a:cubicBezTo>
                  <a:cubicBezTo>
                    <a:pt x="263" y="289"/>
                    <a:pt x="263" y="290"/>
                    <a:pt x="262" y="291"/>
                  </a:cubicBezTo>
                  <a:close/>
                  <a:moveTo>
                    <a:pt x="490" y="371"/>
                  </a:moveTo>
                  <a:cubicBezTo>
                    <a:pt x="490" y="305"/>
                    <a:pt x="490" y="305"/>
                    <a:pt x="490" y="305"/>
                  </a:cubicBezTo>
                  <a:cubicBezTo>
                    <a:pt x="490" y="263"/>
                    <a:pt x="410" y="248"/>
                    <a:pt x="351" y="260"/>
                  </a:cubicBezTo>
                  <a:cubicBezTo>
                    <a:pt x="376" y="269"/>
                    <a:pt x="402" y="286"/>
                    <a:pt x="412" y="312"/>
                  </a:cubicBezTo>
                  <a:cubicBezTo>
                    <a:pt x="415" y="319"/>
                    <a:pt x="416" y="326"/>
                    <a:pt x="416" y="334"/>
                  </a:cubicBezTo>
                  <a:cubicBezTo>
                    <a:pt x="416" y="388"/>
                    <a:pt x="416" y="388"/>
                    <a:pt x="416" y="388"/>
                  </a:cubicBezTo>
                  <a:cubicBezTo>
                    <a:pt x="435" y="388"/>
                    <a:pt x="454" y="388"/>
                    <a:pt x="474" y="388"/>
                  </a:cubicBezTo>
                  <a:cubicBezTo>
                    <a:pt x="483" y="388"/>
                    <a:pt x="490" y="380"/>
                    <a:pt x="490" y="371"/>
                  </a:cubicBezTo>
                  <a:close/>
                  <a:moveTo>
                    <a:pt x="0" y="371"/>
                  </a:moveTo>
                  <a:cubicBezTo>
                    <a:pt x="0" y="380"/>
                    <a:pt x="7" y="388"/>
                    <a:pt x="16" y="388"/>
                  </a:cubicBezTo>
                  <a:cubicBezTo>
                    <a:pt x="36" y="388"/>
                    <a:pt x="55" y="388"/>
                    <a:pt x="74" y="388"/>
                  </a:cubicBezTo>
                  <a:cubicBezTo>
                    <a:pt x="74" y="334"/>
                    <a:pt x="74" y="334"/>
                    <a:pt x="74" y="334"/>
                  </a:cubicBezTo>
                  <a:cubicBezTo>
                    <a:pt x="74" y="326"/>
                    <a:pt x="75" y="319"/>
                    <a:pt x="78" y="312"/>
                  </a:cubicBezTo>
                  <a:cubicBezTo>
                    <a:pt x="88" y="286"/>
                    <a:pt x="114" y="269"/>
                    <a:pt x="139" y="260"/>
                  </a:cubicBezTo>
                  <a:cubicBezTo>
                    <a:pt x="80" y="248"/>
                    <a:pt x="0" y="263"/>
                    <a:pt x="0" y="305"/>
                  </a:cubicBezTo>
                  <a:cubicBezTo>
                    <a:pt x="0" y="327"/>
                    <a:pt x="0" y="349"/>
                    <a:pt x="0" y="371"/>
                  </a:cubicBezTo>
                  <a:close/>
                  <a:moveTo>
                    <a:pt x="197" y="192"/>
                  </a:moveTo>
                  <a:cubicBezTo>
                    <a:pt x="211" y="210"/>
                    <a:pt x="228" y="223"/>
                    <a:pt x="245" y="223"/>
                  </a:cubicBezTo>
                  <a:cubicBezTo>
                    <a:pt x="262" y="223"/>
                    <a:pt x="280" y="210"/>
                    <a:pt x="293" y="192"/>
                  </a:cubicBezTo>
                  <a:cubicBezTo>
                    <a:pt x="307" y="173"/>
                    <a:pt x="317" y="148"/>
                    <a:pt x="317" y="124"/>
                  </a:cubicBezTo>
                  <a:cubicBezTo>
                    <a:pt x="312" y="105"/>
                    <a:pt x="312" y="105"/>
                    <a:pt x="312" y="105"/>
                  </a:cubicBezTo>
                  <a:cubicBezTo>
                    <a:pt x="310" y="98"/>
                    <a:pt x="310" y="91"/>
                    <a:pt x="310" y="85"/>
                  </a:cubicBezTo>
                  <a:cubicBezTo>
                    <a:pt x="310" y="77"/>
                    <a:pt x="310" y="70"/>
                    <a:pt x="305" y="64"/>
                  </a:cubicBezTo>
                  <a:cubicBezTo>
                    <a:pt x="298" y="54"/>
                    <a:pt x="287" y="57"/>
                    <a:pt x="274" y="61"/>
                  </a:cubicBezTo>
                  <a:cubicBezTo>
                    <a:pt x="265" y="64"/>
                    <a:pt x="256" y="66"/>
                    <a:pt x="245" y="66"/>
                  </a:cubicBezTo>
                  <a:cubicBezTo>
                    <a:pt x="235" y="66"/>
                    <a:pt x="225" y="64"/>
                    <a:pt x="216" y="61"/>
                  </a:cubicBezTo>
                  <a:cubicBezTo>
                    <a:pt x="216" y="61"/>
                    <a:pt x="216" y="61"/>
                    <a:pt x="216" y="61"/>
                  </a:cubicBezTo>
                  <a:cubicBezTo>
                    <a:pt x="203" y="57"/>
                    <a:pt x="192" y="54"/>
                    <a:pt x="185" y="64"/>
                  </a:cubicBezTo>
                  <a:cubicBezTo>
                    <a:pt x="181" y="70"/>
                    <a:pt x="180" y="77"/>
                    <a:pt x="180" y="85"/>
                  </a:cubicBezTo>
                  <a:cubicBezTo>
                    <a:pt x="180" y="91"/>
                    <a:pt x="180" y="98"/>
                    <a:pt x="178" y="105"/>
                  </a:cubicBezTo>
                  <a:cubicBezTo>
                    <a:pt x="174" y="124"/>
                    <a:pt x="174" y="124"/>
                    <a:pt x="174" y="124"/>
                  </a:cubicBezTo>
                  <a:cubicBezTo>
                    <a:pt x="174" y="148"/>
                    <a:pt x="183" y="173"/>
                    <a:pt x="197" y="192"/>
                  </a:cubicBezTo>
                  <a:close/>
                </a:path>
              </a:pathLst>
            </a:custGeom>
            <a:solidFill>
              <a:srgbClr val="0070C0"/>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Freeform 29"/>
            <p:cNvSpPr>
              <a:spLocks noEditPoints="1"/>
            </p:cNvSpPr>
            <p:nvPr/>
          </p:nvSpPr>
          <p:spPr bwMode="auto">
            <a:xfrm>
              <a:off x="4193165" y="2651859"/>
              <a:ext cx="506744" cy="598693"/>
            </a:xfrm>
            <a:custGeom>
              <a:avLst/>
              <a:gdLst>
                <a:gd name="T0" fmla="*/ 344 w 420"/>
                <a:gd name="T1" fmla="*/ 0 h 496"/>
                <a:gd name="T2" fmla="*/ 332 w 420"/>
                <a:gd name="T3" fmla="*/ 79 h 496"/>
                <a:gd name="T4" fmla="*/ 347 w 420"/>
                <a:gd name="T5" fmla="*/ 92 h 496"/>
                <a:gd name="T6" fmla="*/ 360 w 420"/>
                <a:gd name="T7" fmla="*/ 13 h 496"/>
                <a:gd name="T8" fmla="*/ 193 w 420"/>
                <a:gd name="T9" fmla="*/ 362 h 496"/>
                <a:gd name="T10" fmla="*/ 145 w 420"/>
                <a:gd name="T11" fmla="*/ 410 h 496"/>
                <a:gd name="T12" fmla="*/ 193 w 420"/>
                <a:gd name="T13" fmla="*/ 362 h 496"/>
                <a:gd name="T14" fmla="*/ 229 w 420"/>
                <a:gd name="T15" fmla="*/ 362 h 496"/>
                <a:gd name="T16" fmla="*/ 276 w 420"/>
                <a:gd name="T17" fmla="*/ 410 h 496"/>
                <a:gd name="T18" fmla="*/ 110 w 420"/>
                <a:gd name="T19" fmla="*/ 362 h 496"/>
                <a:gd name="T20" fmla="*/ 62 w 420"/>
                <a:gd name="T21" fmla="*/ 410 h 496"/>
                <a:gd name="T22" fmla="*/ 110 w 420"/>
                <a:gd name="T23" fmla="*/ 362 h 496"/>
                <a:gd name="T24" fmla="*/ 312 w 420"/>
                <a:gd name="T25" fmla="*/ 291 h 496"/>
                <a:gd name="T26" fmla="*/ 360 w 420"/>
                <a:gd name="T27" fmla="*/ 338 h 496"/>
                <a:gd name="T28" fmla="*/ 193 w 420"/>
                <a:gd name="T29" fmla="*/ 291 h 496"/>
                <a:gd name="T30" fmla="*/ 145 w 420"/>
                <a:gd name="T31" fmla="*/ 338 h 496"/>
                <a:gd name="T32" fmla="*/ 193 w 420"/>
                <a:gd name="T33" fmla="*/ 291 h 496"/>
                <a:gd name="T34" fmla="*/ 229 w 420"/>
                <a:gd name="T35" fmla="*/ 291 h 496"/>
                <a:gd name="T36" fmla="*/ 276 w 420"/>
                <a:gd name="T37" fmla="*/ 338 h 496"/>
                <a:gd name="T38" fmla="*/ 110 w 420"/>
                <a:gd name="T39" fmla="*/ 291 h 496"/>
                <a:gd name="T40" fmla="*/ 62 w 420"/>
                <a:gd name="T41" fmla="*/ 338 h 496"/>
                <a:gd name="T42" fmla="*/ 110 w 420"/>
                <a:gd name="T43" fmla="*/ 291 h 496"/>
                <a:gd name="T44" fmla="*/ 312 w 420"/>
                <a:gd name="T45" fmla="*/ 219 h 496"/>
                <a:gd name="T46" fmla="*/ 360 w 420"/>
                <a:gd name="T47" fmla="*/ 267 h 496"/>
                <a:gd name="T48" fmla="*/ 193 w 420"/>
                <a:gd name="T49" fmla="*/ 219 h 496"/>
                <a:gd name="T50" fmla="*/ 145 w 420"/>
                <a:gd name="T51" fmla="*/ 267 h 496"/>
                <a:gd name="T52" fmla="*/ 193 w 420"/>
                <a:gd name="T53" fmla="*/ 219 h 496"/>
                <a:gd name="T54" fmla="*/ 229 w 420"/>
                <a:gd name="T55" fmla="*/ 219 h 496"/>
                <a:gd name="T56" fmla="*/ 276 w 420"/>
                <a:gd name="T57" fmla="*/ 267 h 496"/>
                <a:gd name="T58" fmla="*/ 77 w 420"/>
                <a:gd name="T59" fmla="*/ 0 h 496"/>
                <a:gd name="T60" fmla="*/ 62 w 420"/>
                <a:gd name="T61" fmla="*/ 13 h 496"/>
                <a:gd name="T62" fmla="*/ 75 w 420"/>
                <a:gd name="T63" fmla="*/ 92 h 496"/>
                <a:gd name="T64" fmla="*/ 90 w 420"/>
                <a:gd name="T65" fmla="*/ 79 h 496"/>
                <a:gd name="T66" fmla="*/ 77 w 420"/>
                <a:gd name="T67" fmla="*/ 0 h 496"/>
                <a:gd name="T68" fmla="*/ 392 w 420"/>
                <a:gd name="T69" fmla="*/ 441 h 496"/>
                <a:gd name="T70" fmla="*/ 34 w 420"/>
                <a:gd name="T71" fmla="*/ 446 h 496"/>
                <a:gd name="T72" fmla="*/ 28 w 420"/>
                <a:gd name="T73" fmla="*/ 185 h 496"/>
                <a:gd name="T74" fmla="*/ 386 w 420"/>
                <a:gd name="T75" fmla="*/ 180 h 496"/>
                <a:gd name="T76" fmla="*/ 392 w 420"/>
                <a:gd name="T77" fmla="*/ 460 h 496"/>
                <a:gd name="T78" fmla="*/ 28 w 420"/>
                <a:gd name="T79" fmla="*/ 463 h 496"/>
                <a:gd name="T80" fmla="*/ 392 w 420"/>
                <a:gd name="T81" fmla="*/ 460 h 496"/>
                <a:gd name="T82" fmla="*/ 392 w 420"/>
                <a:gd name="T83" fmla="*/ 481 h 496"/>
                <a:gd name="T84" fmla="*/ 28 w 420"/>
                <a:gd name="T85" fmla="*/ 478 h 496"/>
                <a:gd name="T86" fmla="*/ 386 w 420"/>
                <a:gd name="T87" fmla="*/ 41 h 496"/>
                <a:gd name="T88" fmla="*/ 420 w 420"/>
                <a:gd name="T89" fmla="*/ 463 h 496"/>
                <a:gd name="T90" fmla="*/ 34 w 420"/>
                <a:gd name="T91" fmla="*/ 496 h 496"/>
                <a:gd name="T92" fmla="*/ 0 w 420"/>
                <a:gd name="T93" fmla="*/ 75 h 496"/>
                <a:gd name="T94" fmla="*/ 51 w 420"/>
                <a:gd name="T95" fmla="*/ 41 h 496"/>
                <a:gd name="T96" fmla="*/ 69 w 420"/>
                <a:gd name="T97" fmla="*/ 106 h 496"/>
                <a:gd name="T98" fmla="*/ 101 w 420"/>
                <a:gd name="T99" fmla="*/ 88 h 496"/>
                <a:gd name="T100" fmla="*/ 321 w 420"/>
                <a:gd name="T101" fmla="*/ 41 h 496"/>
                <a:gd name="T102" fmla="*/ 339 w 420"/>
                <a:gd name="T103" fmla="*/ 106 h 496"/>
                <a:gd name="T104" fmla="*/ 370 w 420"/>
                <a:gd name="T105" fmla="*/ 88 h 496"/>
                <a:gd name="T106" fmla="*/ 386 w 420"/>
                <a:gd name="T107" fmla="*/ 4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0" h="496">
                  <a:moveTo>
                    <a:pt x="347" y="0"/>
                  </a:moveTo>
                  <a:cubicBezTo>
                    <a:pt x="346" y="0"/>
                    <a:pt x="345" y="0"/>
                    <a:pt x="344" y="0"/>
                  </a:cubicBezTo>
                  <a:cubicBezTo>
                    <a:pt x="337" y="0"/>
                    <a:pt x="332" y="6"/>
                    <a:pt x="332" y="13"/>
                  </a:cubicBezTo>
                  <a:cubicBezTo>
                    <a:pt x="332" y="79"/>
                    <a:pt x="332" y="79"/>
                    <a:pt x="332" y="79"/>
                  </a:cubicBezTo>
                  <a:cubicBezTo>
                    <a:pt x="332" y="87"/>
                    <a:pt x="337" y="92"/>
                    <a:pt x="344" y="92"/>
                  </a:cubicBezTo>
                  <a:cubicBezTo>
                    <a:pt x="345" y="92"/>
                    <a:pt x="346" y="92"/>
                    <a:pt x="347" y="92"/>
                  </a:cubicBezTo>
                  <a:cubicBezTo>
                    <a:pt x="354" y="92"/>
                    <a:pt x="360" y="87"/>
                    <a:pt x="360" y="79"/>
                  </a:cubicBezTo>
                  <a:cubicBezTo>
                    <a:pt x="360" y="13"/>
                    <a:pt x="360" y="13"/>
                    <a:pt x="360" y="13"/>
                  </a:cubicBezTo>
                  <a:cubicBezTo>
                    <a:pt x="360" y="6"/>
                    <a:pt x="354" y="0"/>
                    <a:pt x="347" y="0"/>
                  </a:cubicBezTo>
                  <a:close/>
                  <a:moveTo>
                    <a:pt x="193" y="362"/>
                  </a:moveTo>
                  <a:cubicBezTo>
                    <a:pt x="177" y="362"/>
                    <a:pt x="161" y="362"/>
                    <a:pt x="145" y="362"/>
                  </a:cubicBezTo>
                  <a:cubicBezTo>
                    <a:pt x="145" y="378"/>
                    <a:pt x="145" y="394"/>
                    <a:pt x="145" y="410"/>
                  </a:cubicBezTo>
                  <a:cubicBezTo>
                    <a:pt x="161" y="410"/>
                    <a:pt x="177" y="410"/>
                    <a:pt x="193" y="410"/>
                  </a:cubicBezTo>
                  <a:cubicBezTo>
                    <a:pt x="193" y="394"/>
                    <a:pt x="193" y="378"/>
                    <a:pt x="193" y="362"/>
                  </a:cubicBezTo>
                  <a:close/>
                  <a:moveTo>
                    <a:pt x="276" y="362"/>
                  </a:moveTo>
                  <a:cubicBezTo>
                    <a:pt x="260" y="362"/>
                    <a:pt x="245" y="362"/>
                    <a:pt x="229" y="362"/>
                  </a:cubicBezTo>
                  <a:cubicBezTo>
                    <a:pt x="229" y="378"/>
                    <a:pt x="229" y="394"/>
                    <a:pt x="229" y="410"/>
                  </a:cubicBezTo>
                  <a:cubicBezTo>
                    <a:pt x="245" y="410"/>
                    <a:pt x="260" y="410"/>
                    <a:pt x="276" y="410"/>
                  </a:cubicBezTo>
                  <a:cubicBezTo>
                    <a:pt x="276" y="394"/>
                    <a:pt x="276" y="378"/>
                    <a:pt x="276" y="362"/>
                  </a:cubicBezTo>
                  <a:close/>
                  <a:moveTo>
                    <a:pt x="110" y="362"/>
                  </a:moveTo>
                  <a:cubicBezTo>
                    <a:pt x="62" y="362"/>
                    <a:pt x="62" y="362"/>
                    <a:pt x="62" y="362"/>
                  </a:cubicBezTo>
                  <a:cubicBezTo>
                    <a:pt x="62" y="410"/>
                    <a:pt x="62" y="410"/>
                    <a:pt x="62" y="410"/>
                  </a:cubicBezTo>
                  <a:cubicBezTo>
                    <a:pt x="110" y="410"/>
                    <a:pt x="110" y="410"/>
                    <a:pt x="110" y="410"/>
                  </a:cubicBezTo>
                  <a:cubicBezTo>
                    <a:pt x="110" y="362"/>
                    <a:pt x="110" y="362"/>
                    <a:pt x="110" y="362"/>
                  </a:cubicBezTo>
                  <a:close/>
                  <a:moveTo>
                    <a:pt x="360" y="291"/>
                  </a:moveTo>
                  <a:cubicBezTo>
                    <a:pt x="312" y="291"/>
                    <a:pt x="312" y="291"/>
                    <a:pt x="312" y="291"/>
                  </a:cubicBezTo>
                  <a:cubicBezTo>
                    <a:pt x="312" y="338"/>
                    <a:pt x="312" y="338"/>
                    <a:pt x="312" y="338"/>
                  </a:cubicBezTo>
                  <a:cubicBezTo>
                    <a:pt x="360" y="338"/>
                    <a:pt x="360" y="338"/>
                    <a:pt x="360" y="338"/>
                  </a:cubicBezTo>
                  <a:cubicBezTo>
                    <a:pt x="360" y="291"/>
                    <a:pt x="360" y="291"/>
                    <a:pt x="360" y="291"/>
                  </a:cubicBezTo>
                  <a:close/>
                  <a:moveTo>
                    <a:pt x="193" y="291"/>
                  </a:moveTo>
                  <a:cubicBezTo>
                    <a:pt x="177" y="291"/>
                    <a:pt x="161" y="291"/>
                    <a:pt x="145" y="291"/>
                  </a:cubicBezTo>
                  <a:cubicBezTo>
                    <a:pt x="145" y="306"/>
                    <a:pt x="145" y="322"/>
                    <a:pt x="145" y="338"/>
                  </a:cubicBezTo>
                  <a:cubicBezTo>
                    <a:pt x="161" y="338"/>
                    <a:pt x="177" y="338"/>
                    <a:pt x="193" y="338"/>
                  </a:cubicBezTo>
                  <a:cubicBezTo>
                    <a:pt x="193" y="322"/>
                    <a:pt x="193" y="306"/>
                    <a:pt x="193" y="291"/>
                  </a:cubicBezTo>
                  <a:close/>
                  <a:moveTo>
                    <a:pt x="276" y="291"/>
                  </a:moveTo>
                  <a:cubicBezTo>
                    <a:pt x="260" y="291"/>
                    <a:pt x="245" y="291"/>
                    <a:pt x="229" y="291"/>
                  </a:cubicBezTo>
                  <a:cubicBezTo>
                    <a:pt x="229" y="306"/>
                    <a:pt x="229" y="322"/>
                    <a:pt x="229" y="338"/>
                  </a:cubicBezTo>
                  <a:cubicBezTo>
                    <a:pt x="245" y="338"/>
                    <a:pt x="260" y="338"/>
                    <a:pt x="276" y="338"/>
                  </a:cubicBezTo>
                  <a:cubicBezTo>
                    <a:pt x="276" y="322"/>
                    <a:pt x="276" y="306"/>
                    <a:pt x="276" y="291"/>
                  </a:cubicBezTo>
                  <a:close/>
                  <a:moveTo>
                    <a:pt x="110" y="291"/>
                  </a:moveTo>
                  <a:cubicBezTo>
                    <a:pt x="62" y="291"/>
                    <a:pt x="62" y="291"/>
                    <a:pt x="62" y="291"/>
                  </a:cubicBezTo>
                  <a:cubicBezTo>
                    <a:pt x="62" y="338"/>
                    <a:pt x="62" y="338"/>
                    <a:pt x="62" y="338"/>
                  </a:cubicBezTo>
                  <a:cubicBezTo>
                    <a:pt x="110" y="338"/>
                    <a:pt x="110" y="338"/>
                    <a:pt x="110" y="338"/>
                  </a:cubicBezTo>
                  <a:cubicBezTo>
                    <a:pt x="110" y="291"/>
                    <a:pt x="110" y="291"/>
                    <a:pt x="110" y="291"/>
                  </a:cubicBezTo>
                  <a:close/>
                  <a:moveTo>
                    <a:pt x="360" y="219"/>
                  </a:moveTo>
                  <a:cubicBezTo>
                    <a:pt x="312" y="219"/>
                    <a:pt x="312" y="219"/>
                    <a:pt x="312" y="219"/>
                  </a:cubicBezTo>
                  <a:cubicBezTo>
                    <a:pt x="312" y="267"/>
                    <a:pt x="312" y="267"/>
                    <a:pt x="312" y="267"/>
                  </a:cubicBezTo>
                  <a:cubicBezTo>
                    <a:pt x="360" y="267"/>
                    <a:pt x="360" y="267"/>
                    <a:pt x="360" y="267"/>
                  </a:cubicBezTo>
                  <a:cubicBezTo>
                    <a:pt x="360" y="219"/>
                    <a:pt x="360" y="219"/>
                    <a:pt x="360" y="219"/>
                  </a:cubicBezTo>
                  <a:close/>
                  <a:moveTo>
                    <a:pt x="193" y="219"/>
                  </a:moveTo>
                  <a:cubicBezTo>
                    <a:pt x="177" y="219"/>
                    <a:pt x="161" y="219"/>
                    <a:pt x="145" y="219"/>
                  </a:cubicBezTo>
                  <a:cubicBezTo>
                    <a:pt x="145" y="235"/>
                    <a:pt x="145" y="251"/>
                    <a:pt x="145" y="267"/>
                  </a:cubicBezTo>
                  <a:cubicBezTo>
                    <a:pt x="161" y="267"/>
                    <a:pt x="177" y="267"/>
                    <a:pt x="193" y="267"/>
                  </a:cubicBezTo>
                  <a:cubicBezTo>
                    <a:pt x="193" y="251"/>
                    <a:pt x="193" y="235"/>
                    <a:pt x="193" y="219"/>
                  </a:cubicBezTo>
                  <a:close/>
                  <a:moveTo>
                    <a:pt x="276" y="219"/>
                  </a:moveTo>
                  <a:cubicBezTo>
                    <a:pt x="260" y="219"/>
                    <a:pt x="245" y="219"/>
                    <a:pt x="229" y="219"/>
                  </a:cubicBezTo>
                  <a:cubicBezTo>
                    <a:pt x="229" y="235"/>
                    <a:pt x="229" y="251"/>
                    <a:pt x="229" y="267"/>
                  </a:cubicBezTo>
                  <a:cubicBezTo>
                    <a:pt x="245" y="267"/>
                    <a:pt x="260" y="267"/>
                    <a:pt x="276" y="267"/>
                  </a:cubicBezTo>
                  <a:cubicBezTo>
                    <a:pt x="276" y="251"/>
                    <a:pt x="276" y="235"/>
                    <a:pt x="276" y="219"/>
                  </a:cubicBezTo>
                  <a:close/>
                  <a:moveTo>
                    <a:pt x="77" y="0"/>
                  </a:moveTo>
                  <a:cubicBezTo>
                    <a:pt x="76" y="0"/>
                    <a:pt x="76" y="0"/>
                    <a:pt x="75" y="0"/>
                  </a:cubicBezTo>
                  <a:cubicBezTo>
                    <a:pt x="68" y="0"/>
                    <a:pt x="62" y="6"/>
                    <a:pt x="62" y="13"/>
                  </a:cubicBezTo>
                  <a:cubicBezTo>
                    <a:pt x="62" y="79"/>
                    <a:pt x="62" y="79"/>
                    <a:pt x="62" y="79"/>
                  </a:cubicBezTo>
                  <a:cubicBezTo>
                    <a:pt x="62" y="87"/>
                    <a:pt x="68" y="92"/>
                    <a:pt x="75" y="92"/>
                  </a:cubicBezTo>
                  <a:cubicBezTo>
                    <a:pt x="76" y="92"/>
                    <a:pt x="76" y="92"/>
                    <a:pt x="77" y="92"/>
                  </a:cubicBezTo>
                  <a:cubicBezTo>
                    <a:pt x="84" y="92"/>
                    <a:pt x="90" y="87"/>
                    <a:pt x="90" y="79"/>
                  </a:cubicBezTo>
                  <a:cubicBezTo>
                    <a:pt x="90" y="13"/>
                    <a:pt x="90" y="13"/>
                    <a:pt x="90" y="13"/>
                  </a:cubicBezTo>
                  <a:cubicBezTo>
                    <a:pt x="90" y="6"/>
                    <a:pt x="84" y="0"/>
                    <a:pt x="77" y="0"/>
                  </a:cubicBezTo>
                  <a:close/>
                  <a:moveTo>
                    <a:pt x="392" y="185"/>
                  </a:moveTo>
                  <a:cubicBezTo>
                    <a:pt x="392" y="441"/>
                    <a:pt x="392" y="441"/>
                    <a:pt x="392" y="441"/>
                  </a:cubicBezTo>
                  <a:cubicBezTo>
                    <a:pt x="392" y="443"/>
                    <a:pt x="389" y="446"/>
                    <a:pt x="386" y="446"/>
                  </a:cubicBezTo>
                  <a:cubicBezTo>
                    <a:pt x="34" y="446"/>
                    <a:pt x="34" y="446"/>
                    <a:pt x="34" y="446"/>
                  </a:cubicBezTo>
                  <a:cubicBezTo>
                    <a:pt x="31" y="446"/>
                    <a:pt x="28" y="443"/>
                    <a:pt x="28" y="441"/>
                  </a:cubicBezTo>
                  <a:cubicBezTo>
                    <a:pt x="28" y="185"/>
                    <a:pt x="28" y="185"/>
                    <a:pt x="28" y="185"/>
                  </a:cubicBezTo>
                  <a:cubicBezTo>
                    <a:pt x="28" y="182"/>
                    <a:pt x="31" y="180"/>
                    <a:pt x="34" y="180"/>
                  </a:cubicBezTo>
                  <a:cubicBezTo>
                    <a:pt x="386" y="180"/>
                    <a:pt x="386" y="180"/>
                    <a:pt x="386" y="180"/>
                  </a:cubicBezTo>
                  <a:cubicBezTo>
                    <a:pt x="389" y="180"/>
                    <a:pt x="392" y="182"/>
                    <a:pt x="392" y="185"/>
                  </a:cubicBezTo>
                  <a:close/>
                  <a:moveTo>
                    <a:pt x="392" y="460"/>
                  </a:moveTo>
                  <a:cubicBezTo>
                    <a:pt x="392" y="463"/>
                    <a:pt x="392" y="463"/>
                    <a:pt x="392" y="463"/>
                  </a:cubicBezTo>
                  <a:cubicBezTo>
                    <a:pt x="28" y="463"/>
                    <a:pt x="28" y="463"/>
                    <a:pt x="28" y="463"/>
                  </a:cubicBezTo>
                  <a:cubicBezTo>
                    <a:pt x="28" y="460"/>
                    <a:pt x="28" y="460"/>
                    <a:pt x="28" y="460"/>
                  </a:cubicBezTo>
                  <a:cubicBezTo>
                    <a:pt x="392" y="460"/>
                    <a:pt x="392" y="460"/>
                    <a:pt x="392" y="460"/>
                  </a:cubicBezTo>
                  <a:close/>
                  <a:moveTo>
                    <a:pt x="392" y="478"/>
                  </a:moveTo>
                  <a:cubicBezTo>
                    <a:pt x="392" y="481"/>
                    <a:pt x="392" y="481"/>
                    <a:pt x="392" y="481"/>
                  </a:cubicBezTo>
                  <a:cubicBezTo>
                    <a:pt x="28" y="481"/>
                    <a:pt x="28" y="481"/>
                    <a:pt x="28" y="481"/>
                  </a:cubicBezTo>
                  <a:cubicBezTo>
                    <a:pt x="28" y="478"/>
                    <a:pt x="28" y="478"/>
                    <a:pt x="28" y="478"/>
                  </a:cubicBezTo>
                  <a:cubicBezTo>
                    <a:pt x="392" y="478"/>
                    <a:pt x="392" y="478"/>
                    <a:pt x="392" y="478"/>
                  </a:cubicBezTo>
                  <a:close/>
                  <a:moveTo>
                    <a:pt x="386" y="41"/>
                  </a:moveTo>
                  <a:cubicBezTo>
                    <a:pt x="405" y="41"/>
                    <a:pt x="420" y="56"/>
                    <a:pt x="420" y="75"/>
                  </a:cubicBezTo>
                  <a:cubicBezTo>
                    <a:pt x="420" y="463"/>
                    <a:pt x="420" y="463"/>
                    <a:pt x="420" y="463"/>
                  </a:cubicBezTo>
                  <a:cubicBezTo>
                    <a:pt x="420" y="481"/>
                    <a:pt x="405" y="496"/>
                    <a:pt x="386" y="496"/>
                  </a:cubicBezTo>
                  <a:cubicBezTo>
                    <a:pt x="269" y="496"/>
                    <a:pt x="151" y="496"/>
                    <a:pt x="34" y="496"/>
                  </a:cubicBezTo>
                  <a:cubicBezTo>
                    <a:pt x="15" y="496"/>
                    <a:pt x="0" y="481"/>
                    <a:pt x="0" y="463"/>
                  </a:cubicBezTo>
                  <a:cubicBezTo>
                    <a:pt x="0" y="75"/>
                    <a:pt x="0" y="75"/>
                    <a:pt x="0" y="75"/>
                  </a:cubicBezTo>
                  <a:cubicBezTo>
                    <a:pt x="0" y="56"/>
                    <a:pt x="15" y="41"/>
                    <a:pt x="34" y="41"/>
                  </a:cubicBezTo>
                  <a:cubicBezTo>
                    <a:pt x="51" y="41"/>
                    <a:pt x="51" y="41"/>
                    <a:pt x="51" y="41"/>
                  </a:cubicBezTo>
                  <a:cubicBezTo>
                    <a:pt x="51" y="57"/>
                    <a:pt x="51" y="72"/>
                    <a:pt x="51" y="88"/>
                  </a:cubicBezTo>
                  <a:cubicBezTo>
                    <a:pt x="51" y="98"/>
                    <a:pt x="59" y="106"/>
                    <a:pt x="69" y="106"/>
                  </a:cubicBezTo>
                  <a:cubicBezTo>
                    <a:pt x="74" y="106"/>
                    <a:pt x="78" y="106"/>
                    <a:pt x="83" y="106"/>
                  </a:cubicBezTo>
                  <a:cubicBezTo>
                    <a:pt x="93" y="106"/>
                    <a:pt x="101" y="98"/>
                    <a:pt x="101" y="88"/>
                  </a:cubicBezTo>
                  <a:cubicBezTo>
                    <a:pt x="101" y="72"/>
                    <a:pt x="101" y="57"/>
                    <a:pt x="101" y="41"/>
                  </a:cubicBezTo>
                  <a:cubicBezTo>
                    <a:pt x="321" y="41"/>
                    <a:pt x="321" y="41"/>
                    <a:pt x="321" y="41"/>
                  </a:cubicBezTo>
                  <a:cubicBezTo>
                    <a:pt x="321" y="57"/>
                    <a:pt x="321" y="72"/>
                    <a:pt x="321" y="88"/>
                  </a:cubicBezTo>
                  <a:cubicBezTo>
                    <a:pt x="321" y="98"/>
                    <a:pt x="329" y="106"/>
                    <a:pt x="339" y="106"/>
                  </a:cubicBezTo>
                  <a:cubicBezTo>
                    <a:pt x="343" y="106"/>
                    <a:pt x="348" y="106"/>
                    <a:pt x="352" y="106"/>
                  </a:cubicBezTo>
                  <a:cubicBezTo>
                    <a:pt x="362" y="106"/>
                    <a:pt x="370" y="98"/>
                    <a:pt x="370" y="88"/>
                  </a:cubicBezTo>
                  <a:cubicBezTo>
                    <a:pt x="370" y="72"/>
                    <a:pt x="370" y="57"/>
                    <a:pt x="370" y="41"/>
                  </a:cubicBezTo>
                  <a:lnTo>
                    <a:pt x="386" y="41"/>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8" name="Freeform 30"/>
            <p:cNvSpPr>
              <a:spLocks noEditPoints="1"/>
            </p:cNvSpPr>
            <p:nvPr/>
          </p:nvSpPr>
          <p:spPr bwMode="auto">
            <a:xfrm>
              <a:off x="7516809" y="2606482"/>
              <a:ext cx="551558" cy="689448"/>
            </a:xfrm>
            <a:custGeom>
              <a:avLst/>
              <a:gdLst>
                <a:gd name="T0" fmla="*/ 100 w 408"/>
                <a:gd name="T1" fmla="*/ 18 h 510"/>
                <a:gd name="T2" fmla="*/ 290 w 408"/>
                <a:gd name="T3" fmla="*/ 368 h 510"/>
                <a:gd name="T4" fmla="*/ 345 w 408"/>
                <a:gd name="T5" fmla="*/ 332 h 510"/>
                <a:gd name="T6" fmla="*/ 259 w 408"/>
                <a:gd name="T7" fmla="*/ 464 h 510"/>
                <a:gd name="T8" fmla="*/ 267 w 408"/>
                <a:gd name="T9" fmla="*/ 397 h 510"/>
                <a:gd name="T10" fmla="*/ 241 w 408"/>
                <a:gd name="T11" fmla="*/ 345 h 510"/>
                <a:gd name="T12" fmla="*/ 216 w 408"/>
                <a:gd name="T13" fmla="*/ 319 h 510"/>
                <a:gd name="T14" fmla="*/ 320 w 408"/>
                <a:gd name="T15" fmla="*/ 474 h 510"/>
                <a:gd name="T16" fmla="*/ 159 w 408"/>
                <a:gd name="T17" fmla="*/ 386 h 510"/>
                <a:gd name="T18" fmla="*/ 196 w 408"/>
                <a:gd name="T19" fmla="*/ 298 h 510"/>
                <a:gd name="T20" fmla="*/ 229 w 408"/>
                <a:gd name="T21" fmla="*/ 381 h 510"/>
                <a:gd name="T22" fmla="*/ 338 w 408"/>
                <a:gd name="T23" fmla="*/ 391 h 510"/>
                <a:gd name="T24" fmla="*/ 278 w 408"/>
                <a:gd name="T25" fmla="*/ 440 h 510"/>
                <a:gd name="T26" fmla="*/ 289 w 408"/>
                <a:gd name="T27" fmla="*/ 332 h 510"/>
                <a:gd name="T28" fmla="*/ 126 w 408"/>
                <a:gd name="T29" fmla="*/ 86 h 510"/>
                <a:gd name="T30" fmla="*/ 138 w 408"/>
                <a:gd name="T31" fmla="*/ 19 h 510"/>
                <a:gd name="T32" fmla="*/ 217 w 408"/>
                <a:gd name="T33" fmla="*/ 61 h 510"/>
                <a:gd name="T34" fmla="*/ 127 w 408"/>
                <a:gd name="T35" fmla="*/ 22 h 510"/>
                <a:gd name="T36" fmla="*/ 244 w 408"/>
                <a:gd name="T37" fmla="*/ 59 h 510"/>
                <a:gd name="T38" fmla="*/ 134 w 408"/>
                <a:gd name="T39" fmla="*/ 343 h 510"/>
                <a:gd name="T40" fmla="*/ 87 w 408"/>
                <a:gd name="T41" fmla="*/ 290 h 510"/>
                <a:gd name="T42" fmla="*/ 86 w 408"/>
                <a:gd name="T43" fmla="*/ 290 h 510"/>
                <a:gd name="T44" fmla="*/ 85 w 408"/>
                <a:gd name="T45" fmla="*/ 290 h 510"/>
                <a:gd name="T46" fmla="*/ 84 w 408"/>
                <a:gd name="T47" fmla="*/ 289 h 510"/>
                <a:gd name="T48" fmla="*/ 83 w 408"/>
                <a:gd name="T49" fmla="*/ 289 h 510"/>
                <a:gd name="T50" fmla="*/ 83 w 408"/>
                <a:gd name="T51" fmla="*/ 289 h 510"/>
                <a:gd name="T52" fmla="*/ 82 w 408"/>
                <a:gd name="T53" fmla="*/ 289 h 510"/>
                <a:gd name="T54" fmla="*/ 81 w 408"/>
                <a:gd name="T55" fmla="*/ 288 h 510"/>
                <a:gd name="T56" fmla="*/ 81 w 408"/>
                <a:gd name="T57" fmla="*/ 288 h 510"/>
                <a:gd name="T58" fmla="*/ 80 w 408"/>
                <a:gd name="T59" fmla="*/ 287 h 510"/>
                <a:gd name="T60" fmla="*/ 80 w 408"/>
                <a:gd name="T61" fmla="*/ 287 h 510"/>
                <a:gd name="T62" fmla="*/ 79 w 408"/>
                <a:gd name="T63" fmla="*/ 286 h 510"/>
                <a:gd name="T64" fmla="*/ 79 w 408"/>
                <a:gd name="T65" fmla="*/ 285 h 510"/>
                <a:gd name="T66" fmla="*/ 78 w 408"/>
                <a:gd name="T67" fmla="*/ 284 h 510"/>
                <a:gd name="T68" fmla="*/ 78 w 408"/>
                <a:gd name="T69" fmla="*/ 284 h 510"/>
                <a:gd name="T70" fmla="*/ 78 w 408"/>
                <a:gd name="T71" fmla="*/ 283 h 510"/>
                <a:gd name="T72" fmla="*/ 78 w 408"/>
                <a:gd name="T73" fmla="*/ 282 h 510"/>
                <a:gd name="T74" fmla="*/ 77 w 408"/>
                <a:gd name="T75" fmla="*/ 281 h 510"/>
                <a:gd name="T76" fmla="*/ 77 w 408"/>
                <a:gd name="T77" fmla="*/ 281 h 510"/>
                <a:gd name="T78" fmla="*/ 77 w 408"/>
                <a:gd name="T79" fmla="*/ 280 h 510"/>
                <a:gd name="T80" fmla="*/ 77 w 408"/>
                <a:gd name="T81" fmla="*/ 279 h 510"/>
                <a:gd name="T82" fmla="*/ 78 w 408"/>
                <a:gd name="T83" fmla="*/ 278 h 510"/>
                <a:gd name="T84" fmla="*/ 78 w 408"/>
                <a:gd name="T85" fmla="*/ 278 h 510"/>
                <a:gd name="T86" fmla="*/ 78 w 408"/>
                <a:gd name="T87" fmla="*/ 277 h 510"/>
                <a:gd name="T88" fmla="*/ 79 w 408"/>
                <a:gd name="T89" fmla="*/ 276 h 510"/>
                <a:gd name="T90" fmla="*/ 79 w 408"/>
                <a:gd name="T91" fmla="*/ 275 h 510"/>
                <a:gd name="T92" fmla="*/ 80 w 408"/>
                <a:gd name="T93" fmla="*/ 274 h 510"/>
                <a:gd name="T94" fmla="*/ 80 w 408"/>
                <a:gd name="T95" fmla="*/ 274 h 510"/>
                <a:gd name="T96" fmla="*/ 81 w 408"/>
                <a:gd name="T97" fmla="*/ 273 h 510"/>
                <a:gd name="T98" fmla="*/ 82 w 408"/>
                <a:gd name="T99" fmla="*/ 272 h 510"/>
                <a:gd name="T100" fmla="*/ 83 w 408"/>
                <a:gd name="T101" fmla="*/ 272 h 510"/>
                <a:gd name="T102" fmla="*/ 84 w 408"/>
                <a:gd name="T103" fmla="*/ 272 h 510"/>
                <a:gd name="T104" fmla="*/ 86 w 408"/>
                <a:gd name="T105" fmla="*/ 271 h 510"/>
                <a:gd name="T106" fmla="*/ 77 w 408"/>
                <a:gd name="T107" fmla="*/ 280 h 510"/>
                <a:gd name="T108" fmla="*/ 87 w 408"/>
                <a:gd name="T109" fmla="*/ 237 h 510"/>
                <a:gd name="T110" fmla="*/ 267 w 408"/>
                <a:gd name="T111" fmla="*/ 175 h 510"/>
                <a:gd name="T112" fmla="*/ 258 w 408"/>
                <a:gd name="T113" fmla="*/ 115 h 510"/>
                <a:gd name="T114" fmla="*/ 87 w 408"/>
                <a:gd name="T115" fmla="*/ 115 h 510"/>
                <a:gd name="T116" fmla="*/ 212 w 408"/>
                <a:gd name="T117" fmla="*/ 28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8" h="510">
                  <a:moveTo>
                    <a:pt x="23" y="460"/>
                  </a:moveTo>
                  <a:cubicBezTo>
                    <a:pt x="147" y="460"/>
                    <a:pt x="147" y="460"/>
                    <a:pt x="147" y="460"/>
                  </a:cubicBezTo>
                  <a:cubicBezTo>
                    <a:pt x="140" y="447"/>
                    <a:pt x="135" y="434"/>
                    <a:pt x="132" y="419"/>
                  </a:cubicBezTo>
                  <a:cubicBezTo>
                    <a:pt x="43" y="419"/>
                    <a:pt x="43" y="419"/>
                    <a:pt x="43" y="419"/>
                  </a:cubicBezTo>
                  <a:cubicBezTo>
                    <a:pt x="43" y="59"/>
                    <a:pt x="43" y="59"/>
                    <a:pt x="43" y="59"/>
                  </a:cubicBezTo>
                  <a:cubicBezTo>
                    <a:pt x="100" y="59"/>
                    <a:pt x="100" y="59"/>
                    <a:pt x="100" y="59"/>
                  </a:cubicBezTo>
                  <a:cubicBezTo>
                    <a:pt x="100" y="18"/>
                    <a:pt x="100" y="18"/>
                    <a:pt x="100" y="18"/>
                  </a:cubicBezTo>
                  <a:cubicBezTo>
                    <a:pt x="23" y="18"/>
                    <a:pt x="23" y="18"/>
                    <a:pt x="23" y="18"/>
                  </a:cubicBezTo>
                  <a:cubicBezTo>
                    <a:pt x="11" y="18"/>
                    <a:pt x="0" y="28"/>
                    <a:pt x="0" y="41"/>
                  </a:cubicBezTo>
                  <a:cubicBezTo>
                    <a:pt x="0" y="437"/>
                    <a:pt x="0" y="437"/>
                    <a:pt x="0" y="437"/>
                  </a:cubicBezTo>
                  <a:cubicBezTo>
                    <a:pt x="0" y="450"/>
                    <a:pt x="11" y="460"/>
                    <a:pt x="23" y="460"/>
                  </a:cubicBezTo>
                  <a:close/>
                  <a:moveTo>
                    <a:pt x="286" y="370"/>
                  </a:moveTo>
                  <a:cubicBezTo>
                    <a:pt x="286" y="370"/>
                    <a:pt x="287" y="369"/>
                    <a:pt x="287" y="369"/>
                  </a:cubicBezTo>
                  <a:cubicBezTo>
                    <a:pt x="288" y="368"/>
                    <a:pt x="289" y="368"/>
                    <a:pt x="290" y="368"/>
                  </a:cubicBezTo>
                  <a:cubicBezTo>
                    <a:pt x="291" y="369"/>
                    <a:pt x="291" y="369"/>
                    <a:pt x="291" y="370"/>
                  </a:cubicBezTo>
                  <a:cubicBezTo>
                    <a:pt x="292" y="370"/>
                    <a:pt x="292" y="370"/>
                    <a:pt x="292" y="370"/>
                  </a:cubicBezTo>
                  <a:cubicBezTo>
                    <a:pt x="337" y="325"/>
                    <a:pt x="337" y="325"/>
                    <a:pt x="337" y="325"/>
                  </a:cubicBezTo>
                  <a:cubicBezTo>
                    <a:pt x="338" y="324"/>
                    <a:pt x="340" y="323"/>
                    <a:pt x="341" y="323"/>
                  </a:cubicBezTo>
                  <a:cubicBezTo>
                    <a:pt x="342" y="323"/>
                    <a:pt x="344" y="324"/>
                    <a:pt x="345" y="325"/>
                  </a:cubicBezTo>
                  <a:cubicBezTo>
                    <a:pt x="346" y="326"/>
                    <a:pt x="346" y="327"/>
                    <a:pt x="346" y="329"/>
                  </a:cubicBezTo>
                  <a:cubicBezTo>
                    <a:pt x="346" y="330"/>
                    <a:pt x="346" y="331"/>
                    <a:pt x="345" y="332"/>
                  </a:cubicBezTo>
                  <a:cubicBezTo>
                    <a:pt x="293" y="384"/>
                    <a:pt x="293" y="384"/>
                    <a:pt x="293" y="384"/>
                  </a:cubicBezTo>
                  <a:cubicBezTo>
                    <a:pt x="300" y="389"/>
                    <a:pt x="300" y="389"/>
                    <a:pt x="300" y="389"/>
                  </a:cubicBezTo>
                  <a:cubicBezTo>
                    <a:pt x="302" y="391"/>
                    <a:pt x="303" y="392"/>
                    <a:pt x="303" y="394"/>
                  </a:cubicBezTo>
                  <a:cubicBezTo>
                    <a:pt x="304" y="398"/>
                    <a:pt x="301" y="402"/>
                    <a:pt x="297" y="403"/>
                  </a:cubicBezTo>
                  <a:cubicBezTo>
                    <a:pt x="295" y="403"/>
                    <a:pt x="293" y="403"/>
                    <a:pt x="291" y="401"/>
                  </a:cubicBezTo>
                  <a:cubicBezTo>
                    <a:pt x="283" y="396"/>
                    <a:pt x="283" y="396"/>
                    <a:pt x="283" y="396"/>
                  </a:cubicBezTo>
                  <a:cubicBezTo>
                    <a:pt x="259" y="464"/>
                    <a:pt x="259" y="464"/>
                    <a:pt x="259" y="464"/>
                  </a:cubicBezTo>
                  <a:cubicBezTo>
                    <a:pt x="259" y="465"/>
                    <a:pt x="258" y="465"/>
                    <a:pt x="258" y="466"/>
                  </a:cubicBezTo>
                  <a:cubicBezTo>
                    <a:pt x="256" y="466"/>
                    <a:pt x="254" y="466"/>
                    <a:pt x="253" y="464"/>
                  </a:cubicBezTo>
                  <a:cubicBezTo>
                    <a:pt x="253" y="463"/>
                    <a:pt x="253" y="463"/>
                    <a:pt x="253" y="462"/>
                  </a:cubicBezTo>
                  <a:cubicBezTo>
                    <a:pt x="274" y="402"/>
                    <a:pt x="274" y="402"/>
                    <a:pt x="274" y="402"/>
                  </a:cubicBezTo>
                  <a:cubicBezTo>
                    <a:pt x="274" y="402"/>
                    <a:pt x="273" y="403"/>
                    <a:pt x="272" y="403"/>
                  </a:cubicBezTo>
                  <a:cubicBezTo>
                    <a:pt x="271" y="403"/>
                    <a:pt x="270" y="402"/>
                    <a:pt x="269" y="401"/>
                  </a:cubicBezTo>
                  <a:cubicBezTo>
                    <a:pt x="268" y="400"/>
                    <a:pt x="267" y="399"/>
                    <a:pt x="267" y="397"/>
                  </a:cubicBezTo>
                  <a:cubicBezTo>
                    <a:pt x="267" y="396"/>
                    <a:pt x="268" y="394"/>
                    <a:pt x="269" y="393"/>
                  </a:cubicBezTo>
                  <a:cubicBezTo>
                    <a:pt x="274" y="388"/>
                    <a:pt x="274" y="388"/>
                    <a:pt x="274" y="388"/>
                  </a:cubicBezTo>
                  <a:cubicBezTo>
                    <a:pt x="232" y="357"/>
                    <a:pt x="232" y="357"/>
                    <a:pt x="232" y="357"/>
                  </a:cubicBezTo>
                  <a:cubicBezTo>
                    <a:pt x="231" y="356"/>
                    <a:pt x="230" y="354"/>
                    <a:pt x="229" y="352"/>
                  </a:cubicBezTo>
                  <a:cubicBezTo>
                    <a:pt x="229" y="350"/>
                    <a:pt x="230" y="348"/>
                    <a:pt x="231" y="347"/>
                  </a:cubicBezTo>
                  <a:cubicBezTo>
                    <a:pt x="232" y="345"/>
                    <a:pt x="234" y="344"/>
                    <a:pt x="236" y="344"/>
                  </a:cubicBezTo>
                  <a:cubicBezTo>
                    <a:pt x="238" y="344"/>
                    <a:pt x="240" y="344"/>
                    <a:pt x="241" y="345"/>
                  </a:cubicBezTo>
                  <a:cubicBezTo>
                    <a:pt x="283" y="377"/>
                    <a:pt x="283" y="377"/>
                    <a:pt x="283" y="377"/>
                  </a:cubicBezTo>
                  <a:cubicBezTo>
                    <a:pt x="286" y="370"/>
                    <a:pt x="286" y="370"/>
                    <a:pt x="286" y="370"/>
                  </a:cubicBezTo>
                  <a:close/>
                  <a:moveTo>
                    <a:pt x="350" y="319"/>
                  </a:moveTo>
                  <a:cubicBezTo>
                    <a:pt x="342" y="310"/>
                    <a:pt x="331" y="303"/>
                    <a:pt x="320" y="299"/>
                  </a:cubicBezTo>
                  <a:cubicBezTo>
                    <a:pt x="309" y="294"/>
                    <a:pt x="296" y="291"/>
                    <a:pt x="283" y="291"/>
                  </a:cubicBezTo>
                  <a:cubicBezTo>
                    <a:pt x="271" y="291"/>
                    <a:pt x="258" y="294"/>
                    <a:pt x="247" y="299"/>
                  </a:cubicBezTo>
                  <a:cubicBezTo>
                    <a:pt x="236" y="303"/>
                    <a:pt x="225" y="310"/>
                    <a:pt x="216" y="319"/>
                  </a:cubicBezTo>
                  <a:cubicBezTo>
                    <a:pt x="208" y="328"/>
                    <a:pt x="201" y="338"/>
                    <a:pt x="196" y="350"/>
                  </a:cubicBezTo>
                  <a:cubicBezTo>
                    <a:pt x="191" y="361"/>
                    <a:pt x="189" y="373"/>
                    <a:pt x="189" y="386"/>
                  </a:cubicBezTo>
                  <a:cubicBezTo>
                    <a:pt x="189" y="399"/>
                    <a:pt x="191" y="411"/>
                    <a:pt x="196" y="422"/>
                  </a:cubicBezTo>
                  <a:cubicBezTo>
                    <a:pt x="201" y="434"/>
                    <a:pt x="208" y="444"/>
                    <a:pt x="216" y="453"/>
                  </a:cubicBezTo>
                  <a:cubicBezTo>
                    <a:pt x="225" y="462"/>
                    <a:pt x="236" y="469"/>
                    <a:pt x="247" y="474"/>
                  </a:cubicBezTo>
                  <a:cubicBezTo>
                    <a:pt x="258" y="478"/>
                    <a:pt x="271" y="481"/>
                    <a:pt x="283" y="481"/>
                  </a:cubicBezTo>
                  <a:cubicBezTo>
                    <a:pt x="296" y="481"/>
                    <a:pt x="309" y="478"/>
                    <a:pt x="320" y="474"/>
                  </a:cubicBezTo>
                  <a:cubicBezTo>
                    <a:pt x="331" y="469"/>
                    <a:pt x="342" y="462"/>
                    <a:pt x="350" y="453"/>
                  </a:cubicBezTo>
                  <a:cubicBezTo>
                    <a:pt x="359" y="444"/>
                    <a:pt x="366" y="434"/>
                    <a:pt x="371" y="422"/>
                  </a:cubicBezTo>
                  <a:cubicBezTo>
                    <a:pt x="376" y="411"/>
                    <a:pt x="378" y="399"/>
                    <a:pt x="378" y="386"/>
                  </a:cubicBezTo>
                  <a:cubicBezTo>
                    <a:pt x="378" y="373"/>
                    <a:pt x="376" y="361"/>
                    <a:pt x="371" y="350"/>
                  </a:cubicBezTo>
                  <a:cubicBezTo>
                    <a:pt x="366" y="338"/>
                    <a:pt x="359" y="328"/>
                    <a:pt x="350" y="319"/>
                  </a:cubicBezTo>
                  <a:close/>
                  <a:moveTo>
                    <a:pt x="196" y="298"/>
                  </a:moveTo>
                  <a:cubicBezTo>
                    <a:pt x="173" y="321"/>
                    <a:pt x="159" y="352"/>
                    <a:pt x="159" y="386"/>
                  </a:cubicBezTo>
                  <a:cubicBezTo>
                    <a:pt x="159" y="420"/>
                    <a:pt x="173" y="451"/>
                    <a:pt x="196" y="474"/>
                  </a:cubicBezTo>
                  <a:cubicBezTo>
                    <a:pt x="218" y="496"/>
                    <a:pt x="249" y="510"/>
                    <a:pt x="283" y="510"/>
                  </a:cubicBezTo>
                  <a:cubicBezTo>
                    <a:pt x="318" y="510"/>
                    <a:pt x="349" y="496"/>
                    <a:pt x="371" y="474"/>
                  </a:cubicBezTo>
                  <a:cubicBezTo>
                    <a:pt x="394" y="451"/>
                    <a:pt x="408" y="420"/>
                    <a:pt x="408" y="386"/>
                  </a:cubicBezTo>
                  <a:cubicBezTo>
                    <a:pt x="408" y="352"/>
                    <a:pt x="394" y="321"/>
                    <a:pt x="371" y="298"/>
                  </a:cubicBezTo>
                  <a:cubicBezTo>
                    <a:pt x="349" y="276"/>
                    <a:pt x="318" y="262"/>
                    <a:pt x="283" y="262"/>
                  </a:cubicBezTo>
                  <a:cubicBezTo>
                    <a:pt x="249" y="262"/>
                    <a:pt x="218" y="276"/>
                    <a:pt x="196" y="298"/>
                  </a:cubicBezTo>
                  <a:close/>
                  <a:moveTo>
                    <a:pt x="229" y="381"/>
                  </a:moveTo>
                  <a:cubicBezTo>
                    <a:pt x="202" y="381"/>
                    <a:pt x="202" y="381"/>
                    <a:pt x="202" y="381"/>
                  </a:cubicBezTo>
                  <a:cubicBezTo>
                    <a:pt x="199" y="381"/>
                    <a:pt x="197" y="383"/>
                    <a:pt x="197" y="386"/>
                  </a:cubicBezTo>
                  <a:cubicBezTo>
                    <a:pt x="197" y="389"/>
                    <a:pt x="199" y="391"/>
                    <a:pt x="202" y="391"/>
                  </a:cubicBezTo>
                  <a:cubicBezTo>
                    <a:pt x="229" y="391"/>
                    <a:pt x="229" y="391"/>
                    <a:pt x="229" y="391"/>
                  </a:cubicBezTo>
                  <a:cubicBezTo>
                    <a:pt x="232" y="391"/>
                    <a:pt x="235" y="389"/>
                    <a:pt x="235" y="386"/>
                  </a:cubicBezTo>
                  <a:cubicBezTo>
                    <a:pt x="235" y="383"/>
                    <a:pt x="232" y="381"/>
                    <a:pt x="229" y="381"/>
                  </a:cubicBezTo>
                  <a:close/>
                  <a:moveTo>
                    <a:pt x="338" y="391"/>
                  </a:moveTo>
                  <a:cubicBezTo>
                    <a:pt x="365" y="391"/>
                    <a:pt x="365" y="391"/>
                    <a:pt x="365" y="391"/>
                  </a:cubicBezTo>
                  <a:cubicBezTo>
                    <a:pt x="368" y="391"/>
                    <a:pt x="370" y="389"/>
                    <a:pt x="370" y="386"/>
                  </a:cubicBezTo>
                  <a:cubicBezTo>
                    <a:pt x="370" y="383"/>
                    <a:pt x="368" y="381"/>
                    <a:pt x="365" y="381"/>
                  </a:cubicBezTo>
                  <a:cubicBezTo>
                    <a:pt x="338" y="381"/>
                    <a:pt x="338" y="381"/>
                    <a:pt x="338" y="381"/>
                  </a:cubicBezTo>
                  <a:cubicBezTo>
                    <a:pt x="335" y="381"/>
                    <a:pt x="332" y="383"/>
                    <a:pt x="332" y="386"/>
                  </a:cubicBezTo>
                  <a:cubicBezTo>
                    <a:pt x="332" y="389"/>
                    <a:pt x="335" y="391"/>
                    <a:pt x="338" y="391"/>
                  </a:cubicBezTo>
                  <a:close/>
                  <a:moveTo>
                    <a:pt x="278" y="440"/>
                  </a:moveTo>
                  <a:cubicBezTo>
                    <a:pt x="278" y="467"/>
                    <a:pt x="278" y="467"/>
                    <a:pt x="278" y="467"/>
                  </a:cubicBezTo>
                  <a:cubicBezTo>
                    <a:pt x="278" y="470"/>
                    <a:pt x="280" y="473"/>
                    <a:pt x="283" y="473"/>
                  </a:cubicBezTo>
                  <a:cubicBezTo>
                    <a:pt x="286" y="473"/>
                    <a:pt x="289" y="470"/>
                    <a:pt x="289" y="467"/>
                  </a:cubicBezTo>
                  <a:cubicBezTo>
                    <a:pt x="289" y="440"/>
                    <a:pt x="289" y="440"/>
                    <a:pt x="289" y="440"/>
                  </a:cubicBezTo>
                  <a:cubicBezTo>
                    <a:pt x="289" y="437"/>
                    <a:pt x="286" y="435"/>
                    <a:pt x="283" y="435"/>
                  </a:cubicBezTo>
                  <a:cubicBezTo>
                    <a:pt x="280" y="435"/>
                    <a:pt x="278" y="437"/>
                    <a:pt x="278" y="440"/>
                  </a:cubicBezTo>
                  <a:close/>
                  <a:moveTo>
                    <a:pt x="289" y="332"/>
                  </a:moveTo>
                  <a:cubicBezTo>
                    <a:pt x="289" y="305"/>
                    <a:pt x="289" y="305"/>
                    <a:pt x="289" y="305"/>
                  </a:cubicBezTo>
                  <a:cubicBezTo>
                    <a:pt x="289" y="302"/>
                    <a:pt x="286" y="299"/>
                    <a:pt x="283" y="299"/>
                  </a:cubicBezTo>
                  <a:cubicBezTo>
                    <a:pt x="280" y="299"/>
                    <a:pt x="278" y="302"/>
                    <a:pt x="278" y="305"/>
                  </a:cubicBezTo>
                  <a:cubicBezTo>
                    <a:pt x="278" y="332"/>
                    <a:pt x="278" y="332"/>
                    <a:pt x="278" y="332"/>
                  </a:cubicBezTo>
                  <a:cubicBezTo>
                    <a:pt x="278" y="335"/>
                    <a:pt x="280" y="337"/>
                    <a:pt x="283" y="337"/>
                  </a:cubicBezTo>
                  <a:cubicBezTo>
                    <a:pt x="286" y="337"/>
                    <a:pt x="289" y="335"/>
                    <a:pt x="289" y="332"/>
                  </a:cubicBezTo>
                  <a:close/>
                  <a:moveTo>
                    <a:pt x="218" y="0"/>
                  </a:moveTo>
                  <a:cubicBezTo>
                    <a:pt x="224" y="0"/>
                    <a:pt x="228" y="2"/>
                    <a:pt x="232" y="4"/>
                  </a:cubicBezTo>
                  <a:cubicBezTo>
                    <a:pt x="235" y="7"/>
                    <a:pt x="237" y="11"/>
                    <a:pt x="237" y="14"/>
                  </a:cubicBezTo>
                  <a:cubicBezTo>
                    <a:pt x="237" y="72"/>
                    <a:pt x="237" y="72"/>
                    <a:pt x="237" y="72"/>
                  </a:cubicBezTo>
                  <a:cubicBezTo>
                    <a:pt x="237" y="75"/>
                    <a:pt x="235" y="79"/>
                    <a:pt x="232" y="82"/>
                  </a:cubicBezTo>
                  <a:cubicBezTo>
                    <a:pt x="228" y="84"/>
                    <a:pt x="224" y="86"/>
                    <a:pt x="218" y="86"/>
                  </a:cubicBezTo>
                  <a:cubicBezTo>
                    <a:pt x="126" y="86"/>
                    <a:pt x="126" y="86"/>
                    <a:pt x="126" y="86"/>
                  </a:cubicBezTo>
                  <a:cubicBezTo>
                    <a:pt x="121" y="86"/>
                    <a:pt x="116" y="84"/>
                    <a:pt x="113" y="82"/>
                  </a:cubicBezTo>
                  <a:cubicBezTo>
                    <a:pt x="110" y="79"/>
                    <a:pt x="108" y="75"/>
                    <a:pt x="108" y="72"/>
                  </a:cubicBezTo>
                  <a:cubicBezTo>
                    <a:pt x="108" y="14"/>
                    <a:pt x="108" y="14"/>
                    <a:pt x="108" y="14"/>
                  </a:cubicBezTo>
                  <a:cubicBezTo>
                    <a:pt x="108" y="11"/>
                    <a:pt x="110" y="7"/>
                    <a:pt x="113" y="4"/>
                  </a:cubicBezTo>
                  <a:cubicBezTo>
                    <a:pt x="116" y="2"/>
                    <a:pt x="121" y="0"/>
                    <a:pt x="126" y="0"/>
                  </a:cubicBezTo>
                  <a:cubicBezTo>
                    <a:pt x="218" y="0"/>
                    <a:pt x="218" y="0"/>
                    <a:pt x="218" y="0"/>
                  </a:cubicBezTo>
                  <a:close/>
                  <a:moveTo>
                    <a:pt x="138" y="19"/>
                  </a:moveTo>
                  <a:cubicBezTo>
                    <a:pt x="206" y="19"/>
                    <a:pt x="206" y="19"/>
                    <a:pt x="206" y="19"/>
                  </a:cubicBezTo>
                  <a:cubicBezTo>
                    <a:pt x="210" y="19"/>
                    <a:pt x="214" y="20"/>
                    <a:pt x="217" y="22"/>
                  </a:cubicBezTo>
                  <a:cubicBezTo>
                    <a:pt x="217" y="22"/>
                    <a:pt x="217" y="22"/>
                    <a:pt x="217" y="22"/>
                  </a:cubicBezTo>
                  <a:cubicBezTo>
                    <a:pt x="220" y="25"/>
                    <a:pt x="222" y="29"/>
                    <a:pt x="222" y="33"/>
                  </a:cubicBezTo>
                  <a:cubicBezTo>
                    <a:pt x="222" y="51"/>
                    <a:pt x="222" y="51"/>
                    <a:pt x="222" y="51"/>
                  </a:cubicBezTo>
                  <a:cubicBezTo>
                    <a:pt x="222" y="55"/>
                    <a:pt x="220" y="58"/>
                    <a:pt x="217" y="61"/>
                  </a:cubicBezTo>
                  <a:cubicBezTo>
                    <a:pt x="217" y="61"/>
                    <a:pt x="217" y="61"/>
                    <a:pt x="217" y="61"/>
                  </a:cubicBezTo>
                  <a:cubicBezTo>
                    <a:pt x="214" y="63"/>
                    <a:pt x="210" y="65"/>
                    <a:pt x="206" y="65"/>
                  </a:cubicBezTo>
                  <a:cubicBezTo>
                    <a:pt x="138" y="65"/>
                    <a:pt x="138" y="65"/>
                    <a:pt x="138" y="65"/>
                  </a:cubicBezTo>
                  <a:cubicBezTo>
                    <a:pt x="134" y="65"/>
                    <a:pt x="130" y="63"/>
                    <a:pt x="127" y="61"/>
                  </a:cubicBezTo>
                  <a:cubicBezTo>
                    <a:pt x="127" y="61"/>
                    <a:pt x="127" y="61"/>
                    <a:pt x="127" y="61"/>
                  </a:cubicBezTo>
                  <a:cubicBezTo>
                    <a:pt x="124" y="58"/>
                    <a:pt x="122" y="55"/>
                    <a:pt x="122" y="51"/>
                  </a:cubicBezTo>
                  <a:cubicBezTo>
                    <a:pt x="122" y="33"/>
                    <a:pt x="122" y="33"/>
                    <a:pt x="122" y="33"/>
                  </a:cubicBezTo>
                  <a:cubicBezTo>
                    <a:pt x="122" y="29"/>
                    <a:pt x="124" y="25"/>
                    <a:pt x="127" y="22"/>
                  </a:cubicBezTo>
                  <a:cubicBezTo>
                    <a:pt x="127" y="22"/>
                    <a:pt x="127" y="22"/>
                    <a:pt x="127" y="22"/>
                  </a:cubicBezTo>
                  <a:cubicBezTo>
                    <a:pt x="130" y="20"/>
                    <a:pt x="134" y="19"/>
                    <a:pt x="138" y="19"/>
                  </a:cubicBezTo>
                  <a:close/>
                  <a:moveTo>
                    <a:pt x="344" y="243"/>
                  </a:moveTo>
                  <a:cubicBezTo>
                    <a:pt x="344" y="41"/>
                    <a:pt x="344" y="41"/>
                    <a:pt x="344" y="41"/>
                  </a:cubicBezTo>
                  <a:cubicBezTo>
                    <a:pt x="344" y="28"/>
                    <a:pt x="334" y="18"/>
                    <a:pt x="321" y="18"/>
                  </a:cubicBezTo>
                  <a:cubicBezTo>
                    <a:pt x="244" y="18"/>
                    <a:pt x="244" y="18"/>
                    <a:pt x="244" y="18"/>
                  </a:cubicBezTo>
                  <a:cubicBezTo>
                    <a:pt x="244" y="59"/>
                    <a:pt x="244" y="59"/>
                    <a:pt x="244" y="59"/>
                  </a:cubicBezTo>
                  <a:cubicBezTo>
                    <a:pt x="302" y="59"/>
                    <a:pt x="302" y="59"/>
                    <a:pt x="302" y="59"/>
                  </a:cubicBezTo>
                  <a:cubicBezTo>
                    <a:pt x="302" y="92"/>
                    <a:pt x="302" y="92"/>
                    <a:pt x="302" y="92"/>
                  </a:cubicBezTo>
                  <a:cubicBezTo>
                    <a:pt x="302" y="232"/>
                    <a:pt x="302" y="232"/>
                    <a:pt x="302" y="232"/>
                  </a:cubicBezTo>
                  <a:cubicBezTo>
                    <a:pt x="317" y="234"/>
                    <a:pt x="331" y="238"/>
                    <a:pt x="344" y="243"/>
                  </a:cubicBezTo>
                  <a:close/>
                  <a:moveTo>
                    <a:pt x="87" y="324"/>
                  </a:moveTo>
                  <a:cubicBezTo>
                    <a:pt x="141" y="324"/>
                    <a:pt x="141" y="324"/>
                    <a:pt x="141" y="324"/>
                  </a:cubicBezTo>
                  <a:cubicBezTo>
                    <a:pt x="139" y="330"/>
                    <a:pt x="136" y="336"/>
                    <a:pt x="134" y="343"/>
                  </a:cubicBezTo>
                  <a:cubicBezTo>
                    <a:pt x="87" y="343"/>
                    <a:pt x="87" y="343"/>
                    <a:pt x="87" y="343"/>
                  </a:cubicBezTo>
                  <a:cubicBezTo>
                    <a:pt x="82" y="343"/>
                    <a:pt x="77" y="339"/>
                    <a:pt x="77" y="333"/>
                  </a:cubicBezTo>
                  <a:cubicBezTo>
                    <a:pt x="77" y="333"/>
                    <a:pt x="77" y="333"/>
                    <a:pt x="77" y="333"/>
                  </a:cubicBezTo>
                  <a:cubicBezTo>
                    <a:pt x="77" y="328"/>
                    <a:pt x="82" y="324"/>
                    <a:pt x="87" y="324"/>
                  </a:cubicBezTo>
                  <a:close/>
                  <a:moveTo>
                    <a:pt x="162" y="290"/>
                  </a:moveTo>
                  <a:cubicBezTo>
                    <a:pt x="87" y="290"/>
                    <a:pt x="87" y="290"/>
                    <a:pt x="87" y="290"/>
                  </a:cubicBezTo>
                  <a:cubicBezTo>
                    <a:pt x="87" y="290"/>
                    <a:pt x="87" y="290"/>
                    <a:pt x="87"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8"/>
                    <a:pt x="82" y="288"/>
                    <a:pt x="82" y="288"/>
                  </a:cubicBezTo>
                  <a:cubicBezTo>
                    <a:pt x="82" y="288"/>
                    <a:pt x="82" y="288"/>
                    <a:pt x="82" y="288"/>
                  </a:cubicBezTo>
                  <a:cubicBezTo>
                    <a:pt x="82" y="288"/>
                    <a:pt x="82" y="288"/>
                    <a:pt x="82" y="288"/>
                  </a:cubicBezTo>
                  <a:cubicBezTo>
                    <a:pt x="82" y="288"/>
                    <a:pt x="82" y="288"/>
                    <a:pt x="82"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7"/>
                    <a:pt x="81" y="287"/>
                    <a:pt x="81" y="287"/>
                  </a:cubicBezTo>
                  <a:cubicBezTo>
                    <a:pt x="81" y="287"/>
                    <a:pt x="81" y="287"/>
                    <a:pt x="81"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6"/>
                    <a:pt x="80" y="286"/>
                    <a:pt x="80" y="286"/>
                  </a:cubicBezTo>
                  <a:cubicBezTo>
                    <a:pt x="80" y="286"/>
                    <a:pt x="80" y="286"/>
                    <a:pt x="80"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8" y="285"/>
                    <a:pt x="78" y="285"/>
                    <a:pt x="78" y="285"/>
                  </a:cubicBezTo>
                  <a:cubicBezTo>
                    <a:pt x="78" y="285"/>
                    <a:pt x="78" y="285"/>
                    <a:pt x="78" y="285"/>
                  </a:cubicBezTo>
                  <a:cubicBezTo>
                    <a:pt x="78" y="285"/>
                    <a:pt x="78" y="285"/>
                    <a:pt x="78" y="285"/>
                  </a:cubicBezTo>
                  <a:cubicBezTo>
                    <a:pt x="78" y="285"/>
                    <a:pt x="78" y="285"/>
                    <a:pt x="78" y="285"/>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2"/>
                    <a:pt x="78" y="282"/>
                    <a:pt x="78" y="282"/>
                  </a:cubicBezTo>
                  <a:cubicBezTo>
                    <a:pt x="78" y="282"/>
                    <a:pt x="78" y="282"/>
                    <a:pt x="78" y="282"/>
                  </a:cubicBezTo>
                  <a:cubicBezTo>
                    <a:pt x="78" y="282"/>
                    <a:pt x="78" y="282"/>
                    <a:pt x="78" y="282"/>
                  </a:cubicBezTo>
                  <a:cubicBezTo>
                    <a:pt x="78" y="282"/>
                    <a:pt x="78" y="282"/>
                    <a:pt x="78" y="282"/>
                  </a:cubicBezTo>
                  <a:cubicBezTo>
                    <a:pt x="77" y="282"/>
                    <a:pt x="77" y="282"/>
                    <a:pt x="77" y="282"/>
                  </a:cubicBezTo>
                  <a:cubicBezTo>
                    <a:pt x="77" y="282"/>
                    <a:pt x="77" y="282"/>
                    <a:pt x="77" y="282"/>
                  </a:cubicBezTo>
                  <a:cubicBezTo>
                    <a:pt x="77" y="282"/>
                    <a:pt x="77" y="282"/>
                    <a:pt x="77" y="282"/>
                  </a:cubicBezTo>
                  <a:cubicBezTo>
                    <a:pt x="77" y="282"/>
                    <a:pt x="77" y="282"/>
                    <a:pt x="77" y="282"/>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79"/>
                    <a:pt x="77" y="279"/>
                    <a:pt x="77" y="279"/>
                  </a:cubicBezTo>
                  <a:cubicBezTo>
                    <a:pt x="77" y="279"/>
                    <a:pt x="77" y="279"/>
                    <a:pt x="77" y="279"/>
                  </a:cubicBezTo>
                  <a:cubicBezTo>
                    <a:pt x="77" y="279"/>
                    <a:pt x="77" y="279"/>
                    <a:pt x="77" y="279"/>
                  </a:cubicBezTo>
                  <a:cubicBezTo>
                    <a:pt x="77" y="279"/>
                    <a:pt x="77" y="279"/>
                    <a:pt x="77" y="279"/>
                  </a:cubicBezTo>
                  <a:cubicBezTo>
                    <a:pt x="78" y="279"/>
                    <a:pt x="78" y="279"/>
                    <a:pt x="78" y="279"/>
                  </a:cubicBezTo>
                  <a:cubicBezTo>
                    <a:pt x="78" y="279"/>
                    <a:pt x="78" y="279"/>
                    <a:pt x="78" y="279"/>
                  </a:cubicBezTo>
                  <a:cubicBezTo>
                    <a:pt x="78" y="279"/>
                    <a:pt x="78" y="279"/>
                    <a:pt x="78" y="279"/>
                  </a:cubicBezTo>
                  <a:cubicBezTo>
                    <a:pt x="78" y="279"/>
                    <a:pt x="78" y="279"/>
                    <a:pt x="78" y="279"/>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6"/>
                    <a:pt x="78" y="276"/>
                    <a:pt x="78" y="276"/>
                  </a:cubicBezTo>
                  <a:cubicBezTo>
                    <a:pt x="78" y="276"/>
                    <a:pt x="78" y="276"/>
                    <a:pt x="78" y="276"/>
                  </a:cubicBezTo>
                  <a:cubicBezTo>
                    <a:pt x="78" y="276"/>
                    <a:pt x="78" y="276"/>
                    <a:pt x="78" y="276"/>
                  </a:cubicBezTo>
                  <a:cubicBezTo>
                    <a:pt x="78" y="276"/>
                    <a:pt x="78" y="276"/>
                    <a:pt x="78" y="276"/>
                  </a:cubicBezTo>
                  <a:cubicBezTo>
                    <a:pt x="78" y="276"/>
                    <a:pt x="78" y="276"/>
                    <a:pt x="78" y="276"/>
                  </a:cubicBezTo>
                  <a:cubicBezTo>
                    <a:pt x="79" y="276"/>
                    <a:pt x="79" y="276"/>
                    <a:pt x="79" y="276"/>
                  </a:cubicBezTo>
                  <a:cubicBezTo>
                    <a:pt x="79" y="276"/>
                    <a:pt x="79" y="276"/>
                    <a:pt x="79" y="276"/>
                  </a:cubicBezTo>
                  <a:cubicBezTo>
                    <a:pt x="79" y="276"/>
                    <a:pt x="79" y="276"/>
                    <a:pt x="79" y="276"/>
                  </a:cubicBezTo>
                  <a:cubicBezTo>
                    <a:pt x="79" y="276"/>
                    <a:pt x="79" y="276"/>
                    <a:pt x="79" y="276"/>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80" y="275"/>
                    <a:pt x="80" y="275"/>
                    <a:pt x="80" y="275"/>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2" y="273"/>
                    <a:pt x="82" y="273"/>
                    <a:pt x="82" y="273"/>
                  </a:cubicBezTo>
                  <a:cubicBezTo>
                    <a:pt x="82" y="273"/>
                    <a:pt x="82" y="273"/>
                    <a:pt x="82" y="273"/>
                  </a:cubicBezTo>
                  <a:cubicBezTo>
                    <a:pt x="82" y="273"/>
                    <a:pt x="82" y="273"/>
                    <a:pt x="82" y="273"/>
                  </a:cubicBezTo>
                  <a:cubicBezTo>
                    <a:pt x="82" y="272"/>
                    <a:pt x="82" y="272"/>
                    <a:pt x="82" y="272"/>
                  </a:cubicBezTo>
                  <a:cubicBezTo>
                    <a:pt x="82" y="272"/>
                    <a:pt x="82" y="272"/>
                    <a:pt x="82" y="272"/>
                  </a:cubicBezTo>
                  <a:cubicBezTo>
                    <a:pt x="82" y="272"/>
                    <a:pt x="82" y="272"/>
                    <a:pt x="82" y="272"/>
                  </a:cubicBezTo>
                  <a:cubicBezTo>
                    <a:pt x="82" y="272"/>
                    <a:pt x="82" y="272"/>
                    <a:pt x="82"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5" y="271"/>
                    <a:pt x="85" y="271"/>
                    <a:pt x="85" y="271"/>
                  </a:cubicBezTo>
                  <a:cubicBezTo>
                    <a:pt x="85" y="271"/>
                    <a:pt x="85" y="271"/>
                    <a:pt x="85" y="271"/>
                  </a:cubicBezTo>
                  <a:cubicBezTo>
                    <a:pt x="85" y="271"/>
                    <a:pt x="85" y="271"/>
                    <a:pt x="85" y="271"/>
                  </a:cubicBezTo>
                  <a:cubicBezTo>
                    <a:pt x="85" y="271"/>
                    <a:pt x="85" y="271"/>
                    <a:pt x="85" y="271"/>
                  </a:cubicBezTo>
                  <a:cubicBezTo>
                    <a:pt x="85" y="271"/>
                    <a:pt x="85" y="271"/>
                    <a:pt x="85" y="271"/>
                  </a:cubicBezTo>
                  <a:cubicBezTo>
                    <a:pt x="86" y="271"/>
                    <a:pt x="86" y="271"/>
                    <a:pt x="86" y="271"/>
                  </a:cubicBezTo>
                  <a:cubicBezTo>
                    <a:pt x="86" y="271"/>
                    <a:pt x="86" y="271"/>
                    <a:pt x="86" y="271"/>
                  </a:cubicBezTo>
                  <a:cubicBezTo>
                    <a:pt x="86" y="271"/>
                    <a:pt x="86" y="271"/>
                    <a:pt x="86" y="271"/>
                  </a:cubicBezTo>
                  <a:cubicBezTo>
                    <a:pt x="86" y="271"/>
                    <a:pt x="86" y="271"/>
                    <a:pt x="86" y="271"/>
                  </a:cubicBezTo>
                  <a:cubicBezTo>
                    <a:pt x="87" y="271"/>
                    <a:pt x="87" y="271"/>
                    <a:pt x="87" y="271"/>
                  </a:cubicBezTo>
                  <a:cubicBezTo>
                    <a:pt x="179" y="271"/>
                    <a:pt x="179" y="271"/>
                    <a:pt x="179" y="271"/>
                  </a:cubicBezTo>
                  <a:cubicBezTo>
                    <a:pt x="173" y="277"/>
                    <a:pt x="167" y="283"/>
                    <a:pt x="162" y="290"/>
                  </a:cubicBezTo>
                  <a:close/>
                  <a:moveTo>
                    <a:pt x="77" y="280"/>
                  </a:moveTo>
                  <a:cubicBezTo>
                    <a:pt x="77" y="280"/>
                    <a:pt x="77" y="280"/>
                    <a:pt x="77" y="280"/>
                  </a:cubicBezTo>
                  <a:close/>
                  <a:moveTo>
                    <a:pt x="87" y="218"/>
                  </a:moveTo>
                  <a:cubicBezTo>
                    <a:pt x="258" y="218"/>
                    <a:pt x="258" y="218"/>
                    <a:pt x="258" y="218"/>
                  </a:cubicBezTo>
                  <a:cubicBezTo>
                    <a:pt x="263" y="218"/>
                    <a:pt x="267" y="222"/>
                    <a:pt x="267" y="228"/>
                  </a:cubicBezTo>
                  <a:cubicBezTo>
                    <a:pt x="267" y="228"/>
                    <a:pt x="267" y="228"/>
                    <a:pt x="267" y="228"/>
                  </a:cubicBezTo>
                  <a:cubicBezTo>
                    <a:pt x="267" y="229"/>
                    <a:pt x="267" y="231"/>
                    <a:pt x="266" y="232"/>
                  </a:cubicBezTo>
                  <a:cubicBezTo>
                    <a:pt x="257" y="233"/>
                    <a:pt x="249" y="235"/>
                    <a:pt x="241" y="237"/>
                  </a:cubicBezTo>
                  <a:cubicBezTo>
                    <a:pt x="87" y="237"/>
                    <a:pt x="87" y="237"/>
                    <a:pt x="87" y="237"/>
                  </a:cubicBezTo>
                  <a:cubicBezTo>
                    <a:pt x="82" y="237"/>
                    <a:pt x="77" y="233"/>
                    <a:pt x="77" y="228"/>
                  </a:cubicBezTo>
                  <a:cubicBezTo>
                    <a:pt x="77" y="228"/>
                    <a:pt x="77" y="228"/>
                    <a:pt x="77" y="228"/>
                  </a:cubicBezTo>
                  <a:cubicBezTo>
                    <a:pt x="77" y="222"/>
                    <a:pt x="82" y="218"/>
                    <a:pt x="87" y="218"/>
                  </a:cubicBezTo>
                  <a:close/>
                  <a:moveTo>
                    <a:pt x="87" y="165"/>
                  </a:moveTo>
                  <a:cubicBezTo>
                    <a:pt x="258" y="165"/>
                    <a:pt x="258" y="165"/>
                    <a:pt x="258" y="165"/>
                  </a:cubicBezTo>
                  <a:cubicBezTo>
                    <a:pt x="263" y="165"/>
                    <a:pt x="267" y="170"/>
                    <a:pt x="267" y="175"/>
                  </a:cubicBezTo>
                  <a:cubicBezTo>
                    <a:pt x="267" y="175"/>
                    <a:pt x="267" y="175"/>
                    <a:pt x="267" y="175"/>
                  </a:cubicBezTo>
                  <a:cubicBezTo>
                    <a:pt x="267" y="180"/>
                    <a:pt x="263" y="184"/>
                    <a:pt x="258" y="184"/>
                  </a:cubicBezTo>
                  <a:cubicBezTo>
                    <a:pt x="87" y="184"/>
                    <a:pt x="87" y="184"/>
                    <a:pt x="87" y="184"/>
                  </a:cubicBezTo>
                  <a:cubicBezTo>
                    <a:pt x="82" y="184"/>
                    <a:pt x="77" y="180"/>
                    <a:pt x="77" y="175"/>
                  </a:cubicBezTo>
                  <a:cubicBezTo>
                    <a:pt x="77" y="175"/>
                    <a:pt x="77" y="175"/>
                    <a:pt x="77" y="175"/>
                  </a:cubicBezTo>
                  <a:cubicBezTo>
                    <a:pt x="77" y="170"/>
                    <a:pt x="82" y="165"/>
                    <a:pt x="87" y="165"/>
                  </a:cubicBezTo>
                  <a:close/>
                  <a:moveTo>
                    <a:pt x="87" y="115"/>
                  </a:moveTo>
                  <a:cubicBezTo>
                    <a:pt x="258" y="115"/>
                    <a:pt x="258" y="115"/>
                    <a:pt x="258" y="115"/>
                  </a:cubicBezTo>
                  <a:cubicBezTo>
                    <a:pt x="263" y="115"/>
                    <a:pt x="267" y="120"/>
                    <a:pt x="267" y="125"/>
                  </a:cubicBezTo>
                  <a:cubicBezTo>
                    <a:pt x="267" y="125"/>
                    <a:pt x="267" y="125"/>
                    <a:pt x="267" y="125"/>
                  </a:cubicBezTo>
                  <a:cubicBezTo>
                    <a:pt x="267" y="130"/>
                    <a:pt x="263" y="134"/>
                    <a:pt x="258" y="134"/>
                  </a:cubicBezTo>
                  <a:cubicBezTo>
                    <a:pt x="87" y="134"/>
                    <a:pt x="87" y="134"/>
                    <a:pt x="87" y="134"/>
                  </a:cubicBezTo>
                  <a:cubicBezTo>
                    <a:pt x="82" y="134"/>
                    <a:pt x="77" y="130"/>
                    <a:pt x="77" y="125"/>
                  </a:cubicBezTo>
                  <a:cubicBezTo>
                    <a:pt x="77" y="125"/>
                    <a:pt x="77" y="125"/>
                    <a:pt x="77" y="125"/>
                  </a:cubicBezTo>
                  <a:cubicBezTo>
                    <a:pt x="77" y="120"/>
                    <a:pt x="82" y="115"/>
                    <a:pt x="87" y="115"/>
                  </a:cubicBezTo>
                  <a:close/>
                  <a:moveTo>
                    <a:pt x="130" y="59"/>
                  </a:moveTo>
                  <a:cubicBezTo>
                    <a:pt x="130" y="33"/>
                    <a:pt x="130" y="33"/>
                    <a:pt x="130" y="33"/>
                  </a:cubicBezTo>
                  <a:cubicBezTo>
                    <a:pt x="130" y="31"/>
                    <a:pt x="131" y="29"/>
                    <a:pt x="132" y="28"/>
                  </a:cubicBezTo>
                  <a:cubicBezTo>
                    <a:pt x="132" y="28"/>
                    <a:pt x="132" y="28"/>
                    <a:pt x="132" y="28"/>
                  </a:cubicBezTo>
                  <a:cubicBezTo>
                    <a:pt x="134" y="27"/>
                    <a:pt x="136" y="26"/>
                    <a:pt x="138" y="26"/>
                  </a:cubicBezTo>
                  <a:cubicBezTo>
                    <a:pt x="206" y="26"/>
                    <a:pt x="206" y="26"/>
                    <a:pt x="206" y="26"/>
                  </a:cubicBezTo>
                  <a:cubicBezTo>
                    <a:pt x="208" y="26"/>
                    <a:pt x="211" y="27"/>
                    <a:pt x="212" y="28"/>
                  </a:cubicBezTo>
                  <a:cubicBezTo>
                    <a:pt x="212" y="28"/>
                    <a:pt x="212" y="28"/>
                    <a:pt x="212" y="28"/>
                  </a:cubicBezTo>
                  <a:cubicBezTo>
                    <a:pt x="214" y="29"/>
                    <a:pt x="215" y="31"/>
                    <a:pt x="215" y="33"/>
                  </a:cubicBezTo>
                  <a:cubicBezTo>
                    <a:pt x="215" y="59"/>
                    <a:pt x="215" y="59"/>
                    <a:pt x="215" y="59"/>
                  </a:cubicBezTo>
                  <a:lnTo>
                    <a:pt x="130" y="59"/>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9" name="Rectangle 58"/>
            <p:cNvSpPr>
              <a:spLocks noChangeArrowheads="1"/>
            </p:cNvSpPr>
            <p:nvPr/>
          </p:nvSpPr>
          <p:spPr bwMode="auto">
            <a:xfrm rot="2700000">
              <a:off x="2655457" y="2650490"/>
              <a:ext cx="631043" cy="631043"/>
            </a:xfrm>
            <a:prstGeom prst="rect">
              <a:avLst/>
            </a:pr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0" name="Rectangle 58"/>
            <p:cNvSpPr>
              <a:spLocks noChangeArrowheads="1"/>
            </p:cNvSpPr>
            <p:nvPr/>
          </p:nvSpPr>
          <p:spPr bwMode="auto">
            <a:xfrm rot="2700000">
              <a:off x="8987566" y="2650490"/>
              <a:ext cx="631043" cy="631043"/>
            </a:xfrm>
            <a:prstGeom prst="rect">
              <a:avLst/>
            </a:pr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grpSp>
      <p:sp>
        <p:nvSpPr>
          <p:cNvPr id="22" name="TextBox 76"/>
          <p:cNvSpPr txBox="1"/>
          <p:nvPr/>
        </p:nvSpPr>
        <p:spPr>
          <a:xfrm>
            <a:off x="2070049" y="3581872"/>
            <a:ext cx="2036467" cy="461665"/>
          </a:xfrm>
          <a:prstGeom prst="rect">
            <a:avLst/>
          </a:prstGeom>
          <a:noFill/>
          <a:effectLst/>
        </p:spPr>
        <p:txBody>
          <a:bodyPr wrap="squar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分类</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1</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TextBox 76"/>
          <p:cNvSpPr txBox="1"/>
          <p:nvPr/>
        </p:nvSpPr>
        <p:spPr>
          <a:xfrm>
            <a:off x="6741705" y="3551095"/>
            <a:ext cx="1957435" cy="461665"/>
          </a:xfrm>
          <a:prstGeom prst="rect">
            <a:avLst/>
          </a:prstGeom>
          <a:noFill/>
          <a:effectLst/>
        </p:spPr>
        <p:txBody>
          <a:bodyPr wrap="squar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分类</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2</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矩形 1"/>
          <p:cNvSpPr/>
          <p:nvPr/>
        </p:nvSpPr>
        <p:spPr>
          <a:xfrm>
            <a:off x="2070050" y="4100938"/>
            <a:ext cx="3665156" cy="1422954"/>
          </a:xfrm>
          <a:prstGeom prst="rect">
            <a:avLst/>
          </a:prstGeom>
        </p:spPr>
        <p:txBody>
          <a:bodyPr wrap="square">
            <a:spAutoFit/>
          </a:bodyPr>
          <a:lstStyle/>
          <a:p>
            <a:pPr indent="457200" algn="just">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控制测试计划节点发送请求的逻辑顺序控制器，包括</a:t>
            </a:r>
            <a:r>
              <a:rPr lang="zh-CN" altLang="zh-CN" sz="2000" dirty="0">
                <a:solidFill>
                  <a:srgbClr val="1369B2"/>
                </a:solidFill>
                <a:latin typeface="微软雅黑" panose="020B0503020204020204" pitchFamily="34" charset="-122"/>
                <a:ea typeface="微软雅黑" panose="020B0503020204020204" pitchFamily="34" charset="-122"/>
              </a:rPr>
              <a:t>如果（</a:t>
            </a:r>
            <a:r>
              <a:rPr lang="en-US" altLang="zh-CN" sz="2000" dirty="0">
                <a:solidFill>
                  <a:srgbClr val="1369B2"/>
                </a:solidFill>
                <a:latin typeface="微软雅黑" panose="020B0503020204020204" pitchFamily="34" charset="-122"/>
                <a:ea typeface="微软雅黑" panose="020B0503020204020204" pitchFamily="34" charset="-122"/>
              </a:rPr>
              <a:t>If</a:t>
            </a:r>
            <a:r>
              <a:rPr lang="zh-CN" altLang="zh-CN" sz="2000" dirty="0">
                <a:solidFill>
                  <a:srgbClr val="1369B2"/>
                </a:solidFill>
                <a:latin typeface="微软雅黑" panose="020B0503020204020204" pitchFamily="34" charset="-122"/>
                <a:ea typeface="微软雅黑" panose="020B0503020204020204" pitchFamily="34" charset="-122"/>
              </a:rPr>
              <a:t>）控制器</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循环控制器</a:t>
            </a:r>
            <a:r>
              <a:rPr lang="zh-CN" altLang="en-US" sz="2000" dirty="0">
                <a:solidFill>
                  <a:srgbClr val="595959"/>
                </a:solidFill>
                <a:latin typeface="微软雅黑" panose="020B0503020204020204" pitchFamily="34" charset="-122"/>
                <a:ea typeface="微软雅黑" panose="020B0503020204020204" pitchFamily="34" charset="-122"/>
                <a:cs typeface="+mn-ea"/>
              </a:rPr>
              <a:t>等。</a:t>
            </a:r>
          </a:p>
        </p:txBody>
      </p:sp>
      <p:sp>
        <p:nvSpPr>
          <p:cNvPr id="3" name="矩形 2"/>
          <p:cNvSpPr/>
          <p:nvPr/>
        </p:nvSpPr>
        <p:spPr>
          <a:xfrm>
            <a:off x="6599201" y="4100938"/>
            <a:ext cx="4619749" cy="1938992"/>
          </a:xfrm>
          <a:prstGeom prst="rect">
            <a:avLst/>
          </a:prstGeom>
        </p:spPr>
        <p:txBody>
          <a:bodyPr wrap="square">
            <a:spAutoFit/>
          </a:bodyPr>
          <a:lstStyle/>
          <a:p>
            <a:pPr indent="457200" algn="just">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用来对测试计划中的脚本进行分组，方便</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统计执行结果以及进行脚本的运行时控制等，包括</a:t>
            </a:r>
            <a:r>
              <a:rPr lang="zh-CN" altLang="zh-CN" sz="2000" dirty="0">
                <a:solidFill>
                  <a:srgbClr val="1369B2"/>
                </a:solidFill>
                <a:latin typeface="微软雅黑" panose="020B0503020204020204" pitchFamily="34" charset="-122"/>
                <a:ea typeface="微软雅黑" panose="020B0503020204020204" pitchFamily="34" charset="-122"/>
              </a:rPr>
              <a:t>事务控制器</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吞吐量控制器</a:t>
            </a:r>
            <a:r>
              <a:rPr lang="zh-CN" altLang="en-US" sz="2000" dirty="0">
                <a:solidFill>
                  <a:srgbClr val="595959"/>
                </a:solidFill>
                <a:latin typeface="微软雅黑" panose="020B0503020204020204" pitchFamily="34" charset="-122"/>
                <a:ea typeface="微软雅黑" panose="020B0503020204020204" pitchFamily="34" charset="-122"/>
                <a:cs typeface="+mn-ea"/>
              </a:rPr>
              <a:t>等</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960363" y="1822992"/>
            <a:ext cx="10499325" cy="1938992"/>
          </a:xfrm>
          <a:prstGeom prst="rect">
            <a:avLst/>
          </a:prstGeom>
        </p:spPr>
        <p:txBody>
          <a:bodyPr wrap="square">
            <a:spAutoFit/>
          </a:bodyPr>
          <a:lstStyle/>
          <a:p>
            <a:pPr indent="457200">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如果（</a:t>
            </a:r>
            <a:r>
              <a:rPr lang="en-US" altLang="zh-CN" sz="2000" dirty="0">
                <a:solidFill>
                  <a:srgbClr val="1369B2"/>
                </a:solidFill>
                <a:latin typeface="微软雅黑" panose="020B0503020204020204" pitchFamily="34" charset="-122"/>
                <a:ea typeface="微软雅黑" panose="020B0503020204020204" pitchFamily="34" charset="-122"/>
              </a:rPr>
              <a:t>If</a:t>
            </a:r>
            <a:r>
              <a:rPr lang="zh-CN" altLang="zh-CN" sz="2000" dirty="0">
                <a:solidFill>
                  <a:srgbClr val="1369B2"/>
                </a:solidFill>
                <a:latin typeface="微软雅黑" panose="020B0503020204020204" pitchFamily="34" charset="-122"/>
                <a:ea typeface="微软雅黑" panose="020B0503020204020204" pitchFamily="34" charset="-122"/>
              </a:rPr>
              <a:t>）控制器用于控制测试请求是否执行</a:t>
            </a:r>
            <a:r>
              <a:rPr lang="zh-CN" altLang="en-US" sz="2000" dirty="0">
                <a:solidFill>
                  <a:srgbClr val="595959"/>
                </a:solidFill>
                <a:latin typeface="微软雅黑" panose="020B0503020204020204" pitchFamily="34" charset="-122"/>
                <a:ea typeface="微软雅黑" panose="020B0503020204020204" pitchFamily="34" charset="-122"/>
                <a:cs typeface="+mn-ea"/>
              </a:rPr>
              <a:t>（如果</a:t>
            </a:r>
            <a:r>
              <a:rPr lang="zh-CN" altLang="zh-CN" sz="2000" dirty="0">
                <a:solidFill>
                  <a:srgbClr val="595959"/>
                </a:solidFill>
                <a:latin typeface="微软雅黑" panose="020B0503020204020204" pitchFamily="34" charset="-122"/>
                <a:ea typeface="微软雅黑" panose="020B0503020204020204" pitchFamily="34" charset="-122"/>
                <a:cs typeface="+mn-ea"/>
              </a:rPr>
              <a:t>条件成立时执行，条件不成立时不执行</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。如果在线程组中需要使用如果（</a:t>
            </a:r>
            <a:r>
              <a:rPr lang="en-US" altLang="zh-CN" sz="2000" dirty="0">
                <a:solidFill>
                  <a:srgbClr val="595959"/>
                </a:solidFill>
                <a:latin typeface="微软雅黑" panose="020B0503020204020204" pitchFamily="34" charset="-122"/>
                <a:ea typeface="微软雅黑" panose="020B0503020204020204" pitchFamily="34" charset="-122"/>
                <a:cs typeface="+mn-ea"/>
              </a:rPr>
              <a:t>If</a:t>
            </a:r>
            <a:r>
              <a:rPr lang="zh-CN" altLang="zh-CN" sz="2000" dirty="0">
                <a:solidFill>
                  <a:srgbClr val="595959"/>
                </a:solidFill>
                <a:latin typeface="微软雅黑" panose="020B0503020204020204" pitchFamily="34" charset="-122"/>
                <a:ea typeface="微软雅黑" panose="020B0503020204020204" pitchFamily="34" charset="-122"/>
                <a:cs typeface="+mn-ea"/>
              </a:rPr>
              <a:t>）控制器，则首先在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主界面的测试计划中添加一个线程组，然后选中线程组并</a:t>
            </a:r>
            <a:r>
              <a:rPr lang="zh-CN" altLang="en-US" sz="2000" dirty="0">
                <a:solidFill>
                  <a:srgbClr val="595959"/>
                </a:solidFill>
                <a:latin typeface="微软雅黑" panose="020B0503020204020204" pitchFamily="34" charset="-122"/>
                <a:ea typeface="微软雅黑" panose="020B0503020204020204" pitchFamily="34" charset="-122"/>
                <a:cs typeface="+mn-ea"/>
              </a:rPr>
              <a:t>右键单击</a:t>
            </a:r>
            <a:r>
              <a:rPr lang="zh-CN" altLang="zh-CN" sz="2000" dirty="0">
                <a:solidFill>
                  <a:srgbClr val="595959"/>
                </a:solidFill>
                <a:latin typeface="微软雅黑" panose="020B0503020204020204" pitchFamily="34" charset="-122"/>
                <a:ea typeface="微软雅黑" panose="020B0503020204020204" pitchFamily="34" charset="-122"/>
                <a:cs typeface="+mn-ea"/>
              </a:rPr>
              <a:t>，在弹出的</a:t>
            </a:r>
            <a:r>
              <a:rPr lang="zh-CN" altLang="en-US" sz="2000" dirty="0">
                <a:solidFill>
                  <a:srgbClr val="595959"/>
                </a:solidFill>
                <a:latin typeface="微软雅黑" panose="020B0503020204020204" pitchFamily="34" charset="-122"/>
                <a:ea typeface="微软雅黑" panose="020B0503020204020204" pitchFamily="34" charset="-122"/>
                <a:cs typeface="+mn-ea"/>
              </a:rPr>
              <a:t>快捷菜单</a:t>
            </a:r>
            <a:r>
              <a:rPr lang="zh-CN" altLang="zh-CN" sz="2000" dirty="0">
                <a:solidFill>
                  <a:srgbClr val="595959"/>
                </a:solidFill>
                <a:latin typeface="微软雅黑" panose="020B0503020204020204" pitchFamily="34" charset="-122"/>
                <a:ea typeface="微软雅黑" panose="020B0503020204020204" pitchFamily="34" charset="-122"/>
                <a:cs typeface="+mn-ea"/>
              </a:rPr>
              <a:t>中依次选择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“逻辑控制器”</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“如果（</a:t>
            </a:r>
            <a:r>
              <a:rPr lang="en-US" altLang="zh-CN" sz="2000" dirty="0">
                <a:solidFill>
                  <a:srgbClr val="1369B2"/>
                </a:solidFill>
                <a:latin typeface="微软雅黑" panose="020B0503020204020204" pitchFamily="34" charset="-122"/>
                <a:ea typeface="微软雅黑" panose="020B0503020204020204" pitchFamily="34" charset="-122"/>
              </a:rPr>
              <a:t>If</a:t>
            </a:r>
            <a:r>
              <a:rPr lang="zh-CN" altLang="zh-CN" sz="2000" dirty="0">
                <a:solidFill>
                  <a:srgbClr val="1369B2"/>
                </a:solidFill>
                <a:latin typeface="微软雅黑" panose="020B0503020204020204" pitchFamily="34" charset="-122"/>
                <a:ea typeface="微软雅黑" panose="020B0503020204020204" pitchFamily="34" charset="-122"/>
              </a:rPr>
              <a:t>）控制器”</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，会添加一个如果（</a:t>
            </a:r>
            <a:r>
              <a:rPr lang="en-US" altLang="zh-CN" sz="2000" dirty="0">
                <a:solidFill>
                  <a:srgbClr val="595959"/>
                </a:solidFill>
                <a:latin typeface="微软雅黑" panose="020B0503020204020204" pitchFamily="34" charset="-122"/>
                <a:ea typeface="微软雅黑" panose="020B0503020204020204" pitchFamily="34" charset="-122"/>
                <a:cs typeface="+mn-ea"/>
              </a:rPr>
              <a:t>If</a:t>
            </a:r>
            <a:r>
              <a:rPr lang="zh-CN" altLang="zh-CN" sz="2000" dirty="0">
                <a:solidFill>
                  <a:srgbClr val="595959"/>
                </a:solidFill>
                <a:latin typeface="微软雅黑" panose="020B0503020204020204" pitchFamily="34" charset="-122"/>
                <a:ea typeface="微软雅黑" panose="020B0503020204020204" pitchFamily="34" charset="-122"/>
                <a:cs typeface="+mn-ea"/>
              </a:rPr>
              <a:t>）控制器界面</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圆角矩形 5"/>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如果（</a:t>
            </a:r>
            <a:r>
              <a:rPr lang="en-US" altLang="zh-CN" sz="2000">
                <a:latin typeface="微软雅黑" panose="020B0503020204020204" pitchFamily="34" charset="-122"/>
                <a:ea typeface="微软雅黑" panose="020B0503020204020204" pitchFamily="34" charset="-122"/>
              </a:rPr>
              <a:t>If</a:t>
            </a:r>
            <a:r>
              <a:rPr lang="zh-CN" altLang="en-US" sz="2000">
                <a:latin typeface="微软雅黑" panose="020B0503020204020204" pitchFamily="34" charset="-122"/>
                <a:ea typeface="微软雅黑" panose="020B0503020204020204" pitchFamily="34" charset="-122"/>
              </a:rPr>
              <a:t>）控制器</a:t>
            </a:r>
            <a:endParaRPr lang="zh-CN" altLang="en-US" sz="20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047BCB89-49FB-85A9-4D89-75436C5B51BC}"/>
              </a:ext>
            </a:extLst>
          </p:cNvPr>
          <p:cNvPicPr>
            <a:picLocks noChangeAspect="1"/>
          </p:cNvPicPr>
          <p:nvPr/>
        </p:nvPicPr>
        <p:blipFill>
          <a:blip r:embed="rId3"/>
          <a:stretch>
            <a:fillRect/>
          </a:stretch>
        </p:blipFill>
        <p:spPr>
          <a:xfrm>
            <a:off x="2219603" y="3761984"/>
            <a:ext cx="7751206" cy="269762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257988" y="1152046"/>
            <a:ext cx="9895785" cy="961289"/>
          </a:xfrm>
          <a:prstGeom prst="rect">
            <a:avLst/>
          </a:prstGeom>
        </p:spPr>
        <p:txBody>
          <a:bodyPr wrap="square">
            <a:spAutoFit/>
          </a:bodyPr>
          <a:lstStyle/>
          <a:p>
            <a:pPr indent="457200" algn="just">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勾选</a:t>
            </a:r>
            <a:r>
              <a:rPr lang="en-US" altLang="zh-CN" sz="2000" dirty="0">
                <a:solidFill>
                  <a:srgbClr val="1369B2"/>
                </a:solidFill>
                <a:latin typeface="微软雅黑" panose="020B0503020204020204" pitchFamily="34" charset="-122"/>
                <a:ea typeface="微软雅黑" panose="020B0503020204020204" pitchFamily="34" charset="-122"/>
              </a:rPr>
              <a:t>“Interpret Condition as Variable Expression?”</a:t>
            </a:r>
            <a:r>
              <a:rPr lang="zh-CN" altLang="zh-CN" sz="2000" dirty="0">
                <a:solidFill>
                  <a:srgbClr val="595959"/>
                </a:solidFill>
                <a:latin typeface="微软雅黑" panose="020B0503020204020204" pitchFamily="34" charset="-122"/>
                <a:ea typeface="微软雅黑" panose="020B0503020204020204" pitchFamily="34" charset="-122"/>
                <a:cs typeface="+mn-ea"/>
              </a:rPr>
              <a:t>复选框，表示</a:t>
            </a:r>
            <a:r>
              <a:rPr lang="zh-CN" altLang="zh-CN" sz="2000" dirty="0">
                <a:solidFill>
                  <a:srgbClr val="1369B2"/>
                </a:solidFill>
                <a:latin typeface="微软雅黑" panose="020B0503020204020204" pitchFamily="34" charset="-122"/>
                <a:ea typeface="微软雅黑" panose="020B0503020204020204" pitchFamily="34" charset="-122"/>
              </a:rPr>
              <a:t>将条件解释为变量表达式</a:t>
            </a:r>
            <a:r>
              <a:rPr lang="zh-CN" altLang="zh-CN" sz="2000" dirty="0">
                <a:solidFill>
                  <a:srgbClr val="595959"/>
                </a:solidFill>
                <a:latin typeface="微软雅黑" panose="020B0503020204020204" pitchFamily="34" charset="-122"/>
                <a:ea typeface="微软雅黑" panose="020B0503020204020204" pitchFamily="34" charset="-122"/>
                <a:cs typeface="+mn-ea"/>
              </a:rPr>
              <a:t>。勾选该复选框之后，如果（</a:t>
            </a:r>
            <a:r>
              <a:rPr lang="en-US" altLang="zh-CN" sz="2000" dirty="0">
                <a:solidFill>
                  <a:srgbClr val="595959"/>
                </a:solidFill>
                <a:latin typeface="微软雅黑" panose="020B0503020204020204" pitchFamily="34" charset="-122"/>
                <a:ea typeface="微软雅黑" panose="020B0503020204020204" pitchFamily="34" charset="-122"/>
                <a:cs typeface="+mn-ea"/>
              </a:rPr>
              <a:t>If</a:t>
            </a:r>
            <a:r>
              <a:rPr lang="zh-CN" altLang="zh-CN" sz="2000" dirty="0">
                <a:solidFill>
                  <a:srgbClr val="595959"/>
                </a:solidFill>
                <a:latin typeface="微软雅黑" panose="020B0503020204020204" pitchFamily="34" charset="-122"/>
                <a:ea typeface="微软雅黑" panose="020B0503020204020204" pitchFamily="34" charset="-122"/>
                <a:cs typeface="+mn-ea"/>
              </a:rPr>
              <a:t>）控制器界面会发生变化</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3" name="矩形 2"/>
          <p:cNvSpPr/>
          <p:nvPr/>
        </p:nvSpPr>
        <p:spPr>
          <a:xfrm>
            <a:off x="1143690" y="5173336"/>
            <a:ext cx="9895785" cy="1477328"/>
          </a:xfrm>
          <a:prstGeom prst="rect">
            <a:avLst/>
          </a:prstGeom>
        </p:spPr>
        <p:txBody>
          <a:bodyPr wrap="square">
            <a:spAutoFit/>
          </a:bodyPr>
          <a:lstStyle/>
          <a:p>
            <a:pPr marL="121285" marR="138430" indent="457200" algn="just">
              <a:lnSpc>
                <a:spcPct val="150000"/>
              </a:lnSpc>
              <a:spcBef>
                <a:spcPts val="670"/>
              </a:spcBef>
              <a:spcAft>
                <a:spcPts val="0"/>
              </a:spcAft>
            </a:pPr>
            <a:r>
              <a:rPr lang="en-US" altLang="zh-CN" sz="2000" dirty="0" err="1">
                <a:solidFill>
                  <a:srgbClr val="595959"/>
                </a:solidFill>
                <a:latin typeface="微软雅黑" panose="020B0503020204020204" pitchFamily="34" charset="-122"/>
                <a:ea typeface="微软雅黑" panose="020B0503020204020204" pitchFamily="34" charset="-122"/>
                <a:cs typeface="+mn-ea"/>
              </a:rPr>
              <a:t>输入框中的条件表达式不会再按照JavaScript语法进行解析，</a:t>
            </a:r>
            <a:r>
              <a:rPr lang="en-US" altLang="zh-CN" sz="2000" dirty="0" err="1">
                <a:solidFill>
                  <a:srgbClr val="1369B2"/>
                </a:solidFill>
                <a:latin typeface="微软雅黑" panose="020B0503020204020204" pitchFamily="34" charset="-122"/>
                <a:ea typeface="微软雅黑" panose="020B0503020204020204" pitchFamily="34" charset="-122"/>
              </a:rPr>
              <a:t>而是被视为</a:t>
            </a:r>
            <a:r>
              <a:rPr lang="en-US" altLang="zh-CN" sz="2000" dirty="0">
                <a:solidFill>
                  <a:srgbClr val="1369B2"/>
                </a:solidFill>
                <a:latin typeface="微软雅黑" panose="020B0503020204020204" pitchFamily="34" charset="-122"/>
                <a:ea typeface="微软雅黑" panose="020B0503020204020204" pitchFamily="34" charset="-122"/>
              </a:rPr>
              <a:t> JMeter </a:t>
            </a:r>
            <a:r>
              <a:rPr lang="en-US" altLang="zh-CN" sz="2000" dirty="0" err="1">
                <a:solidFill>
                  <a:srgbClr val="1369B2"/>
                </a:solidFill>
                <a:latin typeface="微软雅黑" panose="020B0503020204020204" pitchFamily="34" charset="-122"/>
                <a:ea typeface="微软雅黑" panose="020B0503020204020204" pitchFamily="34" charset="-122"/>
              </a:rPr>
              <a:t>的变量表达式</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输入框中不能直接填写条件表达式，而是输入使用</a:t>
            </a:r>
            <a:r>
              <a:rPr lang="en-US" altLang="zh-CN" sz="2000" dirty="0">
                <a:solidFill>
                  <a:srgbClr val="1369B2"/>
                </a:solidFill>
                <a:latin typeface="微软雅黑" panose="020B0503020204020204" pitchFamily="34" charset="-122"/>
                <a:ea typeface="微软雅黑" panose="020B0503020204020204" pitchFamily="34" charset="-122"/>
              </a:rPr>
              <a:t>__jexl3()</a:t>
            </a:r>
            <a:r>
              <a:rPr lang="zh-CN" altLang="zh-CN" sz="2000" dirty="0">
                <a:solidFill>
                  <a:srgbClr val="595959"/>
                </a:solidFill>
                <a:latin typeface="微软雅黑" panose="020B0503020204020204" pitchFamily="34" charset="-122"/>
                <a:ea typeface="微软雅黑" panose="020B0503020204020204" pitchFamily="34" charset="-122"/>
                <a:cs typeface="+mn-ea"/>
              </a:rPr>
              <a:t>或者 </a:t>
            </a:r>
            <a:r>
              <a:rPr lang="en-US" altLang="zh-CN" sz="2000" dirty="0">
                <a:solidFill>
                  <a:srgbClr val="1369B2"/>
                </a:solidFill>
                <a:latin typeface="微软雅黑" panose="020B0503020204020204" pitchFamily="34" charset="-122"/>
                <a:ea typeface="微软雅黑" panose="020B0503020204020204" pitchFamily="34" charset="-122"/>
              </a:rPr>
              <a:t>groovy()</a:t>
            </a:r>
            <a:r>
              <a:rPr lang="zh-CN" altLang="zh-CN" sz="2000" dirty="0">
                <a:solidFill>
                  <a:srgbClr val="1369B2"/>
                </a:solidFill>
                <a:latin typeface="微软雅黑" panose="020B0503020204020204" pitchFamily="34" charset="-122"/>
                <a:ea typeface="微软雅黑" panose="020B0503020204020204" pitchFamily="34" charset="-122"/>
              </a:rPr>
              <a:t>函数</a:t>
            </a:r>
            <a:r>
              <a:rPr lang="zh-CN" altLang="zh-CN" sz="2000" dirty="0">
                <a:solidFill>
                  <a:srgbClr val="595959"/>
                </a:solidFill>
                <a:latin typeface="微软雅黑" panose="020B0503020204020204" pitchFamily="34" charset="-122"/>
                <a:ea typeface="微软雅黑" panose="020B0503020204020204" pitchFamily="34" charset="-122"/>
                <a:cs typeface="+mn-ea"/>
              </a:rPr>
              <a:t>生成的函数表达式。</a:t>
            </a:r>
          </a:p>
        </p:txBody>
      </p:sp>
      <p:pic>
        <p:nvPicPr>
          <p:cNvPr id="6" name="图片 5">
            <a:extLst>
              <a:ext uri="{FF2B5EF4-FFF2-40B4-BE49-F238E27FC236}">
                <a16:creationId xmlns:a16="http://schemas.microsoft.com/office/drawing/2014/main" id="{53F42E04-E8FE-B0AF-3EB8-EF1FA44AC0FF}"/>
              </a:ext>
            </a:extLst>
          </p:cNvPr>
          <p:cNvPicPr>
            <a:picLocks noChangeAspect="1"/>
          </p:cNvPicPr>
          <p:nvPr/>
        </p:nvPicPr>
        <p:blipFill>
          <a:blip r:embed="rId3"/>
          <a:stretch>
            <a:fillRect/>
          </a:stretch>
        </p:blipFill>
        <p:spPr>
          <a:xfrm>
            <a:off x="2211219" y="2178298"/>
            <a:ext cx="7760725" cy="293069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143688" y="1030061"/>
            <a:ext cx="10351518" cy="2807948"/>
          </a:xfrm>
          <a:prstGeom prst="rect">
            <a:avLst/>
          </a:prstGeom>
          <a:noFill/>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zh-CN" altLang="en-US" sz="2000" dirty="0">
                <a:solidFill>
                  <a:srgbClr val="1369B2"/>
                </a:solidFill>
                <a:latin typeface="微软雅黑" panose="020B0503020204020204" pitchFamily="34" charset="-122"/>
                <a:ea typeface="微软雅黑" panose="020B0503020204020204" pitchFamily="34" charset="-122"/>
              </a:rPr>
              <a:t>如果（</a:t>
            </a:r>
            <a:r>
              <a:rPr lang="en-US" altLang="zh-CN" sz="2000" dirty="0">
                <a:solidFill>
                  <a:srgbClr val="1369B2"/>
                </a:solidFill>
                <a:latin typeface="微软雅黑" panose="020B0503020204020204" pitchFamily="34" charset="-122"/>
                <a:ea typeface="微软雅黑" panose="020B0503020204020204" pitchFamily="34" charset="-122"/>
              </a:rPr>
              <a:t>If</a:t>
            </a:r>
            <a:r>
              <a:rPr lang="zh-CN" altLang="en-US" sz="2000" dirty="0">
                <a:solidFill>
                  <a:srgbClr val="1369B2"/>
                </a:solidFill>
                <a:latin typeface="微软雅黑" panose="020B0503020204020204" pitchFamily="34" charset="-122"/>
                <a:ea typeface="微软雅黑" panose="020B0503020204020204" pitchFamily="34" charset="-122"/>
              </a:rPr>
              <a:t>）控制器</a:t>
            </a:r>
            <a:r>
              <a:rPr lang="zh-CN" altLang="zh-CN" sz="2000" dirty="0">
                <a:solidFill>
                  <a:srgbClr val="595959"/>
                </a:solidFill>
                <a:latin typeface="微软雅黑" panose="020B0503020204020204" pitchFamily="34" charset="-122"/>
                <a:ea typeface="微软雅黑" panose="020B0503020204020204" pitchFamily="34" charset="-122"/>
                <a:cs typeface="+mn-ea"/>
              </a:rPr>
              <a:t>的使用</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本案例要求使用</a:t>
            </a:r>
            <a:r>
              <a:rPr lang="zh-CN" altLang="zh-CN" sz="2000" dirty="0">
                <a:solidFill>
                  <a:srgbClr val="1369B2"/>
                </a:solidFill>
                <a:latin typeface="微软雅黑" panose="020B0503020204020204" pitchFamily="34" charset="-122"/>
                <a:ea typeface="微软雅黑" panose="020B0503020204020204" pitchFamily="34" charset="-122"/>
              </a:rPr>
              <a:t>用户定义的变量</a:t>
            </a:r>
            <a:r>
              <a:rPr lang="zh-CN" altLang="zh-CN" sz="2000" dirty="0">
                <a:solidFill>
                  <a:srgbClr val="595959"/>
                </a:solidFill>
                <a:latin typeface="微软雅黑" panose="020B0503020204020204" pitchFamily="34" charset="-122"/>
                <a:ea typeface="微软雅黑" panose="020B0503020204020204" pitchFamily="34" charset="-122"/>
                <a:cs typeface="+mn-ea"/>
              </a:rPr>
              <a:t>定义一个</a:t>
            </a:r>
            <a:r>
              <a:rPr lang="zh-CN" altLang="zh-CN" sz="2000" dirty="0">
                <a:solidFill>
                  <a:srgbClr val="1369B2"/>
                </a:solidFill>
                <a:latin typeface="微软雅黑" panose="020B0503020204020204" pitchFamily="34" charset="-122"/>
                <a:ea typeface="微软雅黑" panose="020B0503020204020204" pitchFamily="34" charset="-122"/>
              </a:rPr>
              <a:t>变量</a:t>
            </a:r>
            <a:r>
              <a:rPr lang="en-US" altLang="zh-CN" sz="2000" dirty="0">
                <a:solidFill>
                  <a:srgbClr val="1369B2"/>
                </a:solidFill>
                <a:latin typeface="微软雅黑" panose="020B0503020204020204" pitchFamily="34" charset="-122"/>
                <a:ea typeface="微软雅黑" panose="020B0503020204020204" pitchFamily="34" charset="-122"/>
              </a:rPr>
              <a:t>name</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name</a:t>
            </a:r>
            <a:r>
              <a:rPr lang="zh-CN" altLang="zh-CN" sz="2000" dirty="0">
                <a:solidFill>
                  <a:srgbClr val="595959"/>
                </a:solidFill>
                <a:latin typeface="微软雅黑" panose="020B0503020204020204" pitchFamily="34" charset="-122"/>
                <a:ea typeface="微软雅黑" panose="020B0503020204020204" pitchFamily="34" charset="-122"/>
                <a:cs typeface="+mn-ea"/>
              </a:rPr>
              <a:t>有两个可选值：</a:t>
            </a:r>
            <a:r>
              <a:rPr lang="en-US" altLang="zh-CN" sz="2000" dirty="0" err="1">
                <a:solidFill>
                  <a:srgbClr val="1369B2"/>
                </a:solidFill>
                <a:latin typeface="微软雅黑" panose="020B0503020204020204" pitchFamily="34" charset="-122"/>
                <a:ea typeface="微软雅黑" panose="020B0503020204020204" pitchFamily="34" charset="-122"/>
              </a:rPr>
              <a:t>baidu</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en-US" altLang="zh-CN" sz="2000" dirty="0" err="1">
                <a:solidFill>
                  <a:srgbClr val="1369B2"/>
                </a:solidFill>
                <a:latin typeface="微软雅黑" panose="020B0503020204020204" pitchFamily="34" charset="-122"/>
                <a:ea typeface="微软雅黑" panose="020B0503020204020204" pitchFamily="34" charset="-122"/>
              </a:rPr>
              <a:t>taobao</a:t>
            </a:r>
            <a:r>
              <a:rPr lang="zh-CN" altLang="zh-CN" sz="2000" dirty="0">
                <a:solidFill>
                  <a:srgbClr val="595959"/>
                </a:solidFill>
                <a:latin typeface="微软雅黑" panose="020B0503020204020204" pitchFamily="34" charset="-122"/>
                <a:ea typeface="微软雅黑" panose="020B0503020204020204" pitchFamily="34" charset="-122"/>
                <a:cs typeface="+mn-ea"/>
              </a:rPr>
              <a:t>。如果</a:t>
            </a:r>
            <a:r>
              <a:rPr lang="en-US" altLang="zh-CN" sz="2000" dirty="0">
                <a:solidFill>
                  <a:srgbClr val="595959"/>
                </a:solidFill>
                <a:latin typeface="微软雅黑" panose="020B0503020204020204" pitchFamily="34" charset="-122"/>
                <a:ea typeface="微软雅黑" panose="020B0503020204020204" pitchFamily="34" charset="-122"/>
                <a:cs typeface="+mn-ea"/>
              </a:rPr>
              <a:t>name</a:t>
            </a:r>
            <a:r>
              <a:rPr lang="zh-CN" altLang="zh-CN" sz="2000" dirty="0">
                <a:solidFill>
                  <a:srgbClr val="595959"/>
                </a:solidFill>
                <a:latin typeface="微软雅黑" panose="020B0503020204020204" pitchFamily="34" charset="-122"/>
                <a:ea typeface="微软雅黑" panose="020B0503020204020204" pitchFamily="34" charset="-122"/>
                <a:cs typeface="+mn-ea"/>
              </a:rPr>
              <a:t>的值为</a:t>
            </a:r>
            <a:r>
              <a:rPr lang="en-US" altLang="zh-CN" sz="2000" dirty="0" err="1">
                <a:solidFill>
                  <a:srgbClr val="595959"/>
                </a:solidFill>
                <a:latin typeface="微软雅黑" panose="020B0503020204020204" pitchFamily="34" charset="-122"/>
                <a:ea typeface="微软雅黑" panose="020B0503020204020204" pitchFamily="34" charset="-122"/>
                <a:cs typeface="+mn-ea"/>
              </a:rPr>
              <a:t>baidu</a:t>
            </a:r>
            <a:r>
              <a:rPr lang="zh-CN" altLang="zh-CN" sz="2000" dirty="0">
                <a:solidFill>
                  <a:srgbClr val="595959"/>
                </a:solidFill>
                <a:latin typeface="微软雅黑" panose="020B0503020204020204" pitchFamily="34" charset="-122"/>
                <a:ea typeface="微软雅黑" panose="020B0503020204020204" pitchFamily="34" charset="-122"/>
                <a:cs typeface="+mn-ea"/>
              </a:rPr>
              <a:t>，则请求</a:t>
            </a:r>
            <a:r>
              <a:rPr lang="en-US" altLang="zh-CN" sz="2000" dirty="0">
                <a:solidFill>
                  <a:srgbClr val="595959"/>
                </a:solidFill>
                <a:latin typeface="微软雅黑" panose="020B0503020204020204" pitchFamily="34" charset="-122"/>
                <a:ea typeface="微软雅黑" panose="020B0503020204020204" pitchFamily="34" charset="-122"/>
                <a:cs typeface="+mn-ea"/>
              </a:rPr>
              <a:t>https://www.baidu.com</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如果</a:t>
            </a:r>
            <a:r>
              <a:rPr lang="en-US" altLang="zh-CN" sz="2000" dirty="0">
                <a:solidFill>
                  <a:srgbClr val="595959"/>
                </a:solidFill>
                <a:latin typeface="微软雅黑" panose="020B0503020204020204" pitchFamily="34" charset="-122"/>
                <a:ea typeface="微软雅黑" panose="020B0503020204020204" pitchFamily="34" charset="-122"/>
                <a:cs typeface="+mn-ea"/>
              </a:rPr>
              <a:t>name</a:t>
            </a:r>
            <a:r>
              <a:rPr lang="zh-CN" altLang="zh-CN" sz="2000" dirty="0">
                <a:solidFill>
                  <a:srgbClr val="595959"/>
                </a:solidFill>
                <a:latin typeface="微软雅黑" panose="020B0503020204020204" pitchFamily="34" charset="-122"/>
                <a:ea typeface="微软雅黑" panose="020B0503020204020204" pitchFamily="34" charset="-122"/>
                <a:cs typeface="+mn-ea"/>
              </a:rPr>
              <a:t>的值为</a:t>
            </a:r>
            <a:r>
              <a:rPr lang="en-US" altLang="zh-CN" sz="2000" dirty="0" err="1">
                <a:solidFill>
                  <a:srgbClr val="595959"/>
                </a:solidFill>
                <a:latin typeface="微软雅黑" panose="020B0503020204020204" pitchFamily="34" charset="-122"/>
                <a:ea typeface="微软雅黑" panose="020B0503020204020204" pitchFamily="34" charset="-122"/>
                <a:cs typeface="+mn-ea"/>
              </a:rPr>
              <a:t>taobao</a:t>
            </a:r>
            <a:r>
              <a:rPr lang="zh-CN" altLang="zh-CN" sz="2000" dirty="0">
                <a:solidFill>
                  <a:srgbClr val="595959"/>
                </a:solidFill>
                <a:latin typeface="微软雅黑" panose="020B0503020204020204" pitchFamily="34" charset="-122"/>
                <a:ea typeface="微软雅黑" panose="020B0503020204020204" pitchFamily="34" charset="-122"/>
                <a:cs typeface="+mn-ea"/>
              </a:rPr>
              <a:t>，则请求</a:t>
            </a:r>
            <a:r>
              <a:rPr lang="en-US" altLang="zh-CN" sz="2000" dirty="0">
                <a:solidFill>
                  <a:srgbClr val="595959"/>
                </a:solidFill>
                <a:latin typeface="微软雅黑" panose="020B0503020204020204" pitchFamily="34" charset="-122"/>
                <a:ea typeface="微软雅黑" panose="020B0503020204020204" pitchFamily="34" charset="-122"/>
                <a:cs typeface="+mn-ea"/>
              </a:rPr>
              <a:t>https://www.taobao.com</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分析上述要求，根据 </a:t>
            </a:r>
            <a:r>
              <a:rPr lang="en-US" altLang="zh-CN" sz="2000" dirty="0">
                <a:solidFill>
                  <a:srgbClr val="595959"/>
                </a:solidFill>
                <a:latin typeface="微软雅黑" panose="020B0503020204020204" pitchFamily="34" charset="-122"/>
                <a:ea typeface="微软雅黑" panose="020B0503020204020204" pitchFamily="34" charset="-122"/>
                <a:cs typeface="+mn-ea"/>
              </a:rPr>
              <a:t>name </a:t>
            </a:r>
            <a:r>
              <a:rPr lang="zh-CN" altLang="zh-CN" sz="2000" dirty="0">
                <a:solidFill>
                  <a:srgbClr val="595959"/>
                </a:solidFill>
                <a:latin typeface="微软雅黑" panose="020B0503020204020204" pitchFamily="34" charset="-122"/>
                <a:ea typeface="微软雅黑" panose="020B0503020204020204" pitchFamily="34" charset="-122"/>
                <a:cs typeface="+mn-ea"/>
              </a:rPr>
              <a:t>的值判断发送哪个请求，需要使用</a:t>
            </a:r>
            <a:r>
              <a:rPr lang="zh-CN" altLang="zh-CN" sz="2000" dirty="0">
                <a:solidFill>
                  <a:srgbClr val="1369B2"/>
                </a:solidFill>
                <a:latin typeface="微软雅黑" panose="020B0503020204020204" pitchFamily="34" charset="-122"/>
                <a:ea typeface="微软雅黑" panose="020B0503020204020204" pitchFamily="34" charset="-122"/>
              </a:rPr>
              <a:t>如果（</a:t>
            </a:r>
            <a:r>
              <a:rPr lang="en-US" altLang="zh-CN" sz="2000" dirty="0">
                <a:solidFill>
                  <a:srgbClr val="1369B2"/>
                </a:solidFill>
                <a:latin typeface="微软雅黑" panose="020B0503020204020204" pitchFamily="34" charset="-122"/>
                <a:ea typeface="微软雅黑" panose="020B0503020204020204" pitchFamily="34" charset="-122"/>
              </a:rPr>
              <a:t>If</a:t>
            </a:r>
            <a:r>
              <a:rPr lang="zh-CN" altLang="zh-CN" sz="2000" dirty="0">
                <a:solidFill>
                  <a:srgbClr val="1369B2"/>
                </a:solidFill>
                <a:latin typeface="微软雅黑" panose="020B0503020204020204" pitchFamily="34" charset="-122"/>
                <a:ea typeface="微软雅黑" panose="020B0503020204020204" pitchFamily="34" charset="-122"/>
              </a:rPr>
              <a:t>） 控制器</a:t>
            </a:r>
            <a:r>
              <a:rPr lang="zh-CN" altLang="zh-CN" sz="2000" dirty="0">
                <a:solidFill>
                  <a:srgbClr val="595959"/>
                </a:solidFill>
                <a:latin typeface="微软雅黑" panose="020B0503020204020204" pitchFamily="34" charset="-122"/>
                <a:ea typeface="微软雅黑" panose="020B0503020204020204" pitchFamily="34" charset="-122"/>
                <a:cs typeface="+mn-ea"/>
              </a:rPr>
              <a:t>实现。确定了核心元件之后，构建测试计划目录树</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6" name="图片 5">
            <a:extLst>
              <a:ext uri="{FF2B5EF4-FFF2-40B4-BE49-F238E27FC236}">
                <a16:creationId xmlns:a16="http://schemas.microsoft.com/office/drawing/2014/main" id="{19E72356-78B9-FAE0-1B01-4ECAB96681E1}"/>
              </a:ext>
            </a:extLst>
          </p:cNvPr>
          <p:cNvPicPr>
            <a:picLocks noChangeAspect="1"/>
          </p:cNvPicPr>
          <p:nvPr/>
        </p:nvPicPr>
        <p:blipFill>
          <a:blip r:embed="rId3"/>
          <a:stretch>
            <a:fillRect/>
          </a:stretch>
        </p:blipFill>
        <p:spPr>
          <a:xfrm>
            <a:off x="3780920" y="3848150"/>
            <a:ext cx="4628571" cy="246666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性能测试种类</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圆角矩形 10"/>
          <p:cNvSpPr/>
          <p:nvPr/>
        </p:nvSpPr>
        <p:spPr>
          <a:xfrm>
            <a:off x="982662" y="983982"/>
            <a:ext cx="2804477" cy="69998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容量测试</a:t>
            </a:r>
          </a:p>
        </p:txBody>
      </p:sp>
      <p:sp>
        <p:nvSpPr>
          <p:cNvPr id="27" name="文本框 28"/>
          <p:cNvSpPr txBox="1"/>
          <p:nvPr/>
        </p:nvSpPr>
        <p:spPr>
          <a:xfrm>
            <a:off x="1143690" y="2094965"/>
            <a:ext cx="10125993" cy="1477328"/>
          </a:xfrm>
          <a:prstGeom prst="rect">
            <a:avLst/>
          </a:prstGeom>
          <a:noFill/>
          <a:effectLst/>
        </p:spPr>
        <p:txBody>
          <a:bodyPr wrap="square" rtlCol="0">
            <a:spAutoFit/>
          </a:bodyPr>
          <a:lstStyle/>
          <a:p>
            <a:pPr indent="457200">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容量测试是指在一定的软硬件及网络环境下，测试系统所能支持的最大用户数、最大存储量等</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。容量测试通常与</a:t>
            </a:r>
            <a:r>
              <a:rPr lang="zh-CN" altLang="zh-CN" sz="2000" dirty="0">
                <a:solidFill>
                  <a:srgbClr val="1369B2"/>
                </a:solidFill>
                <a:latin typeface="微软雅黑" panose="020B0503020204020204" pitchFamily="34" charset="-122"/>
                <a:ea typeface="微软雅黑" panose="020B0503020204020204" pitchFamily="34" charset="-122"/>
              </a:rPr>
              <a:t>数据库</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系统资源</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（如</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CPU</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、内存、磁盘等）有关，用于</a:t>
            </a:r>
            <a:r>
              <a:rPr lang="zh-CN" altLang="zh-CN" sz="2000" dirty="0">
                <a:solidFill>
                  <a:srgbClr val="0075CC"/>
                </a:solidFill>
                <a:latin typeface="微软雅黑" panose="020B0503020204020204" pitchFamily="34" charset="-122"/>
                <a:ea typeface="微软雅黑" panose="020B0503020204020204" pitchFamily="34" charset="-122"/>
                <a:cs typeface="+mn-ea"/>
              </a:rPr>
              <a:t>规划将来需求增长</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（如用户增长、业务量增加等）时，对数据库和系统资源的优化。</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306286" y="919045"/>
            <a:ext cx="9919566" cy="1477328"/>
          </a:xfrm>
          <a:prstGeom prst="rect">
            <a:avLst/>
          </a:prstGeom>
          <a:noFill/>
        </p:spPr>
        <p:txBody>
          <a:bodyPr wrap="square">
            <a:spAutoFit/>
          </a:bodyPr>
          <a:lstStyle/>
          <a:p>
            <a:pPr indent="457200"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下面</a:t>
            </a:r>
            <a:r>
              <a:rPr lang="zh-CN" altLang="zh-CN" sz="2000" dirty="0">
                <a:solidFill>
                  <a:srgbClr val="595959"/>
                </a:solidFill>
                <a:latin typeface="微软雅黑" panose="020B0503020204020204" pitchFamily="34" charset="-122"/>
                <a:ea typeface="微软雅黑" panose="020B0503020204020204" pitchFamily="34" charset="-122"/>
                <a:cs typeface="+mn-ea"/>
              </a:rPr>
              <a:t>分别以不同方式配置</a:t>
            </a:r>
            <a:r>
              <a:rPr lang="zh-CN" altLang="zh-CN" sz="2000" dirty="0">
                <a:solidFill>
                  <a:srgbClr val="1369B2"/>
                </a:solidFill>
                <a:latin typeface="微软雅黑" panose="020B0503020204020204" pitchFamily="34" charset="-122"/>
                <a:ea typeface="微软雅黑" panose="020B0503020204020204" pitchFamily="34" charset="-122"/>
              </a:rPr>
              <a:t>如果（</a:t>
            </a:r>
            <a:r>
              <a:rPr lang="en-US" altLang="zh-CN" sz="2000" dirty="0">
                <a:solidFill>
                  <a:srgbClr val="1369B2"/>
                </a:solidFill>
                <a:latin typeface="微软雅黑" panose="020B0503020204020204" pitchFamily="34" charset="-122"/>
                <a:ea typeface="微软雅黑" panose="020B0503020204020204" pitchFamily="34" charset="-122"/>
              </a:rPr>
              <a:t>If</a:t>
            </a:r>
            <a:r>
              <a:rPr lang="zh-CN" altLang="zh-CN" sz="2000" dirty="0">
                <a:solidFill>
                  <a:srgbClr val="1369B2"/>
                </a:solidFill>
                <a:latin typeface="微软雅黑" panose="020B0503020204020204" pitchFamily="34" charset="-122"/>
                <a:ea typeface="微软雅黑" panose="020B0503020204020204" pitchFamily="34" charset="-122"/>
              </a:rPr>
              <a:t>）控制器</a:t>
            </a:r>
            <a:r>
              <a:rPr lang="en-US"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err="1">
                <a:solidFill>
                  <a:srgbClr val="1369B2"/>
                </a:solidFill>
                <a:latin typeface="微软雅黑" panose="020B0503020204020204" pitchFamily="34" charset="-122"/>
                <a:ea typeface="微软雅黑" panose="020B0503020204020204" pitchFamily="34" charset="-122"/>
              </a:rPr>
              <a:t>baidu</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rPr>
              <a:t>如果（</a:t>
            </a:r>
            <a:r>
              <a:rPr lang="en-US" altLang="zh-CN" sz="2000" dirty="0">
                <a:solidFill>
                  <a:srgbClr val="1369B2"/>
                </a:solidFill>
                <a:latin typeface="微软雅黑" panose="020B0503020204020204" pitchFamily="34" charset="-122"/>
                <a:ea typeface="微软雅黑" panose="020B0503020204020204" pitchFamily="34" charset="-122"/>
              </a:rPr>
              <a:t>If</a:t>
            </a:r>
            <a:r>
              <a:rPr lang="zh-CN" altLang="zh-CN" sz="2000" dirty="0">
                <a:solidFill>
                  <a:srgbClr val="1369B2"/>
                </a:solidFill>
                <a:latin typeface="微软雅黑" panose="020B0503020204020204" pitchFamily="34" charset="-122"/>
                <a:ea typeface="微软雅黑" panose="020B0503020204020204" pitchFamily="34" charset="-122"/>
              </a:rPr>
              <a:t>）控制器</a:t>
            </a:r>
            <a:r>
              <a:rPr lang="en-US"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err="1">
                <a:solidFill>
                  <a:srgbClr val="1369B2"/>
                </a:solidFill>
                <a:latin typeface="微软雅黑" panose="020B0503020204020204" pitchFamily="34" charset="-122"/>
                <a:ea typeface="微软雅黑" panose="020B0503020204020204" pitchFamily="34" charset="-122"/>
              </a:rPr>
              <a:t>taobao</a:t>
            </a:r>
            <a:r>
              <a:rPr lang="zh-CN" altLang="zh-CN" sz="2000" dirty="0">
                <a:solidFill>
                  <a:srgbClr val="595959"/>
                </a:solidFill>
                <a:latin typeface="微软雅黑" panose="020B0503020204020204" pitchFamily="34" charset="-122"/>
                <a:ea typeface="微软雅黑" panose="020B0503020204020204" pitchFamily="34" charset="-122"/>
                <a:cs typeface="+mn-ea"/>
              </a:rPr>
              <a:t>两个元件</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首先配置如果（</a:t>
            </a:r>
            <a:r>
              <a:rPr lang="en-US" altLang="zh-CN" sz="2000" dirty="0">
                <a:solidFill>
                  <a:srgbClr val="595959"/>
                </a:solidFill>
                <a:latin typeface="微软雅黑" panose="020B0503020204020204" pitchFamily="34" charset="-122"/>
                <a:ea typeface="微软雅黑" panose="020B0503020204020204" pitchFamily="34" charset="-122"/>
                <a:cs typeface="+mn-ea"/>
              </a:rPr>
              <a:t>If</a:t>
            </a:r>
            <a:r>
              <a:rPr lang="zh-CN" altLang="zh-CN" sz="2000" dirty="0">
                <a:solidFill>
                  <a:srgbClr val="595959"/>
                </a:solidFill>
                <a:latin typeface="微软雅黑" panose="020B0503020204020204" pitchFamily="34" charset="-122"/>
                <a:ea typeface="微软雅黑" panose="020B0503020204020204" pitchFamily="34" charset="-122"/>
                <a:cs typeface="+mn-ea"/>
              </a:rPr>
              <a:t>）控制器</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baidu</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不勾选</a:t>
            </a:r>
            <a:r>
              <a:rPr lang="en-US" altLang="zh-CN" sz="2000" dirty="0">
                <a:solidFill>
                  <a:srgbClr val="1369B2"/>
                </a:solidFill>
                <a:latin typeface="微软雅黑" panose="020B0503020204020204" pitchFamily="34" charset="-122"/>
                <a:ea typeface="微软雅黑" panose="020B0503020204020204" pitchFamily="34" charset="-122"/>
              </a:rPr>
              <a:t>“Interpret Condition as Variable Expression?”</a:t>
            </a:r>
            <a:r>
              <a:rPr lang="zh-CN" altLang="zh-CN" sz="2000" dirty="0">
                <a:solidFill>
                  <a:srgbClr val="1369B2"/>
                </a:solidFill>
                <a:latin typeface="微软雅黑" panose="020B0503020204020204" pitchFamily="34" charset="-122"/>
                <a:ea typeface="微软雅黑" panose="020B0503020204020204" pitchFamily="34" charset="-122"/>
              </a:rPr>
              <a:t>复选框</a:t>
            </a:r>
            <a:r>
              <a:rPr lang="zh-CN" altLang="zh-CN" sz="2000" dirty="0">
                <a:solidFill>
                  <a:srgbClr val="595959"/>
                </a:solidFill>
                <a:latin typeface="微软雅黑" panose="020B0503020204020204" pitchFamily="34" charset="-122"/>
                <a:ea typeface="微软雅黑" panose="020B0503020204020204" pitchFamily="34" charset="-122"/>
                <a:cs typeface="+mn-ea"/>
              </a:rPr>
              <a:t>，直接在输入框中输入条件表达式</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a:extLst>
              <a:ext uri="{FF2B5EF4-FFF2-40B4-BE49-F238E27FC236}">
                <a16:creationId xmlns:a16="http://schemas.microsoft.com/office/drawing/2014/main" id="{EA47E89B-3986-85A9-E629-856D023D1EAA}"/>
              </a:ext>
            </a:extLst>
          </p:cNvPr>
          <p:cNvPicPr>
            <a:picLocks noChangeAspect="1"/>
          </p:cNvPicPr>
          <p:nvPr/>
        </p:nvPicPr>
        <p:blipFill>
          <a:blip r:embed="rId3"/>
          <a:stretch>
            <a:fillRect/>
          </a:stretch>
        </p:blipFill>
        <p:spPr>
          <a:xfrm>
            <a:off x="2808444" y="2629675"/>
            <a:ext cx="6573524" cy="3667082"/>
          </a:xfrm>
          <a:prstGeom prst="rect">
            <a:avLst/>
          </a:prstGeom>
        </p:spPr>
      </p:pic>
      <p:sp>
        <p:nvSpPr>
          <p:cNvPr id="5" name="矩形 4">
            <a:extLst>
              <a:ext uri="{FF2B5EF4-FFF2-40B4-BE49-F238E27FC236}">
                <a16:creationId xmlns:a16="http://schemas.microsoft.com/office/drawing/2014/main" id="{D7205EA0-648E-4780-28DB-4E310E5E43BE}"/>
              </a:ext>
            </a:extLst>
          </p:cNvPr>
          <p:cNvSpPr/>
          <p:nvPr/>
        </p:nvSpPr>
        <p:spPr>
          <a:xfrm>
            <a:off x="4871206" y="4077795"/>
            <a:ext cx="1584000" cy="21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A7A9A081-D5D8-AC9F-B7D0-DA5BE1EC5E82}"/>
              </a:ext>
            </a:extLst>
          </p:cNvPr>
          <p:cNvSpPr/>
          <p:nvPr/>
        </p:nvSpPr>
        <p:spPr>
          <a:xfrm>
            <a:off x="2927206" y="5733794"/>
            <a:ext cx="2592000" cy="21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072839" y="824561"/>
            <a:ext cx="10173494" cy="2400657"/>
          </a:xfrm>
          <a:prstGeom prst="rect">
            <a:avLst/>
          </a:prstGeom>
          <a:noFill/>
        </p:spPr>
        <p:txBody>
          <a:bodyPr wrap="square">
            <a:spAutoFit/>
          </a:bodyPr>
          <a:lstStyle/>
          <a:p>
            <a:pPr indent="457200" algn="just">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然后配置如果（</a:t>
            </a:r>
            <a:r>
              <a:rPr lang="en-US" altLang="zh-CN" sz="2000" dirty="0">
                <a:solidFill>
                  <a:srgbClr val="595959"/>
                </a:solidFill>
                <a:latin typeface="微软雅黑" panose="020B0503020204020204" pitchFamily="34" charset="-122"/>
                <a:ea typeface="微软雅黑" panose="020B0503020204020204" pitchFamily="34" charset="-122"/>
                <a:cs typeface="+mn-ea"/>
              </a:rPr>
              <a:t>If</a:t>
            </a:r>
            <a:r>
              <a:rPr lang="zh-CN" altLang="zh-CN" sz="2000" dirty="0">
                <a:solidFill>
                  <a:srgbClr val="595959"/>
                </a:solidFill>
                <a:latin typeface="微软雅黑" panose="020B0503020204020204" pitchFamily="34" charset="-122"/>
                <a:ea typeface="微软雅黑" panose="020B0503020204020204" pitchFamily="34" charset="-122"/>
                <a:cs typeface="+mn-ea"/>
              </a:rPr>
              <a:t>）控制器</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taobao</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勾选</a:t>
            </a:r>
            <a:r>
              <a:rPr lang="en-US" altLang="zh-CN" sz="2000" dirty="0">
                <a:solidFill>
                  <a:srgbClr val="1369B2"/>
                </a:solidFill>
                <a:latin typeface="微软雅黑" panose="020B0503020204020204" pitchFamily="34" charset="-122"/>
                <a:ea typeface="微软雅黑" panose="020B0503020204020204" pitchFamily="34" charset="-122"/>
              </a:rPr>
              <a:t>“Interpret Condition as Variable Expression?”</a:t>
            </a:r>
            <a:r>
              <a:rPr lang="zh-CN" altLang="zh-CN" sz="2000" dirty="0">
                <a:solidFill>
                  <a:srgbClr val="1369B2"/>
                </a:solidFill>
                <a:latin typeface="微软雅黑" panose="020B0503020204020204" pitchFamily="34" charset="-122"/>
                <a:ea typeface="微软雅黑" panose="020B0503020204020204" pitchFamily="34" charset="-122"/>
              </a:rPr>
              <a:t> 复选框</a:t>
            </a:r>
            <a:r>
              <a:rPr lang="zh-CN" altLang="zh-CN" sz="2000" dirty="0">
                <a:solidFill>
                  <a:srgbClr val="595959"/>
                </a:solidFill>
                <a:latin typeface="微软雅黑" panose="020B0503020204020204" pitchFamily="34" charset="-122"/>
                <a:ea typeface="微软雅黑" panose="020B0503020204020204" pitchFamily="34" charset="-122"/>
                <a:cs typeface="+mn-ea"/>
              </a:rPr>
              <a:t>，需要通过</a:t>
            </a:r>
            <a:r>
              <a:rPr lang="zh-CN" altLang="zh-CN" sz="2000" dirty="0">
                <a:solidFill>
                  <a:srgbClr val="1369B2"/>
                </a:solidFill>
                <a:latin typeface="微软雅黑" panose="020B0503020204020204" pitchFamily="34" charset="-122"/>
                <a:ea typeface="微软雅黑" panose="020B0503020204020204" pitchFamily="34" charset="-122"/>
              </a:rPr>
              <a:t>函数生成变量表达式</a:t>
            </a: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工具栏单击</a:t>
            </a:r>
            <a:r>
              <a:rPr lang="zh-CN" altLang="zh-CN" sz="2000" dirty="0">
                <a:solidFill>
                  <a:srgbClr val="1369B2"/>
                </a:solidFill>
                <a:latin typeface="微软雅黑" panose="020B0503020204020204" pitchFamily="34" charset="-122"/>
                <a:ea typeface="微软雅黑" panose="020B0503020204020204" pitchFamily="34" charset="-122"/>
              </a:rPr>
              <a:t>“函数助手”</a:t>
            </a:r>
            <a:r>
              <a:rPr lang="zh-CN" altLang="zh-CN" sz="2000" dirty="0">
                <a:solidFill>
                  <a:srgbClr val="595959"/>
                </a:solidFill>
                <a:latin typeface="微软雅黑" panose="020B0503020204020204" pitchFamily="34" charset="-122"/>
                <a:ea typeface="微软雅黑" panose="020B0503020204020204" pitchFamily="34" charset="-122"/>
                <a:cs typeface="+mn-ea"/>
              </a:rPr>
              <a:t>按钮</a:t>
            </a:r>
            <a:r>
              <a:rPr lang="zh-CN" altLang="en-US" sz="2000" dirty="0">
                <a:solidFill>
                  <a:srgbClr val="595959"/>
                </a:solidFill>
                <a:latin typeface="微软雅黑" panose="020B0503020204020204" pitchFamily="34" charset="-122"/>
                <a:ea typeface="微软雅黑" panose="020B0503020204020204" pitchFamily="34" charset="-122"/>
                <a:cs typeface="+mn-ea"/>
              </a:rPr>
              <a:t>（  ），并</a:t>
            </a:r>
            <a:r>
              <a:rPr lang="zh-CN" altLang="zh-CN" sz="2000" dirty="0">
                <a:solidFill>
                  <a:srgbClr val="595959"/>
                </a:solidFill>
                <a:latin typeface="微软雅黑" panose="020B0503020204020204" pitchFamily="34" charset="-122"/>
                <a:ea typeface="微软雅黑" panose="020B0503020204020204" pitchFamily="34" charset="-122"/>
                <a:cs typeface="+mn-ea"/>
              </a:rPr>
              <a:t>单击顶部的下拉列表</a:t>
            </a:r>
            <a:r>
              <a:rPr lang="zh-CN" altLang="en-US" sz="2000" dirty="0">
                <a:solidFill>
                  <a:srgbClr val="595959"/>
                </a:solidFill>
                <a:latin typeface="微软雅黑" panose="020B0503020204020204" pitchFamily="34" charset="-122"/>
                <a:ea typeface="微软雅黑" panose="020B0503020204020204" pitchFamily="34" charset="-122"/>
                <a:cs typeface="+mn-ea"/>
              </a:rPr>
              <a:t>框右侧的下拉按钮，</a:t>
            </a:r>
            <a:r>
              <a:rPr lang="zh-CN" altLang="zh-CN" sz="2000" dirty="0">
                <a:solidFill>
                  <a:srgbClr val="1369B2"/>
                </a:solidFill>
                <a:latin typeface="微软雅黑" panose="020B0503020204020204" pitchFamily="34" charset="-122"/>
                <a:ea typeface="微软雅黑" panose="020B0503020204020204" pitchFamily="34" charset="-122"/>
              </a:rPr>
              <a:t>选择</a:t>
            </a:r>
            <a:r>
              <a:rPr lang="zh-CN" altLang="en-US"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jexl3</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a:solidFill>
                  <a:srgbClr val="595959"/>
                </a:solidFill>
                <a:latin typeface="微软雅黑" panose="020B0503020204020204" pitchFamily="34" charset="-122"/>
                <a:ea typeface="微软雅黑" panose="020B0503020204020204" pitchFamily="34" charset="-122"/>
                <a:cs typeface="+mn-ea"/>
              </a:rPr>
              <a:t>jexl3</a:t>
            </a:r>
            <a:r>
              <a:rPr lang="zh-CN" altLang="zh-CN" sz="2000" dirty="0">
                <a:solidFill>
                  <a:srgbClr val="595959"/>
                </a:solidFill>
                <a:latin typeface="微软雅黑" panose="020B0503020204020204" pitchFamily="34" charset="-122"/>
                <a:ea typeface="微软雅黑" panose="020B0503020204020204" pitchFamily="34" charset="-122"/>
                <a:cs typeface="+mn-ea"/>
              </a:rPr>
              <a:t>的函数参数列表中输入条件表达式</a:t>
            </a:r>
            <a:r>
              <a:rPr lang="en-US" altLang="zh-CN" sz="2000" dirty="0">
                <a:solidFill>
                  <a:srgbClr val="1369B2"/>
                </a:solidFill>
                <a:latin typeface="微软雅黑" panose="020B0503020204020204" pitchFamily="34" charset="-122"/>
                <a:ea typeface="微软雅黑" panose="020B0503020204020204" pitchFamily="34" charset="-122"/>
              </a:rPr>
              <a:t>“${name}”==“</a:t>
            </a:r>
            <a:r>
              <a:rPr lang="en-US" altLang="zh-CN" sz="2000" dirty="0" err="1">
                <a:solidFill>
                  <a:srgbClr val="1369B2"/>
                </a:solidFill>
                <a:latin typeface="微软雅黑" panose="020B0503020204020204" pitchFamily="34" charset="-122"/>
                <a:ea typeface="微软雅黑" panose="020B0503020204020204" pitchFamily="34" charset="-122"/>
              </a:rPr>
              <a:t>taobao</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之后，单击</a:t>
            </a:r>
            <a:r>
              <a:rPr lang="zh-CN" altLang="zh-CN" sz="2000" dirty="0">
                <a:solidFill>
                  <a:srgbClr val="1369B2"/>
                </a:solidFill>
                <a:latin typeface="微软雅黑" panose="020B0503020204020204" pitchFamily="34" charset="-122"/>
                <a:ea typeface="微软雅黑" panose="020B0503020204020204" pitchFamily="34" charset="-122"/>
              </a:rPr>
              <a:t>“生成”</a:t>
            </a:r>
            <a:r>
              <a:rPr lang="zh-CN" altLang="zh-CN" sz="2000" dirty="0">
                <a:solidFill>
                  <a:srgbClr val="595959"/>
                </a:solidFill>
                <a:latin typeface="微软雅黑" panose="020B0503020204020204" pitchFamily="34" charset="-122"/>
                <a:ea typeface="微软雅黑" panose="020B0503020204020204" pitchFamily="34" charset="-122"/>
                <a:cs typeface="+mn-ea"/>
              </a:rPr>
              <a:t>按钮生成函数表达式</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6" name="图片 5">
            <a:extLst>
              <a:ext uri="{FF2B5EF4-FFF2-40B4-BE49-F238E27FC236}">
                <a16:creationId xmlns:a16="http://schemas.microsoft.com/office/drawing/2014/main" id="{537DD19D-1480-EE93-7D97-D1D07D3DA905}"/>
              </a:ext>
            </a:extLst>
          </p:cNvPr>
          <p:cNvPicPr>
            <a:picLocks noChangeAspect="1"/>
          </p:cNvPicPr>
          <p:nvPr/>
        </p:nvPicPr>
        <p:blipFill>
          <a:blip r:embed="rId3"/>
          <a:stretch>
            <a:fillRect/>
          </a:stretch>
        </p:blipFill>
        <p:spPr>
          <a:xfrm>
            <a:off x="1271206" y="3143889"/>
            <a:ext cx="4419231" cy="3323866"/>
          </a:xfrm>
          <a:prstGeom prst="rect">
            <a:avLst/>
          </a:prstGeom>
        </p:spPr>
      </p:pic>
      <p:pic>
        <p:nvPicPr>
          <p:cNvPr id="11" name="图片 10">
            <a:extLst>
              <a:ext uri="{FF2B5EF4-FFF2-40B4-BE49-F238E27FC236}">
                <a16:creationId xmlns:a16="http://schemas.microsoft.com/office/drawing/2014/main" id="{F7982D4F-814C-CC19-5C6C-8C1448573184}"/>
              </a:ext>
            </a:extLst>
          </p:cNvPr>
          <p:cNvPicPr>
            <a:picLocks noChangeAspect="1"/>
          </p:cNvPicPr>
          <p:nvPr/>
        </p:nvPicPr>
        <p:blipFill>
          <a:blip r:embed="rId4"/>
          <a:stretch>
            <a:fillRect/>
          </a:stretch>
        </p:blipFill>
        <p:spPr>
          <a:xfrm>
            <a:off x="6271591" y="3148320"/>
            <a:ext cx="4420516" cy="3319435"/>
          </a:xfrm>
          <a:prstGeom prst="rect">
            <a:avLst/>
          </a:prstGeom>
        </p:spPr>
      </p:pic>
      <p:sp>
        <p:nvSpPr>
          <p:cNvPr id="12" name="矩形 11">
            <a:extLst>
              <a:ext uri="{FF2B5EF4-FFF2-40B4-BE49-F238E27FC236}">
                <a16:creationId xmlns:a16="http://schemas.microsoft.com/office/drawing/2014/main" id="{6F727882-3D35-4305-725D-CD665950D892}"/>
              </a:ext>
            </a:extLst>
          </p:cNvPr>
          <p:cNvSpPr/>
          <p:nvPr/>
        </p:nvSpPr>
        <p:spPr>
          <a:xfrm>
            <a:off x="7676385" y="3321794"/>
            <a:ext cx="1584000" cy="21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0696C76E-6D93-C8E0-C689-9C11014DA25B}"/>
              </a:ext>
            </a:extLst>
          </p:cNvPr>
          <p:cNvSpPr/>
          <p:nvPr/>
        </p:nvSpPr>
        <p:spPr>
          <a:xfrm>
            <a:off x="8481849" y="4005794"/>
            <a:ext cx="925357" cy="14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3ED1E84F-181C-12B6-3CF5-4FDC5F9A5035}"/>
              </a:ext>
            </a:extLst>
          </p:cNvPr>
          <p:cNvSpPr/>
          <p:nvPr/>
        </p:nvSpPr>
        <p:spPr>
          <a:xfrm>
            <a:off x="7213706" y="4474198"/>
            <a:ext cx="1268143" cy="1435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143690" y="909048"/>
            <a:ext cx="10207089" cy="961289"/>
          </a:xfrm>
          <a:prstGeom prst="rect">
            <a:avLst/>
          </a:prstGeom>
          <a:noFill/>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将生成的函数表达式</a:t>
            </a:r>
            <a:r>
              <a:rPr lang="en-US" altLang="zh-CN" sz="2000" dirty="0">
                <a:solidFill>
                  <a:srgbClr val="1369B2"/>
                </a:solidFill>
                <a:latin typeface="微软雅黑" panose="020B0503020204020204" pitchFamily="34" charset="-122"/>
                <a:ea typeface="微软雅黑" panose="020B0503020204020204" pitchFamily="34" charset="-122"/>
              </a:rPr>
              <a:t>${__jexl3("${name}"=="</a:t>
            </a:r>
            <a:r>
              <a:rPr lang="en-US" altLang="zh-CN" sz="2000" dirty="0" err="1">
                <a:solidFill>
                  <a:srgbClr val="1369B2"/>
                </a:solidFill>
                <a:latin typeface="微软雅黑" panose="020B0503020204020204" pitchFamily="34" charset="-122"/>
                <a:ea typeface="微软雅黑" panose="020B0503020204020204" pitchFamily="34" charset="-122"/>
              </a:rPr>
              <a:t>taobao</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粘贴到如果（</a:t>
            </a:r>
            <a:r>
              <a:rPr lang="en-US" altLang="zh-CN" sz="2000" dirty="0">
                <a:solidFill>
                  <a:srgbClr val="595959"/>
                </a:solidFill>
                <a:latin typeface="微软雅黑" panose="020B0503020204020204" pitchFamily="34" charset="-122"/>
                <a:ea typeface="微软雅黑" panose="020B0503020204020204" pitchFamily="34" charset="-122"/>
                <a:cs typeface="+mn-ea"/>
              </a:rPr>
              <a:t>If</a:t>
            </a:r>
            <a:r>
              <a:rPr lang="zh-CN" altLang="zh-CN" sz="2000" dirty="0">
                <a:solidFill>
                  <a:srgbClr val="595959"/>
                </a:solidFill>
                <a:latin typeface="微软雅黑" panose="020B0503020204020204" pitchFamily="34" charset="-122"/>
                <a:ea typeface="微软雅黑" panose="020B0503020204020204" pitchFamily="34" charset="-122"/>
                <a:cs typeface="+mn-ea"/>
              </a:rPr>
              <a:t>）控制器</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taobao</a:t>
            </a:r>
            <a:r>
              <a:rPr lang="zh-CN" altLang="zh-CN" sz="2000" dirty="0">
                <a:solidFill>
                  <a:srgbClr val="595959"/>
                </a:solidFill>
                <a:latin typeface="微软雅黑" panose="020B0503020204020204" pitchFamily="34" charset="-122"/>
                <a:ea typeface="微软雅黑" panose="020B0503020204020204" pitchFamily="34" charset="-122"/>
                <a:cs typeface="+mn-ea"/>
              </a:rPr>
              <a:t>元件的输入框中</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3" name="矩形 2"/>
          <p:cNvSpPr/>
          <p:nvPr/>
        </p:nvSpPr>
        <p:spPr>
          <a:xfrm>
            <a:off x="1143690" y="5181570"/>
            <a:ext cx="10114118" cy="1477328"/>
          </a:xfrm>
          <a:prstGeom prst="rect">
            <a:avLst/>
          </a:prstGeom>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当配置完成之后，执行测试，可以发现发送的请求为 </a:t>
            </a:r>
            <a:r>
              <a:rPr lang="en-US" altLang="zh-CN" sz="2000" dirty="0">
                <a:solidFill>
                  <a:srgbClr val="595959"/>
                </a:solidFill>
                <a:latin typeface="微软雅黑" panose="020B0503020204020204" pitchFamily="34" charset="-122"/>
                <a:ea typeface="微软雅黑" panose="020B0503020204020204" pitchFamily="34" charset="-122"/>
                <a:cs typeface="+mn-ea"/>
              </a:rPr>
              <a:t>https://www.baidu.com</a:t>
            </a:r>
            <a:r>
              <a:rPr lang="zh-CN" altLang="zh-CN" sz="2000" dirty="0">
                <a:solidFill>
                  <a:srgbClr val="595959"/>
                </a:solidFill>
                <a:latin typeface="微软雅黑" panose="020B0503020204020204" pitchFamily="34" charset="-122"/>
                <a:ea typeface="微软雅黑" panose="020B0503020204020204" pitchFamily="34" charset="-122"/>
                <a:cs typeface="+mn-ea"/>
              </a:rPr>
              <a:t>，这是因为此时 </a:t>
            </a:r>
            <a:r>
              <a:rPr lang="en-US" altLang="zh-CN" sz="2000" dirty="0">
                <a:solidFill>
                  <a:srgbClr val="595959"/>
                </a:solidFill>
                <a:latin typeface="微软雅黑" panose="020B0503020204020204" pitchFamily="34" charset="-122"/>
                <a:ea typeface="微软雅黑" panose="020B0503020204020204" pitchFamily="34" charset="-122"/>
                <a:cs typeface="+mn-ea"/>
              </a:rPr>
              <a:t>name </a:t>
            </a:r>
            <a:r>
              <a:rPr lang="zh-CN" altLang="zh-CN" sz="2000" dirty="0">
                <a:solidFill>
                  <a:srgbClr val="595959"/>
                </a:solidFill>
                <a:latin typeface="微软雅黑" panose="020B0503020204020204" pitchFamily="34" charset="-122"/>
                <a:ea typeface="微软雅黑" panose="020B0503020204020204" pitchFamily="34" charset="-122"/>
                <a:cs typeface="+mn-ea"/>
              </a:rPr>
              <a:t>的值为</a:t>
            </a:r>
            <a:r>
              <a:rPr lang="en-US" altLang="zh-CN" sz="2000" dirty="0" err="1">
                <a:solidFill>
                  <a:srgbClr val="595959"/>
                </a:solidFill>
                <a:latin typeface="微软雅黑" panose="020B0503020204020204" pitchFamily="34" charset="-122"/>
                <a:ea typeface="微软雅黑" panose="020B0503020204020204" pitchFamily="34" charset="-122"/>
                <a:cs typeface="+mn-ea"/>
              </a:rPr>
              <a:t>baidu</a:t>
            </a:r>
            <a:r>
              <a:rPr lang="zh-CN" altLang="zh-CN" sz="2000" dirty="0">
                <a:solidFill>
                  <a:srgbClr val="595959"/>
                </a:solidFill>
                <a:latin typeface="微软雅黑" panose="020B0503020204020204" pitchFamily="34" charset="-122"/>
                <a:ea typeface="微软雅黑" panose="020B0503020204020204" pitchFamily="34" charset="-122"/>
                <a:cs typeface="+mn-ea"/>
              </a:rPr>
              <a:t>。如果将 </a:t>
            </a:r>
            <a:r>
              <a:rPr lang="en-US" altLang="zh-CN" sz="2000" dirty="0">
                <a:solidFill>
                  <a:srgbClr val="595959"/>
                </a:solidFill>
                <a:latin typeface="微软雅黑" panose="020B0503020204020204" pitchFamily="34" charset="-122"/>
                <a:ea typeface="微软雅黑" panose="020B0503020204020204" pitchFamily="34" charset="-122"/>
                <a:cs typeface="+mn-ea"/>
              </a:rPr>
              <a:t>name </a:t>
            </a:r>
            <a:r>
              <a:rPr lang="zh-CN" altLang="zh-CN" sz="2000" dirty="0">
                <a:solidFill>
                  <a:srgbClr val="595959"/>
                </a:solidFill>
                <a:latin typeface="微软雅黑" panose="020B0503020204020204" pitchFamily="34" charset="-122"/>
                <a:ea typeface="微软雅黑" panose="020B0503020204020204" pitchFamily="34" charset="-122"/>
                <a:cs typeface="+mn-ea"/>
              </a:rPr>
              <a:t>的值修改为 </a:t>
            </a:r>
            <a:r>
              <a:rPr lang="en-US" altLang="zh-CN" sz="2000" dirty="0" err="1">
                <a:solidFill>
                  <a:srgbClr val="595959"/>
                </a:solidFill>
                <a:latin typeface="微软雅黑" panose="020B0503020204020204" pitchFamily="34" charset="-122"/>
                <a:ea typeface="微软雅黑" panose="020B0503020204020204" pitchFamily="34" charset="-122"/>
                <a:cs typeface="+mn-ea"/>
              </a:rPr>
              <a:t>taobao</a:t>
            </a:r>
            <a:r>
              <a:rPr lang="zh-CN" altLang="zh-CN" sz="2000" dirty="0">
                <a:solidFill>
                  <a:srgbClr val="595959"/>
                </a:solidFill>
                <a:latin typeface="微软雅黑" panose="020B0503020204020204" pitchFamily="34" charset="-122"/>
                <a:ea typeface="微软雅黑" panose="020B0503020204020204" pitchFamily="34" charset="-122"/>
                <a:cs typeface="+mn-ea"/>
              </a:rPr>
              <a:t>，再次执行测试，则发送的请求就是 </a:t>
            </a:r>
            <a:r>
              <a:rPr lang="en-US" altLang="zh-CN" sz="2000" dirty="0">
                <a:solidFill>
                  <a:srgbClr val="595959"/>
                </a:solidFill>
                <a:latin typeface="微软雅黑" panose="020B0503020204020204" pitchFamily="34" charset="-122"/>
                <a:ea typeface="微软雅黑" panose="020B0503020204020204" pitchFamily="34" charset="-122"/>
                <a:cs typeface="+mn-ea"/>
              </a:rPr>
              <a:t>https://www.taobao.com</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5" name="图片 4">
            <a:extLst>
              <a:ext uri="{FF2B5EF4-FFF2-40B4-BE49-F238E27FC236}">
                <a16:creationId xmlns:a16="http://schemas.microsoft.com/office/drawing/2014/main" id="{E643583D-FCF2-4576-A9A3-C7AF17482CBD}"/>
              </a:ext>
            </a:extLst>
          </p:cNvPr>
          <p:cNvPicPr>
            <a:picLocks noChangeAspect="1"/>
          </p:cNvPicPr>
          <p:nvPr/>
        </p:nvPicPr>
        <p:blipFill>
          <a:blip r:embed="rId3"/>
          <a:stretch>
            <a:fillRect/>
          </a:stretch>
        </p:blipFill>
        <p:spPr>
          <a:xfrm>
            <a:off x="2767492" y="1933104"/>
            <a:ext cx="6655428" cy="2993380"/>
          </a:xfrm>
          <a:prstGeom prst="rect">
            <a:avLst/>
          </a:prstGeom>
        </p:spPr>
      </p:pic>
      <p:sp>
        <p:nvSpPr>
          <p:cNvPr id="6" name="矩形 5">
            <a:extLst>
              <a:ext uri="{FF2B5EF4-FFF2-40B4-BE49-F238E27FC236}">
                <a16:creationId xmlns:a16="http://schemas.microsoft.com/office/drawing/2014/main" id="{F1200DEA-63B7-301A-199C-DEA94CC64C2C}"/>
              </a:ext>
            </a:extLst>
          </p:cNvPr>
          <p:cNvSpPr/>
          <p:nvPr/>
        </p:nvSpPr>
        <p:spPr>
          <a:xfrm>
            <a:off x="4799206" y="3069794"/>
            <a:ext cx="2006730" cy="14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4D6707CF-5906-8779-2906-D0D39B4C185B}"/>
              </a:ext>
            </a:extLst>
          </p:cNvPr>
          <p:cNvSpPr/>
          <p:nvPr/>
        </p:nvSpPr>
        <p:spPr>
          <a:xfrm>
            <a:off x="2855206" y="4437794"/>
            <a:ext cx="2006730" cy="21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043491" y="1822992"/>
            <a:ext cx="10156124" cy="1477328"/>
          </a:xfrm>
          <a:prstGeom prst="rect">
            <a:avLst/>
          </a:prstGeom>
        </p:spPr>
        <p:txBody>
          <a:bodyPr wrap="square">
            <a:spAutoFit/>
          </a:bodyPr>
          <a:lstStyle/>
          <a:p>
            <a:pPr indent="457200">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循环控制器可以通过设置循环次数，实现循环发送请求</a:t>
            </a:r>
            <a:r>
              <a:rPr lang="zh-CN" altLang="zh-CN" sz="2000" dirty="0">
                <a:solidFill>
                  <a:srgbClr val="595959"/>
                </a:solidFill>
                <a:latin typeface="微软雅黑" panose="020B0503020204020204" pitchFamily="34" charset="-122"/>
                <a:ea typeface="微软雅黑" panose="020B0503020204020204" pitchFamily="34" charset="-122"/>
                <a:cs typeface="+mn-ea"/>
              </a:rPr>
              <a:t>。如果在线程组中需要使用循环控制器，则首先选中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主界面的线程组并</a:t>
            </a:r>
            <a:r>
              <a:rPr lang="zh-CN" altLang="en-US" sz="2000" dirty="0">
                <a:solidFill>
                  <a:srgbClr val="595959"/>
                </a:solidFill>
                <a:latin typeface="微软雅黑" panose="020B0503020204020204" pitchFamily="34" charset="-122"/>
                <a:ea typeface="微软雅黑" panose="020B0503020204020204" pitchFamily="34" charset="-122"/>
                <a:cs typeface="+mn-ea"/>
              </a:rPr>
              <a:t>右键单击</a:t>
            </a:r>
            <a:r>
              <a:rPr lang="zh-CN" altLang="zh-CN" sz="2000" dirty="0">
                <a:solidFill>
                  <a:srgbClr val="595959"/>
                </a:solidFill>
                <a:latin typeface="微软雅黑" panose="020B0503020204020204" pitchFamily="34" charset="-122"/>
                <a:ea typeface="微软雅黑" panose="020B0503020204020204" pitchFamily="34" charset="-122"/>
                <a:cs typeface="+mn-ea"/>
              </a:rPr>
              <a:t>，在弹出的</a:t>
            </a:r>
            <a:r>
              <a:rPr lang="zh-CN" altLang="en-US" sz="2000" dirty="0">
                <a:solidFill>
                  <a:srgbClr val="595959"/>
                </a:solidFill>
                <a:latin typeface="微软雅黑" panose="020B0503020204020204" pitchFamily="34" charset="-122"/>
                <a:ea typeface="微软雅黑" panose="020B0503020204020204" pitchFamily="34" charset="-122"/>
                <a:cs typeface="+mn-ea"/>
              </a:rPr>
              <a:t>快捷菜单</a:t>
            </a:r>
            <a:r>
              <a:rPr lang="zh-CN" altLang="zh-CN" sz="2000" dirty="0">
                <a:solidFill>
                  <a:srgbClr val="595959"/>
                </a:solidFill>
                <a:latin typeface="微软雅黑" panose="020B0503020204020204" pitchFamily="34" charset="-122"/>
                <a:ea typeface="微软雅黑" panose="020B0503020204020204" pitchFamily="34" charset="-122"/>
                <a:cs typeface="+mn-ea"/>
              </a:rPr>
              <a:t>中依次选择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“逻辑控制器”</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“循环控制器”</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，会添加一个循环控制器界面</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圆角矩形 5"/>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rPr>
              <a:t>循环控制器</a:t>
            </a:r>
            <a:endParaRPr lang="zh-CN" altLang="en-US" sz="20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518E1D2-18BF-844C-E98D-5202B071EA67}"/>
              </a:ext>
            </a:extLst>
          </p:cNvPr>
          <p:cNvPicPr>
            <a:picLocks noChangeAspect="1"/>
          </p:cNvPicPr>
          <p:nvPr/>
        </p:nvPicPr>
        <p:blipFill>
          <a:blip r:embed="rId3"/>
          <a:stretch>
            <a:fillRect/>
          </a:stretch>
        </p:blipFill>
        <p:spPr>
          <a:xfrm>
            <a:off x="3788219" y="3933794"/>
            <a:ext cx="4666667" cy="180952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289957" y="986094"/>
            <a:ext cx="9220200" cy="55399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假设有一个</a:t>
            </a:r>
            <a:r>
              <a:rPr lang="zh-CN" altLang="zh-CN" sz="2000" dirty="0">
                <a:solidFill>
                  <a:srgbClr val="1369B2"/>
                </a:solidFill>
                <a:latin typeface="微软雅黑" panose="020B0503020204020204" pitchFamily="34" charset="-122"/>
                <a:ea typeface="微软雅黑" panose="020B0503020204020204" pitchFamily="34" charset="-122"/>
              </a:rPr>
              <a:t>测试计划</a:t>
            </a:r>
            <a:r>
              <a:rPr lang="zh-CN" altLang="zh-CN" sz="2000" dirty="0">
                <a:solidFill>
                  <a:srgbClr val="595959"/>
                </a:solidFill>
                <a:latin typeface="微软雅黑" panose="020B0503020204020204" pitchFamily="34" charset="-122"/>
                <a:ea typeface="微软雅黑" panose="020B0503020204020204" pitchFamily="34" charset="-122"/>
                <a:cs typeface="+mn-ea"/>
              </a:rPr>
              <a:t>，其</a:t>
            </a:r>
            <a:r>
              <a:rPr lang="zh-CN" altLang="zh-CN" sz="2000" dirty="0">
                <a:solidFill>
                  <a:srgbClr val="1369B2"/>
                </a:solidFill>
                <a:latin typeface="微软雅黑" panose="020B0503020204020204" pitchFamily="34" charset="-122"/>
                <a:ea typeface="微软雅黑" panose="020B0503020204020204" pitchFamily="34" charset="-122"/>
              </a:rPr>
              <a:t>目录</a:t>
            </a:r>
            <a:r>
              <a:rPr lang="zh-CN" altLang="zh-CN" sz="2000">
                <a:solidFill>
                  <a:srgbClr val="1369B2"/>
                </a:solidFill>
                <a:latin typeface="微软雅黑" panose="020B0503020204020204" pitchFamily="34" charset="-122"/>
                <a:ea typeface="微软雅黑" panose="020B0503020204020204" pitchFamily="34" charset="-122"/>
              </a:rPr>
              <a:t>树结构</a:t>
            </a:r>
            <a:r>
              <a:rPr lang="zh-CN" altLang="en-US" sz="2000">
                <a:solidFill>
                  <a:srgbClr val="595959"/>
                </a:solidFill>
                <a:latin typeface="微软雅黑" panose="020B0503020204020204" pitchFamily="34" charset="-122"/>
                <a:ea typeface="微软雅黑" panose="020B0503020204020204" pitchFamily="34" charset="-122"/>
                <a:cs typeface="+mn-ea"/>
              </a:rPr>
              <a:t>如右图所示。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3" name="矩形 2"/>
          <p:cNvSpPr/>
          <p:nvPr/>
        </p:nvSpPr>
        <p:spPr>
          <a:xfrm>
            <a:off x="1289957" y="1903041"/>
            <a:ext cx="6595259" cy="1938992"/>
          </a:xfrm>
          <a:prstGeom prst="rect">
            <a:avLst/>
          </a:prstGeom>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如果</a:t>
            </a:r>
            <a:r>
              <a:rPr lang="zh-CN" altLang="zh-CN" sz="2000" dirty="0">
                <a:solidFill>
                  <a:srgbClr val="1369B2"/>
                </a:solidFill>
                <a:latin typeface="微软雅黑" panose="020B0503020204020204" pitchFamily="34" charset="-122"/>
                <a:ea typeface="微软雅黑" panose="020B0503020204020204" pitchFamily="34" charset="-122"/>
              </a:rPr>
              <a:t>线程组循环次数</a:t>
            </a:r>
            <a:r>
              <a:rPr lang="zh-CN" altLang="zh-CN" sz="2000" dirty="0">
                <a:solidFill>
                  <a:srgbClr val="595959"/>
                </a:solidFill>
                <a:latin typeface="微软雅黑" panose="020B0503020204020204" pitchFamily="34" charset="-122"/>
                <a:ea typeface="微软雅黑" panose="020B0503020204020204" pitchFamily="34" charset="-122"/>
                <a:cs typeface="+mn-ea"/>
              </a:rPr>
              <a:t>设置为</a:t>
            </a:r>
            <a:r>
              <a:rPr lang="en-US" altLang="zh-CN" sz="2000" dirty="0">
                <a:solidFill>
                  <a:srgbClr val="1369B2"/>
                </a:solidFill>
                <a:latin typeface="微软雅黑" panose="020B0503020204020204" pitchFamily="34" charset="-122"/>
                <a:ea typeface="微软雅黑" panose="020B0503020204020204" pitchFamily="34" charset="-122"/>
              </a:rPr>
              <a:t>3</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循环控制器</a:t>
            </a:r>
            <a:r>
              <a:rPr lang="zh-CN" altLang="zh-CN" sz="2000" dirty="0">
                <a:solidFill>
                  <a:srgbClr val="595959"/>
                </a:solidFill>
                <a:latin typeface="微软雅黑" panose="020B0503020204020204" pitchFamily="34" charset="-122"/>
                <a:ea typeface="微软雅黑" panose="020B0503020204020204" pitchFamily="34" charset="-122"/>
                <a:cs typeface="+mn-ea"/>
              </a:rPr>
              <a:t>的</a:t>
            </a:r>
            <a:r>
              <a:rPr lang="zh-CN" altLang="zh-CN" sz="2000" dirty="0">
                <a:solidFill>
                  <a:srgbClr val="1369B2"/>
                </a:solidFill>
                <a:latin typeface="微软雅黑" panose="020B0503020204020204" pitchFamily="34" charset="-122"/>
                <a:ea typeface="微软雅黑" panose="020B0503020204020204" pitchFamily="34" charset="-122"/>
              </a:rPr>
              <a:t>循环次数</a:t>
            </a:r>
            <a:r>
              <a:rPr lang="zh-CN" altLang="zh-CN" sz="2000" dirty="0">
                <a:solidFill>
                  <a:srgbClr val="595959"/>
                </a:solidFill>
                <a:latin typeface="微软雅黑" panose="020B0503020204020204" pitchFamily="34" charset="-122"/>
                <a:ea typeface="微软雅黑" panose="020B0503020204020204" pitchFamily="34" charset="-122"/>
                <a:cs typeface="+mn-ea"/>
              </a:rPr>
              <a:t>设置为</a:t>
            </a:r>
            <a:r>
              <a:rPr lang="en-US" altLang="zh-CN" sz="2000" dirty="0">
                <a:solidFill>
                  <a:srgbClr val="1369B2"/>
                </a:solidFill>
                <a:latin typeface="微软雅黑" panose="020B0503020204020204" pitchFamily="34" charset="-122"/>
                <a:ea typeface="微软雅黑" panose="020B0503020204020204" pitchFamily="34" charset="-122"/>
              </a:rPr>
              <a:t>4</a:t>
            </a:r>
            <a:r>
              <a:rPr lang="zh-CN" altLang="zh-CN" sz="2000" dirty="0">
                <a:solidFill>
                  <a:srgbClr val="595959"/>
                </a:solidFill>
                <a:latin typeface="微软雅黑" panose="020B0503020204020204" pitchFamily="34" charset="-122"/>
                <a:ea typeface="微软雅黑" panose="020B0503020204020204" pitchFamily="34" charset="-122"/>
                <a:cs typeface="+mn-ea"/>
              </a:rPr>
              <a:t>，则</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en-US" altLang="zh-CN" sz="2000" dirty="0">
                <a:solidFill>
                  <a:srgbClr val="1369B2"/>
                </a:solidFill>
                <a:latin typeface="微软雅黑" panose="020B0503020204020204" pitchFamily="34" charset="-122"/>
                <a:ea typeface="微软雅黑" panose="020B0503020204020204" pitchFamily="34" charset="-122"/>
              </a:rPr>
              <a:t>-1</a:t>
            </a:r>
            <a:r>
              <a:rPr lang="zh-CN" altLang="zh-CN" sz="2000" dirty="0">
                <a:solidFill>
                  <a:srgbClr val="595959"/>
                </a:solidFill>
                <a:latin typeface="微软雅黑" panose="020B0503020204020204" pitchFamily="34" charset="-122"/>
                <a:ea typeface="微软雅黑" panose="020B0503020204020204" pitchFamily="34" charset="-122"/>
                <a:cs typeface="+mn-ea"/>
              </a:rPr>
              <a:t>的循环次数为</a:t>
            </a:r>
            <a:r>
              <a:rPr lang="en-US" altLang="zh-CN" sz="2000" dirty="0">
                <a:solidFill>
                  <a:srgbClr val="1369B2"/>
                </a:solidFill>
                <a:latin typeface="微软雅黑" panose="020B0503020204020204" pitchFamily="34" charset="-122"/>
                <a:ea typeface="微软雅黑" panose="020B0503020204020204" pitchFamily="34" charset="-122"/>
              </a:rPr>
              <a:t>12</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en-US" sz="2000" dirty="0">
                <a:solidFill>
                  <a:srgbClr val="1369B2"/>
                </a:solidFill>
                <a:latin typeface="微软雅黑" panose="020B0503020204020204" pitchFamily="34" charset="-122"/>
                <a:ea typeface="微软雅黑" panose="020B0503020204020204" pitchFamily="34" charset="-122"/>
              </a:rPr>
              <a:t>即</a:t>
            </a:r>
            <a:r>
              <a:rPr lang="en-US" altLang="zh-CN" sz="2000" dirty="0">
                <a:solidFill>
                  <a:srgbClr val="1369B2"/>
                </a:solidFill>
                <a:latin typeface="微软雅黑" panose="020B0503020204020204" pitchFamily="34" charset="-122"/>
                <a:ea typeface="微软雅黑" panose="020B0503020204020204" pitchFamily="34" charset="-122"/>
              </a:rPr>
              <a:t>3</a:t>
            </a:r>
            <a:r>
              <a:rPr lang="en-US" altLang="zh-CN" sz="2000" dirty="0">
                <a:solidFill>
                  <a:srgbClr val="1369B2"/>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000" dirty="0">
                <a:solidFill>
                  <a:srgbClr val="1369B2"/>
                </a:solidFill>
                <a:latin typeface="微软雅黑" panose="020B0503020204020204" pitchFamily="34" charset="-122"/>
                <a:ea typeface="微软雅黑" panose="020B0503020204020204" pitchFamily="34" charset="-122"/>
              </a:rPr>
              <a:t>4</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en-US" altLang="zh-CN" sz="2000" dirty="0">
                <a:solidFill>
                  <a:srgbClr val="1369B2"/>
                </a:solidFill>
                <a:latin typeface="微软雅黑" panose="020B0503020204020204" pitchFamily="34" charset="-122"/>
                <a:ea typeface="微软雅黑" panose="020B0503020204020204" pitchFamily="34" charset="-122"/>
              </a:rPr>
              <a:t>-2</a:t>
            </a:r>
            <a:r>
              <a:rPr lang="zh-CN" altLang="zh-CN" sz="2000" dirty="0">
                <a:solidFill>
                  <a:srgbClr val="595959"/>
                </a:solidFill>
                <a:latin typeface="微软雅黑" panose="020B0503020204020204" pitchFamily="34" charset="-122"/>
                <a:ea typeface="微软雅黑" panose="020B0503020204020204" pitchFamily="34" charset="-122"/>
                <a:cs typeface="+mn-ea"/>
              </a:rPr>
              <a:t>的循环次数为</a:t>
            </a:r>
            <a:r>
              <a:rPr lang="en-US" altLang="zh-CN" sz="2000" dirty="0">
                <a:solidFill>
                  <a:srgbClr val="1369B2"/>
                </a:solidFill>
                <a:latin typeface="微软雅黑" panose="020B0503020204020204" pitchFamily="34" charset="-122"/>
                <a:ea typeface="微软雅黑" panose="020B0503020204020204" pitchFamily="34" charset="-122"/>
              </a:rPr>
              <a:t>3</a:t>
            </a:r>
            <a:r>
              <a:rPr lang="zh-CN" altLang="zh-CN" sz="2000" dirty="0">
                <a:solidFill>
                  <a:srgbClr val="595959"/>
                </a:solidFill>
                <a:latin typeface="微软雅黑" panose="020B0503020204020204" pitchFamily="34" charset="-122"/>
                <a:ea typeface="微软雅黑" panose="020B0503020204020204" pitchFamily="34" charset="-122"/>
                <a:cs typeface="+mn-ea"/>
              </a:rPr>
              <a:t>。线程组可以控制</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a:t>
            </a:r>
            <a:r>
              <a:rPr lang="en-US" altLang="zh-CN" sz="2000" dirty="0">
                <a:solidFill>
                  <a:srgbClr val="595959"/>
                </a:solidFill>
                <a:latin typeface="微软雅黑" panose="020B0503020204020204" pitchFamily="34" charset="-122"/>
                <a:ea typeface="微软雅黑" panose="020B0503020204020204" pitchFamily="34" charset="-122"/>
                <a:cs typeface="+mn-ea"/>
              </a:rPr>
              <a:t>-1</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a:t>
            </a:r>
            <a:r>
              <a:rPr lang="en-US" altLang="zh-CN" sz="2000" dirty="0">
                <a:solidFill>
                  <a:srgbClr val="595959"/>
                </a:solidFill>
                <a:latin typeface="微软雅黑" panose="020B0503020204020204" pitchFamily="34" charset="-122"/>
                <a:ea typeface="微软雅黑" panose="020B0503020204020204" pitchFamily="34" charset="-122"/>
                <a:cs typeface="+mn-ea"/>
              </a:rPr>
              <a:t>-2</a:t>
            </a:r>
            <a:r>
              <a:rPr lang="zh-CN" altLang="zh-CN" sz="2000" dirty="0">
                <a:solidFill>
                  <a:srgbClr val="595959"/>
                </a:solidFill>
                <a:latin typeface="微软雅黑" panose="020B0503020204020204" pitchFamily="34" charset="-122"/>
                <a:ea typeface="微软雅黑" panose="020B0503020204020204" pitchFamily="34" charset="-122"/>
                <a:cs typeface="+mn-ea"/>
              </a:rPr>
              <a:t>，而循环控制器只能控制</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a:t>
            </a:r>
            <a:r>
              <a:rPr lang="en-US" altLang="zh-CN" sz="2000" dirty="0">
                <a:solidFill>
                  <a:srgbClr val="595959"/>
                </a:solidFill>
                <a:latin typeface="微软雅黑" panose="020B0503020204020204" pitchFamily="34" charset="-122"/>
                <a:ea typeface="微软雅黑" panose="020B0503020204020204" pitchFamily="34" charset="-122"/>
                <a:cs typeface="+mn-ea"/>
              </a:rPr>
              <a:t>-1</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p:txBody>
      </p:sp>
      <p:pic>
        <p:nvPicPr>
          <p:cNvPr id="9" name="图片 8">
            <a:extLst>
              <a:ext uri="{FF2B5EF4-FFF2-40B4-BE49-F238E27FC236}">
                <a16:creationId xmlns:a16="http://schemas.microsoft.com/office/drawing/2014/main" id="{321574BD-5018-69FF-BF87-1734AAA4E2C6}"/>
              </a:ext>
            </a:extLst>
          </p:cNvPr>
          <p:cNvPicPr>
            <a:picLocks noChangeAspect="1"/>
          </p:cNvPicPr>
          <p:nvPr/>
        </p:nvPicPr>
        <p:blipFill>
          <a:blip r:embed="rId3"/>
          <a:stretch>
            <a:fillRect/>
          </a:stretch>
        </p:blipFill>
        <p:spPr>
          <a:xfrm>
            <a:off x="8759206" y="2205794"/>
            <a:ext cx="2333333" cy="157142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909973"/>
            <a:ext cx="9971614" cy="1477328"/>
          </a:xfrm>
          <a:prstGeom prst="rect">
            <a:avLst/>
          </a:prstGeom>
        </p:spPr>
        <p:txBody>
          <a:bodyPr wrap="square">
            <a:spAutoFit/>
          </a:bodyPr>
          <a:lstStyle/>
          <a:p>
            <a:pPr indent="457200">
              <a:lnSpc>
                <a:spcPct val="150000"/>
              </a:lnSpc>
            </a:pPr>
            <a:r>
              <a:rPr lang="en-US" altLang="zh-CN" sz="2000" dirty="0" err="1">
                <a:solidFill>
                  <a:srgbClr val="1369B2"/>
                </a:solidFill>
                <a:latin typeface="微软雅黑" panose="020B0503020204020204" pitchFamily="34" charset="-122"/>
                <a:ea typeface="微软雅黑" panose="020B0503020204020204" pitchFamily="34" charset="-122"/>
              </a:rPr>
              <a:t>ForEach</a:t>
            </a:r>
            <a:r>
              <a:rPr lang="zh-CN" altLang="zh-CN" sz="2000" dirty="0">
                <a:solidFill>
                  <a:srgbClr val="1369B2"/>
                </a:solidFill>
                <a:latin typeface="微软雅黑" panose="020B0503020204020204" pitchFamily="34" charset="-122"/>
                <a:ea typeface="微软雅黑" panose="020B0503020204020204" pitchFamily="34" charset="-122"/>
              </a:rPr>
              <a:t>控制器可以遍历读取一组数据，控制其下层的取样器执行的次数</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ForEach</a:t>
            </a:r>
            <a:r>
              <a:rPr lang="zh-CN" altLang="zh-CN" sz="2000" dirty="0">
                <a:solidFill>
                  <a:srgbClr val="595959"/>
                </a:solidFill>
                <a:latin typeface="微软雅黑" panose="020B0503020204020204" pitchFamily="34" charset="-122"/>
                <a:ea typeface="微软雅黑" panose="020B0503020204020204" pitchFamily="34" charset="-122"/>
                <a:cs typeface="+mn-ea"/>
              </a:rPr>
              <a:t>控制器通过与</a:t>
            </a:r>
            <a:r>
              <a:rPr lang="zh-CN" altLang="zh-CN" sz="2000" dirty="0">
                <a:solidFill>
                  <a:srgbClr val="1369B2"/>
                </a:solidFill>
                <a:latin typeface="微软雅黑" panose="020B0503020204020204" pitchFamily="34" charset="-122"/>
                <a:ea typeface="微软雅黑" panose="020B0503020204020204" pitchFamily="34" charset="-122"/>
              </a:rPr>
              <a:t>用户定义的变量</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正则表达式提取器</a:t>
            </a:r>
            <a:r>
              <a:rPr lang="zh-CN" altLang="zh-CN" sz="2000" dirty="0">
                <a:solidFill>
                  <a:srgbClr val="595959"/>
                </a:solidFill>
                <a:latin typeface="微软雅黑" panose="020B0503020204020204" pitchFamily="34" charset="-122"/>
                <a:ea typeface="微软雅黑" panose="020B0503020204020204" pitchFamily="34" charset="-122"/>
                <a:cs typeface="+mn-ea"/>
              </a:rPr>
              <a:t>结合使用，</a:t>
            </a:r>
            <a:r>
              <a:rPr lang="zh-CN" altLang="en-US" sz="2000" dirty="0">
                <a:solidFill>
                  <a:srgbClr val="595959"/>
                </a:solidFill>
                <a:latin typeface="微软雅黑" panose="020B0503020204020204" pitchFamily="34" charset="-122"/>
                <a:ea typeface="微软雅黑" panose="020B0503020204020204" pitchFamily="34" charset="-122"/>
                <a:cs typeface="+mn-ea"/>
              </a:rPr>
              <a:t>可以</a:t>
            </a:r>
            <a:r>
              <a:rPr lang="zh-CN" altLang="zh-CN" sz="2000" dirty="0">
                <a:solidFill>
                  <a:srgbClr val="595959"/>
                </a:solidFill>
                <a:latin typeface="微软雅黑" panose="020B0503020204020204" pitchFamily="34" charset="-122"/>
                <a:ea typeface="微软雅黑" panose="020B0503020204020204" pitchFamily="34" charset="-122"/>
                <a:cs typeface="+mn-ea"/>
              </a:rPr>
              <a:t>从用户定义的变量或者从正则表达式提取器的返回结果中读取一系列数据。</a:t>
            </a:r>
          </a:p>
        </p:txBody>
      </p:sp>
      <p:sp>
        <p:nvSpPr>
          <p:cNvPr id="5" name="圆角矩形 4"/>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3.ForEach</a:t>
            </a:r>
            <a:r>
              <a:rPr lang="zh-CN" altLang="en-US" sz="2000">
                <a:latin typeface="微软雅黑" panose="020B0503020204020204" pitchFamily="34" charset="-122"/>
                <a:ea typeface="微软雅黑" panose="020B0503020204020204" pitchFamily="34" charset="-122"/>
              </a:rPr>
              <a:t>控制器</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036813" y="992479"/>
            <a:ext cx="10363499" cy="1477328"/>
          </a:xfrm>
          <a:prstGeom prst="rect">
            <a:avLst/>
          </a:prstGeom>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如果在线程组中需要使用</a:t>
            </a:r>
            <a:r>
              <a:rPr lang="en-US" altLang="zh-CN" sz="2000" dirty="0" err="1">
                <a:solidFill>
                  <a:srgbClr val="1369B2"/>
                </a:solidFill>
                <a:latin typeface="微软雅黑" panose="020B0503020204020204" pitchFamily="34" charset="-122"/>
                <a:ea typeface="微软雅黑" panose="020B0503020204020204" pitchFamily="34" charset="-122"/>
              </a:rPr>
              <a:t>ForEach</a:t>
            </a:r>
            <a:r>
              <a:rPr lang="zh-CN" altLang="zh-CN" sz="2000" dirty="0">
                <a:solidFill>
                  <a:srgbClr val="1369B2"/>
                </a:solidFill>
                <a:latin typeface="微软雅黑" panose="020B0503020204020204" pitchFamily="34" charset="-122"/>
                <a:ea typeface="微软雅黑" panose="020B0503020204020204" pitchFamily="34" charset="-122"/>
              </a:rPr>
              <a:t>控制器</a:t>
            </a:r>
            <a:r>
              <a:rPr lang="zh-CN" altLang="zh-CN" sz="2000" dirty="0">
                <a:solidFill>
                  <a:srgbClr val="595959"/>
                </a:solidFill>
                <a:latin typeface="微软雅黑" panose="020B0503020204020204" pitchFamily="34" charset="-122"/>
                <a:ea typeface="微软雅黑" panose="020B0503020204020204" pitchFamily="34" charset="-122"/>
                <a:cs typeface="+mn-ea"/>
              </a:rPr>
              <a:t>，则首先选中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主界面中的线程组并</a:t>
            </a:r>
            <a:r>
              <a:rPr lang="zh-CN" altLang="en-US" sz="2000" dirty="0">
                <a:solidFill>
                  <a:srgbClr val="595959"/>
                </a:solidFill>
                <a:latin typeface="微软雅黑" panose="020B0503020204020204" pitchFamily="34" charset="-122"/>
                <a:ea typeface="微软雅黑" panose="020B0503020204020204" pitchFamily="34" charset="-122"/>
                <a:cs typeface="+mn-ea"/>
              </a:rPr>
              <a:t>右键单击</a:t>
            </a:r>
            <a:r>
              <a:rPr lang="zh-CN" altLang="zh-CN" sz="2000" dirty="0">
                <a:solidFill>
                  <a:srgbClr val="595959"/>
                </a:solidFill>
                <a:latin typeface="微软雅黑" panose="020B0503020204020204" pitchFamily="34" charset="-122"/>
                <a:ea typeface="微软雅黑" panose="020B0503020204020204" pitchFamily="34" charset="-122"/>
                <a:cs typeface="+mn-ea"/>
              </a:rPr>
              <a:t>，在弹出的</a:t>
            </a:r>
            <a:r>
              <a:rPr lang="zh-CN" altLang="en-US" sz="2000" dirty="0">
                <a:solidFill>
                  <a:srgbClr val="595959"/>
                </a:solidFill>
                <a:latin typeface="微软雅黑" panose="020B0503020204020204" pitchFamily="34" charset="-122"/>
                <a:ea typeface="微软雅黑" panose="020B0503020204020204" pitchFamily="34" charset="-122"/>
                <a:cs typeface="+mn-ea"/>
              </a:rPr>
              <a:t>快捷菜单</a:t>
            </a:r>
            <a:r>
              <a:rPr lang="zh-CN" altLang="zh-CN" sz="2000" dirty="0">
                <a:solidFill>
                  <a:srgbClr val="595959"/>
                </a:solidFill>
                <a:latin typeface="微软雅黑" panose="020B0503020204020204" pitchFamily="34" charset="-122"/>
                <a:ea typeface="微软雅黑" panose="020B0503020204020204" pitchFamily="34" charset="-122"/>
                <a:cs typeface="+mn-ea"/>
              </a:rPr>
              <a:t>中依次选择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“逻辑控制器”</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err="1">
                <a:solidFill>
                  <a:srgbClr val="1369B2"/>
                </a:solidFill>
                <a:latin typeface="微软雅黑" panose="020B0503020204020204" pitchFamily="34" charset="-122"/>
                <a:ea typeface="微软雅黑" panose="020B0503020204020204" pitchFamily="34" charset="-122"/>
              </a:rPr>
              <a:t>ForEach</a:t>
            </a:r>
            <a:r>
              <a:rPr lang="zh-CN" altLang="zh-CN" sz="2000" dirty="0">
                <a:solidFill>
                  <a:srgbClr val="1369B2"/>
                </a:solidFill>
                <a:latin typeface="微软雅黑" panose="020B0503020204020204" pitchFamily="34" charset="-122"/>
                <a:ea typeface="微软雅黑" panose="020B0503020204020204" pitchFamily="34" charset="-122"/>
              </a:rPr>
              <a:t>控制器”</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en-US" altLang="zh-CN" sz="2000" dirty="0" err="1">
                <a:solidFill>
                  <a:srgbClr val="595959"/>
                </a:solidFill>
                <a:latin typeface="微软雅黑" panose="020B0503020204020204" pitchFamily="34" charset="-122"/>
                <a:ea typeface="微软雅黑" panose="020B0503020204020204" pitchFamily="34" charset="-122"/>
                <a:cs typeface="+mn-ea"/>
              </a:rPr>
              <a:t>ForEach</a:t>
            </a:r>
            <a:r>
              <a:rPr lang="zh-CN" altLang="zh-CN" sz="2000" dirty="0">
                <a:solidFill>
                  <a:srgbClr val="595959"/>
                </a:solidFill>
                <a:latin typeface="微软雅黑" panose="020B0503020204020204" pitchFamily="34" charset="-122"/>
                <a:ea typeface="微软雅黑" panose="020B0503020204020204" pitchFamily="34" charset="-122"/>
                <a:cs typeface="+mn-ea"/>
              </a:rPr>
              <a:t>控制器界面</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5" name="图片 4">
            <a:extLst>
              <a:ext uri="{FF2B5EF4-FFF2-40B4-BE49-F238E27FC236}">
                <a16:creationId xmlns:a16="http://schemas.microsoft.com/office/drawing/2014/main" id="{22C5BD63-DD42-F357-1875-5CA0C08DFEED}"/>
              </a:ext>
            </a:extLst>
          </p:cNvPr>
          <p:cNvPicPr>
            <a:picLocks noChangeAspect="1"/>
          </p:cNvPicPr>
          <p:nvPr/>
        </p:nvPicPr>
        <p:blipFill>
          <a:blip r:embed="rId3"/>
          <a:stretch>
            <a:fillRect/>
          </a:stretch>
        </p:blipFill>
        <p:spPr>
          <a:xfrm>
            <a:off x="3309491" y="2781794"/>
            <a:ext cx="5571429" cy="3390476"/>
          </a:xfrm>
          <a:prstGeom prst="rect">
            <a:avLst/>
          </a:prstGeom>
        </p:spPr>
      </p:pic>
      <p:sp>
        <p:nvSpPr>
          <p:cNvPr id="6" name="矩形 5">
            <a:extLst>
              <a:ext uri="{FF2B5EF4-FFF2-40B4-BE49-F238E27FC236}">
                <a16:creationId xmlns:a16="http://schemas.microsoft.com/office/drawing/2014/main" id="{886D3F1E-25FF-1463-9650-188B785F16BC}"/>
              </a:ext>
            </a:extLst>
          </p:cNvPr>
          <p:cNvSpPr/>
          <p:nvPr/>
        </p:nvSpPr>
        <p:spPr>
          <a:xfrm>
            <a:off x="3349834" y="4005794"/>
            <a:ext cx="3753371" cy="165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143690" y="1053069"/>
            <a:ext cx="3753113" cy="499624"/>
          </a:xfrm>
          <a:prstGeom prst="rect">
            <a:avLst/>
          </a:prstGeom>
        </p:spPr>
        <p:txBody>
          <a:bodyPr wrap="square">
            <a:spAutoFit/>
          </a:bodyPr>
          <a:lstStyle/>
          <a:p>
            <a:pPr>
              <a:lnSpc>
                <a:spcPct val="150000"/>
              </a:lnSpc>
            </a:pPr>
            <a:r>
              <a:rPr lang="en-US" altLang="zh-CN" sz="2000" dirty="0" err="1">
                <a:solidFill>
                  <a:srgbClr val="1369B2"/>
                </a:solidFill>
                <a:latin typeface="微软雅黑" panose="020B0503020204020204" pitchFamily="34" charset="-122"/>
                <a:ea typeface="微软雅黑" panose="020B0503020204020204" pitchFamily="34" charset="-122"/>
              </a:rPr>
              <a:t>ForEach</a:t>
            </a:r>
            <a:r>
              <a:rPr lang="zh-CN" altLang="zh-CN" sz="2000" dirty="0">
                <a:solidFill>
                  <a:srgbClr val="1369B2"/>
                </a:solidFill>
                <a:latin typeface="微软雅黑" panose="020B0503020204020204" pitchFamily="34" charset="-122"/>
                <a:ea typeface="微软雅黑" panose="020B0503020204020204" pitchFamily="34" charset="-122"/>
              </a:rPr>
              <a:t>控制器常用配置项</a:t>
            </a:r>
            <a:r>
              <a:rPr lang="zh-CN" altLang="en-US" sz="2000" dirty="0">
                <a:solidFill>
                  <a:srgbClr val="595959"/>
                </a:solidFill>
                <a:latin typeface="微软雅黑" panose="020B0503020204020204" pitchFamily="34" charset="-122"/>
                <a:ea typeface="微软雅黑" panose="020B0503020204020204" pitchFamily="34" charset="-122"/>
                <a:cs typeface="+mn-ea"/>
              </a:rPr>
              <a:t>如下。</a:t>
            </a:r>
          </a:p>
        </p:txBody>
      </p:sp>
      <p:sp>
        <p:nvSpPr>
          <p:cNvPr id="2" name="矩形 1"/>
          <p:cNvSpPr/>
          <p:nvPr/>
        </p:nvSpPr>
        <p:spPr>
          <a:xfrm>
            <a:off x="1143690" y="1832681"/>
            <a:ext cx="9722068" cy="2862322"/>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输入变量前缀：</a:t>
            </a:r>
            <a:r>
              <a:rPr lang="zh-CN" altLang="zh-CN" sz="2000" dirty="0">
                <a:solidFill>
                  <a:srgbClr val="1369B2"/>
                </a:solidFill>
                <a:latin typeface="微软雅黑" panose="020B0503020204020204" pitchFamily="34" charset="-122"/>
                <a:ea typeface="微软雅黑" panose="020B0503020204020204" pitchFamily="34" charset="-122"/>
              </a:rPr>
              <a:t>将要遍历的一组数据的前缀</a:t>
            </a:r>
            <a:r>
              <a:rPr lang="zh-CN" altLang="zh-CN" sz="2000" dirty="0">
                <a:solidFill>
                  <a:srgbClr val="595959"/>
                </a:solidFill>
                <a:latin typeface="微软雅黑" panose="020B0503020204020204" pitchFamily="34" charset="-122"/>
                <a:ea typeface="微软雅黑" panose="020B0503020204020204" pitchFamily="34" charset="-122"/>
                <a:cs typeface="+mn-ea"/>
              </a:rPr>
              <a:t>。例如，</a:t>
            </a:r>
            <a:r>
              <a:rPr lang="en-US" altLang="zh-CN" sz="2000" dirty="0">
                <a:solidFill>
                  <a:srgbClr val="595959"/>
                </a:solidFill>
                <a:latin typeface="微软雅黑" panose="020B0503020204020204" pitchFamily="34" charset="-122"/>
                <a:ea typeface="微软雅黑" panose="020B0503020204020204" pitchFamily="34" charset="-122"/>
                <a:cs typeface="+mn-ea"/>
              </a:rPr>
              <a:t>id1</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id2</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id3</a:t>
            </a:r>
            <a:r>
              <a:rPr lang="zh-CN" altLang="zh-CN" sz="2000" dirty="0">
                <a:solidFill>
                  <a:srgbClr val="595959"/>
                </a:solidFill>
                <a:latin typeface="微软雅黑" panose="020B0503020204020204" pitchFamily="34" charset="-122"/>
                <a:ea typeface="微软雅黑" panose="020B0503020204020204" pitchFamily="34" charset="-122"/>
                <a:cs typeface="+mn-ea"/>
              </a:rPr>
              <a:t>这一</a:t>
            </a:r>
            <a:r>
              <a:rPr lang="zh-CN" altLang="zh-CN" sz="2000">
                <a:solidFill>
                  <a:srgbClr val="595959"/>
                </a:solidFill>
                <a:latin typeface="微软雅黑" panose="020B0503020204020204" pitchFamily="34" charset="-122"/>
                <a:ea typeface="微软雅黑" panose="020B0503020204020204" pitchFamily="34" charset="-122"/>
                <a:cs typeface="+mn-ea"/>
              </a:rPr>
              <a:t>组数据</a:t>
            </a:r>
            <a:r>
              <a:rPr lang="zh-CN" altLang="en-US" sz="2000">
                <a:solidFill>
                  <a:srgbClr val="595959"/>
                </a:solidFill>
                <a:latin typeface="微软雅黑" panose="020B0503020204020204" pitchFamily="34" charset="-122"/>
                <a:ea typeface="微软雅黑" panose="020B0503020204020204" pitchFamily="34" charset="-122"/>
                <a:cs typeface="+mn-ea"/>
              </a:rPr>
              <a:t>的</a:t>
            </a:r>
            <a:r>
              <a:rPr lang="zh-CN" altLang="zh-CN" sz="2000">
                <a:solidFill>
                  <a:srgbClr val="595959"/>
                </a:solidFill>
                <a:latin typeface="微软雅黑" panose="020B0503020204020204" pitchFamily="34" charset="-122"/>
                <a:ea typeface="微软雅黑" panose="020B0503020204020204" pitchFamily="34" charset="-122"/>
                <a:cs typeface="+mn-ea"/>
              </a:rPr>
              <a:t>前缀</a:t>
            </a:r>
            <a:r>
              <a:rPr lang="zh-CN" altLang="zh-CN" sz="2000" dirty="0">
                <a:solidFill>
                  <a:srgbClr val="595959"/>
                </a:solidFill>
                <a:latin typeface="微软雅黑" panose="020B0503020204020204" pitchFamily="34" charset="-122"/>
                <a:ea typeface="微软雅黑" panose="020B0503020204020204" pitchFamily="34" charset="-122"/>
                <a:cs typeface="+mn-ea"/>
              </a:rPr>
              <a:t>就是</a:t>
            </a:r>
            <a:r>
              <a:rPr lang="en-US" altLang="zh-CN" sz="2000" dirty="0">
                <a:solidFill>
                  <a:srgbClr val="595959"/>
                </a:solidFill>
                <a:latin typeface="微软雅黑" panose="020B0503020204020204" pitchFamily="34" charset="-122"/>
                <a:ea typeface="微软雅黑" panose="020B0503020204020204" pitchFamily="34" charset="-122"/>
                <a:cs typeface="+mn-ea"/>
              </a:rPr>
              <a:t>id</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开始循环字段（不包含）：</a:t>
            </a:r>
            <a:r>
              <a:rPr lang="zh-CN" altLang="zh-CN" sz="2000" dirty="0">
                <a:solidFill>
                  <a:srgbClr val="1369B2"/>
                </a:solidFill>
                <a:latin typeface="微软雅黑" panose="020B0503020204020204" pitchFamily="34" charset="-122"/>
                <a:ea typeface="微软雅黑" panose="020B0503020204020204" pitchFamily="34" charset="-122"/>
              </a:rPr>
              <a:t>循环起始位置</a:t>
            </a:r>
            <a:r>
              <a:rPr lang="zh-CN" altLang="zh-CN" sz="2000" dirty="0">
                <a:solidFill>
                  <a:srgbClr val="595959"/>
                </a:solidFill>
                <a:latin typeface="微软雅黑" panose="020B0503020204020204" pitchFamily="34" charset="-122"/>
                <a:ea typeface="微软雅黑" panose="020B0503020204020204" pitchFamily="34" charset="-122"/>
                <a:cs typeface="+mn-ea"/>
              </a:rPr>
              <a:t>，不读取当前位置的数据。例如，填写</a:t>
            </a:r>
            <a:r>
              <a:rPr lang="en-US" altLang="zh-CN" sz="2000" dirty="0">
                <a:solidFill>
                  <a:srgbClr val="595959"/>
                </a:solidFill>
                <a:latin typeface="微软雅黑" panose="020B0503020204020204" pitchFamily="34" charset="-122"/>
                <a:ea typeface="微软雅黑" panose="020B0503020204020204" pitchFamily="34" charset="-122"/>
                <a:cs typeface="+mn-ea"/>
              </a:rPr>
              <a:t>0</a:t>
            </a:r>
            <a:r>
              <a:rPr lang="zh-CN" altLang="zh-CN" sz="2000" dirty="0">
                <a:solidFill>
                  <a:srgbClr val="595959"/>
                </a:solidFill>
                <a:latin typeface="微软雅黑" panose="020B0503020204020204" pitchFamily="34" charset="-122"/>
                <a:ea typeface="微软雅黑" panose="020B0503020204020204" pitchFamily="34" charset="-122"/>
                <a:cs typeface="+mn-ea"/>
              </a:rPr>
              <a:t>，从第</a:t>
            </a:r>
            <a:r>
              <a:rPr lang="en-US" altLang="zh-CN" sz="2000" dirty="0">
                <a:solidFill>
                  <a:srgbClr val="595959"/>
                </a:solidFill>
                <a:latin typeface="微软雅黑" panose="020B0503020204020204" pitchFamily="34" charset="-122"/>
                <a:ea typeface="微软雅黑" panose="020B0503020204020204" pitchFamily="34" charset="-122"/>
                <a:cs typeface="+mn-ea"/>
              </a:rPr>
              <a:t>1</a:t>
            </a:r>
            <a:r>
              <a:rPr lang="zh-CN" altLang="zh-CN" sz="2000" dirty="0">
                <a:solidFill>
                  <a:srgbClr val="595959"/>
                </a:solidFill>
                <a:latin typeface="微软雅黑" panose="020B0503020204020204" pitchFamily="34" charset="-122"/>
                <a:ea typeface="微软雅黑" panose="020B0503020204020204" pitchFamily="34" charset="-122"/>
                <a:cs typeface="+mn-ea"/>
              </a:rPr>
              <a:t>个位置开始读取；填写</a:t>
            </a:r>
            <a:r>
              <a:rPr lang="en-US" altLang="zh-CN" sz="2000" dirty="0">
                <a:solidFill>
                  <a:srgbClr val="595959"/>
                </a:solidFill>
                <a:latin typeface="微软雅黑" panose="020B0503020204020204" pitchFamily="34" charset="-122"/>
                <a:ea typeface="微软雅黑" panose="020B0503020204020204" pitchFamily="34" charset="-122"/>
                <a:cs typeface="+mn-ea"/>
              </a:rPr>
              <a:t>1</a:t>
            </a:r>
            <a:r>
              <a:rPr lang="zh-CN" altLang="zh-CN" sz="2000" dirty="0">
                <a:solidFill>
                  <a:srgbClr val="595959"/>
                </a:solidFill>
                <a:latin typeface="微软雅黑" panose="020B0503020204020204" pitchFamily="34" charset="-122"/>
                <a:ea typeface="微软雅黑" panose="020B0503020204020204" pitchFamily="34" charset="-122"/>
                <a:cs typeface="+mn-ea"/>
              </a:rPr>
              <a:t>，从第</a:t>
            </a:r>
            <a:r>
              <a:rPr lang="en-US" altLang="zh-CN" sz="2000" dirty="0">
                <a:solidFill>
                  <a:srgbClr val="595959"/>
                </a:solidFill>
                <a:latin typeface="微软雅黑" panose="020B0503020204020204" pitchFamily="34" charset="-122"/>
                <a:ea typeface="微软雅黑" panose="020B0503020204020204" pitchFamily="34" charset="-122"/>
                <a:cs typeface="+mn-ea"/>
              </a:rPr>
              <a:t>2</a:t>
            </a:r>
            <a:r>
              <a:rPr lang="zh-CN" altLang="zh-CN" sz="2000" dirty="0">
                <a:solidFill>
                  <a:srgbClr val="595959"/>
                </a:solidFill>
                <a:latin typeface="微软雅黑" panose="020B0503020204020204" pitchFamily="34" charset="-122"/>
                <a:ea typeface="微软雅黑" panose="020B0503020204020204" pitchFamily="34" charset="-122"/>
                <a:cs typeface="+mn-ea"/>
              </a:rPr>
              <a:t>个位置开始读取。</a:t>
            </a:r>
          </a:p>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结束循环字段（含）：</a:t>
            </a:r>
            <a:r>
              <a:rPr lang="zh-CN" altLang="zh-CN" sz="2000" dirty="0">
                <a:solidFill>
                  <a:srgbClr val="1369B2"/>
                </a:solidFill>
                <a:latin typeface="微软雅黑" panose="020B0503020204020204" pitchFamily="34" charset="-122"/>
                <a:ea typeface="微软雅黑" panose="020B0503020204020204" pitchFamily="34" charset="-122"/>
              </a:rPr>
              <a:t>循环结束的位置</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输出变量名称：</a:t>
            </a:r>
            <a:r>
              <a:rPr lang="zh-CN" altLang="zh-CN" sz="2000" dirty="0">
                <a:solidFill>
                  <a:srgbClr val="1369B2"/>
                </a:solidFill>
                <a:latin typeface="微软雅黑" panose="020B0503020204020204" pitchFamily="34" charset="-122"/>
                <a:ea typeface="微软雅黑" panose="020B0503020204020204" pitchFamily="34" charset="-122"/>
              </a:rPr>
              <a:t>用于保存读取的数据</a:t>
            </a:r>
            <a:r>
              <a:rPr lang="zh-CN" altLang="zh-CN" sz="2000" dirty="0">
                <a:solidFill>
                  <a:srgbClr val="595959"/>
                </a:solidFill>
                <a:latin typeface="微软雅黑" panose="020B0503020204020204" pitchFamily="34" charset="-122"/>
                <a:ea typeface="微软雅黑" panose="020B0503020204020204" pitchFamily="34" charset="-122"/>
                <a:cs typeface="+mn-ea"/>
              </a:rPr>
              <a:t>，在请求中可以引用该名称。</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1226817" y="1132827"/>
            <a:ext cx="10160467" cy="2862322"/>
          </a:xfrm>
          <a:prstGeom prst="rect">
            <a:avLst/>
          </a:prstGeom>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en-US" altLang="zh-CN" sz="2000" dirty="0" err="1">
                <a:solidFill>
                  <a:srgbClr val="1369B2"/>
                </a:solidFill>
                <a:latin typeface="微软雅黑" panose="020B0503020204020204" pitchFamily="34" charset="-122"/>
                <a:ea typeface="微软雅黑" panose="020B0503020204020204" pitchFamily="34" charset="-122"/>
              </a:rPr>
              <a:t>ForEach</a:t>
            </a:r>
            <a:r>
              <a:rPr lang="zh-CN" altLang="zh-CN" sz="2000" dirty="0">
                <a:solidFill>
                  <a:srgbClr val="1369B2"/>
                </a:solidFill>
                <a:latin typeface="微软雅黑" panose="020B0503020204020204" pitchFamily="34" charset="-122"/>
                <a:ea typeface="微软雅黑" panose="020B0503020204020204" pitchFamily="34" charset="-122"/>
              </a:rPr>
              <a:t>控制器</a:t>
            </a:r>
            <a:r>
              <a:rPr lang="zh-CN" altLang="zh-CN" sz="2000" dirty="0">
                <a:solidFill>
                  <a:srgbClr val="595959"/>
                </a:solidFill>
                <a:latin typeface="微软雅黑" panose="020B0503020204020204" pitchFamily="34" charset="-122"/>
                <a:ea typeface="微软雅黑" panose="020B0503020204020204" pitchFamily="34" charset="-122"/>
                <a:cs typeface="+mn-ea"/>
              </a:rPr>
              <a:t>的使用。本案例要求使用</a:t>
            </a:r>
            <a:r>
              <a:rPr lang="zh-CN" altLang="zh-CN" sz="2000" dirty="0">
                <a:solidFill>
                  <a:srgbClr val="1369B2"/>
                </a:solidFill>
                <a:latin typeface="微软雅黑" panose="020B0503020204020204" pitchFamily="34" charset="-122"/>
                <a:ea typeface="微软雅黑" panose="020B0503020204020204" pitchFamily="34" charset="-122"/>
              </a:rPr>
              <a:t>用户定义的变量</a:t>
            </a:r>
            <a:r>
              <a:rPr lang="zh-CN" altLang="zh-CN" sz="2000" dirty="0">
                <a:solidFill>
                  <a:srgbClr val="595959"/>
                </a:solidFill>
                <a:latin typeface="微软雅黑" panose="020B0503020204020204" pitchFamily="34" charset="-122"/>
                <a:ea typeface="微软雅黑" panose="020B0503020204020204" pitchFamily="34" charset="-122"/>
                <a:cs typeface="+mn-ea"/>
              </a:rPr>
              <a:t>定义一组关键字：</a:t>
            </a:r>
            <a:r>
              <a:rPr lang="en-US" altLang="zh-CN" sz="2000" dirty="0">
                <a:solidFill>
                  <a:srgbClr val="1369B2"/>
                </a:solidFill>
                <a:latin typeface="微软雅黑" panose="020B0503020204020204" pitchFamily="34" charset="-122"/>
                <a:ea typeface="微软雅黑" panose="020B0503020204020204" pitchFamily="34" charset="-122"/>
                <a:cs typeface="+mn-ea"/>
              </a:rPr>
              <a:t>java</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python</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cs typeface="+mn-ea"/>
              </a:rPr>
              <a:t>C++</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依次取出这一组关键字，</a:t>
            </a:r>
            <a:r>
              <a:rPr lang="zh-CN" altLang="en-US" sz="2000" dirty="0">
                <a:solidFill>
                  <a:srgbClr val="595959"/>
                </a:solidFill>
                <a:latin typeface="微软雅黑" panose="020B0503020204020204" pitchFamily="34" charset="-122"/>
                <a:ea typeface="微软雅黑" panose="020B0503020204020204" pitchFamily="34" charset="-122"/>
                <a:cs typeface="+mn-ea"/>
              </a:rPr>
              <a:t>将其</a:t>
            </a:r>
            <a:r>
              <a:rPr lang="zh-CN" altLang="zh-CN" sz="2000" dirty="0">
                <a:solidFill>
                  <a:srgbClr val="595959"/>
                </a:solidFill>
                <a:latin typeface="微软雅黑" panose="020B0503020204020204" pitchFamily="34" charset="-122"/>
                <a:ea typeface="微软雅黑" panose="020B0503020204020204" pitchFamily="34" charset="-122"/>
                <a:cs typeface="+mn-ea"/>
              </a:rPr>
              <a:t>作为请求参数请求百度网站（</a:t>
            </a:r>
            <a:r>
              <a:rPr lang="en-US" altLang="zh-CN" sz="2000" dirty="0">
                <a:solidFill>
                  <a:srgbClr val="1369B2"/>
                </a:solidFill>
                <a:latin typeface="微软雅黑" panose="020B0503020204020204" pitchFamily="34" charset="-122"/>
                <a:ea typeface="微软雅黑" panose="020B0503020204020204" pitchFamily="34" charset="-122"/>
              </a:rPr>
              <a:t>https://www.baidu.com/S?wd=java</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分析上述要求，要想</a:t>
            </a:r>
            <a:r>
              <a:rPr lang="zh-CN" altLang="zh-CN" sz="2000" dirty="0">
                <a:solidFill>
                  <a:srgbClr val="1369B2"/>
                </a:solidFill>
                <a:latin typeface="微软雅黑" panose="020B0503020204020204" pitchFamily="34" charset="-122"/>
                <a:ea typeface="微软雅黑" panose="020B0503020204020204" pitchFamily="34" charset="-122"/>
              </a:rPr>
              <a:t>逐个读取用户定义的变量</a:t>
            </a:r>
            <a:r>
              <a:rPr lang="zh-CN" altLang="zh-CN" sz="2000" dirty="0">
                <a:solidFill>
                  <a:srgbClr val="595959"/>
                </a:solidFill>
                <a:latin typeface="微软雅黑" panose="020B0503020204020204" pitchFamily="34" charset="-122"/>
                <a:ea typeface="微软雅黑" panose="020B0503020204020204" pitchFamily="34" charset="-122"/>
                <a:cs typeface="+mn-ea"/>
              </a:rPr>
              <a:t>并定义一组关键字作为请求参数，可以使用 </a:t>
            </a:r>
            <a:r>
              <a:rPr lang="en-US" altLang="zh-CN" sz="2000" dirty="0" err="1">
                <a:solidFill>
                  <a:srgbClr val="1369B2"/>
                </a:solidFill>
                <a:latin typeface="微软雅黑" panose="020B0503020204020204" pitchFamily="34" charset="-122"/>
                <a:ea typeface="微软雅黑" panose="020B0503020204020204" pitchFamily="34" charset="-122"/>
              </a:rPr>
              <a:t>ForEach</a:t>
            </a:r>
            <a:r>
              <a:rPr lang="en-US" altLang="zh-CN" sz="2000" dirty="0">
                <a:solidFill>
                  <a:srgbClr val="1369B2"/>
                </a:solidFill>
                <a:latin typeface="微软雅黑" panose="020B0503020204020204" pitchFamily="34" charset="-122"/>
                <a:ea typeface="微软雅黑" panose="020B0503020204020204" pitchFamily="34" charset="-122"/>
              </a:rPr>
              <a:t> </a:t>
            </a:r>
            <a:r>
              <a:rPr lang="zh-CN" altLang="zh-CN" sz="2000" dirty="0">
                <a:solidFill>
                  <a:srgbClr val="1369B2"/>
                </a:solidFill>
                <a:latin typeface="微软雅黑" panose="020B0503020204020204" pitchFamily="34" charset="-122"/>
                <a:ea typeface="微软雅黑" panose="020B0503020204020204" pitchFamily="34" charset="-122"/>
              </a:rPr>
              <a:t>控制器</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1143690" y="1156579"/>
            <a:ext cx="10160467" cy="553998"/>
          </a:xfrm>
          <a:prstGeom prst="rect">
            <a:avLst/>
          </a:prstGeom>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按照案例要求</a:t>
            </a:r>
            <a:r>
              <a:rPr lang="zh-CN" altLang="zh-CN" sz="2000" dirty="0">
                <a:solidFill>
                  <a:srgbClr val="1369B2"/>
                </a:solidFill>
                <a:latin typeface="微软雅黑" panose="020B0503020204020204" pitchFamily="34" charset="-122"/>
                <a:ea typeface="微软雅黑" panose="020B0503020204020204" pitchFamily="34" charset="-122"/>
              </a:rPr>
              <a:t>构建测试计划目录树</a:t>
            </a:r>
            <a:r>
              <a:rPr lang="zh-CN" altLang="en-US" sz="2000" dirty="0">
                <a:solidFill>
                  <a:srgbClr val="595959"/>
                </a:solidFill>
                <a:latin typeface="微软雅黑" panose="020B0503020204020204" pitchFamily="34" charset="-122"/>
                <a:ea typeface="微软雅黑" panose="020B0503020204020204" pitchFamily="34" charset="-122"/>
                <a:cs typeface="+mn-ea"/>
              </a:rPr>
              <a:t>，并</a:t>
            </a:r>
            <a:r>
              <a:rPr lang="zh-CN" altLang="en-US" sz="2000" dirty="0">
                <a:solidFill>
                  <a:srgbClr val="1369B2"/>
                </a:solidFill>
                <a:latin typeface="微软雅黑" panose="020B0503020204020204" pitchFamily="34" charset="-122"/>
                <a:ea typeface="微软雅黑" panose="020B0503020204020204" pitchFamily="34" charset="-122"/>
              </a:rPr>
              <a:t>在</a:t>
            </a:r>
            <a:r>
              <a:rPr lang="zh-CN" altLang="zh-CN" sz="2000" dirty="0">
                <a:solidFill>
                  <a:srgbClr val="1369B2"/>
                </a:solidFill>
                <a:latin typeface="微软雅黑" panose="020B0503020204020204" pitchFamily="34" charset="-122"/>
                <a:ea typeface="微软雅黑" panose="020B0503020204020204" pitchFamily="34" charset="-122"/>
              </a:rPr>
              <a:t>用户定义的变量中定义一</a:t>
            </a:r>
            <a:r>
              <a:rPr lang="zh-CN" altLang="zh-CN" sz="2000">
                <a:solidFill>
                  <a:srgbClr val="1369B2"/>
                </a:solidFill>
                <a:latin typeface="微软雅黑" panose="020B0503020204020204" pitchFamily="34" charset="-122"/>
                <a:ea typeface="微软雅黑" panose="020B0503020204020204" pitchFamily="34" charset="-122"/>
              </a:rPr>
              <a:t>组关键字</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6" name="图片 5">
            <a:extLst>
              <a:ext uri="{FF2B5EF4-FFF2-40B4-BE49-F238E27FC236}">
                <a16:creationId xmlns:a16="http://schemas.microsoft.com/office/drawing/2014/main" id="{78A8C433-44CD-F194-2813-AF6E731C223A}"/>
              </a:ext>
            </a:extLst>
          </p:cNvPr>
          <p:cNvPicPr>
            <a:picLocks noChangeAspect="1"/>
          </p:cNvPicPr>
          <p:nvPr/>
        </p:nvPicPr>
        <p:blipFill>
          <a:blip r:embed="rId3"/>
          <a:stretch>
            <a:fillRect/>
          </a:stretch>
        </p:blipFill>
        <p:spPr>
          <a:xfrm>
            <a:off x="1181987" y="3285794"/>
            <a:ext cx="2342857" cy="1476190"/>
          </a:xfrm>
          <a:prstGeom prst="rect">
            <a:avLst/>
          </a:prstGeom>
        </p:spPr>
      </p:pic>
      <p:pic>
        <p:nvPicPr>
          <p:cNvPr id="9" name="图片 8">
            <a:extLst>
              <a:ext uri="{FF2B5EF4-FFF2-40B4-BE49-F238E27FC236}">
                <a16:creationId xmlns:a16="http://schemas.microsoft.com/office/drawing/2014/main" id="{11CF0EEC-4E31-D14A-1910-0564E29571F0}"/>
              </a:ext>
            </a:extLst>
          </p:cNvPr>
          <p:cNvPicPr>
            <a:picLocks noChangeAspect="1"/>
          </p:cNvPicPr>
          <p:nvPr/>
        </p:nvPicPr>
        <p:blipFill>
          <a:blip r:embed="rId4"/>
          <a:stretch>
            <a:fillRect/>
          </a:stretch>
        </p:blipFill>
        <p:spPr>
          <a:xfrm>
            <a:off x="4511206" y="2997793"/>
            <a:ext cx="6706030" cy="2052191"/>
          </a:xfrm>
          <a:prstGeom prst="rect">
            <a:avLst/>
          </a:prstGeom>
        </p:spPr>
      </p:pic>
      <p:sp>
        <p:nvSpPr>
          <p:cNvPr id="10" name="矩形 9">
            <a:extLst>
              <a:ext uri="{FF2B5EF4-FFF2-40B4-BE49-F238E27FC236}">
                <a16:creationId xmlns:a16="http://schemas.microsoft.com/office/drawing/2014/main" id="{E4A48314-ADF1-4C51-113D-65767E7C64F9}"/>
              </a:ext>
            </a:extLst>
          </p:cNvPr>
          <p:cNvSpPr/>
          <p:nvPr/>
        </p:nvSpPr>
        <p:spPr>
          <a:xfrm>
            <a:off x="4583206" y="4293794"/>
            <a:ext cx="3753371" cy="50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性能测试指标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3"/>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了解性能测试的指标</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zh-CN" sz="2000" dirty="0">
                <a:solidFill>
                  <a:srgbClr val="1369B2"/>
                </a:solidFill>
                <a:latin typeface="微软雅黑" panose="020B0503020204020204" pitchFamily="34" charset="-122"/>
                <a:ea typeface="微软雅黑" panose="020B0503020204020204" pitchFamily="34" charset="-122"/>
                <a:cs typeface="+mn-ea"/>
              </a:rPr>
              <a:t>描述常见的性能测试指标及其特点</a:t>
            </a: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1143690" y="1060928"/>
            <a:ext cx="8938461" cy="55399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定义好关键字之后，配置</a:t>
            </a:r>
            <a:r>
              <a:rPr lang="en-US" altLang="zh-CN" sz="2000" dirty="0" err="1">
                <a:solidFill>
                  <a:srgbClr val="1369B2"/>
                </a:solidFill>
                <a:latin typeface="微软雅黑" panose="020B0503020204020204" pitchFamily="34" charset="-122"/>
                <a:ea typeface="微软雅黑" panose="020B0503020204020204" pitchFamily="34" charset="-122"/>
              </a:rPr>
              <a:t>ForEach</a:t>
            </a:r>
            <a:r>
              <a:rPr lang="zh-CN" altLang="zh-CN" sz="2000" dirty="0">
                <a:solidFill>
                  <a:srgbClr val="1369B2"/>
                </a:solidFill>
                <a:latin typeface="微软雅黑" panose="020B0503020204020204" pitchFamily="34" charset="-122"/>
                <a:ea typeface="微软雅黑" panose="020B0503020204020204" pitchFamily="34" charset="-122"/>
              </a:rPr>
              <a:t>控制器</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en-US" altLang="zh-CN" sz="2000">
                <a:solidFill>
                  <a:srgbClr val="1369B2"/>
                </a:solidFill>
                <a:latin typeface="微软雅黑" panose="020B0503020204020204" pitchFamily="34" charset="-122"/>
                <a:ea typeface="微软雅黑" panose="020B0503020204020204" pitchFamily="34" charset="-122"/>
              </a:rPr>
              <a:t>HTTP</a:t>
            </a:r>
            <a:r>
              <a:rPr lang="zh-CN" altLang="zh-CN" sz="2000">
                <a:solidFill>
                  <a:srgbClr val="1369B2"/>
                </a:solidFill>
                <a:latin typeface="微软雅黑" panose="020B0503020204020204" pitchFamily="34" charset="-122"/>
                <a:ea typeface="微软雅黑" panose="020B0503020204020204" pitchFamily="34" charset="-122"/>
              </a:rPr>
              <a:t>请求</a:t>
            </a:r>
            <a:r>
              <a:rPr lang="zh-CN" altLang="en-US" sz="2000">
                <a:solidFill>
                  <a:srgbClr val="1369B2"/>
                </a:solidFill>
                <a:latin typeface="微软雅黑" panose="020B0503020204020204" pitchFamily="34" charset="-122"/>
                <a:ea typeface="微软雅黑" panose="020B0503020204020204" pitchFamily="34" charset="-122"/>
              </a:rPr>
              <a:t>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a:extLst>
              <a:ext uri="{FF2B5EF4-FFF2-40B4-BE49-F238E27FC236}">
                <a16:creationId xmlns:a16="http://schemas.microsoft.com/office/drawing/2014/main" id="{E5D8A4B0-7E5D-CB74-59F1-170780DCA871}"/>
              </a:ext>
            </a:extLst>
          </p:cNvPr>
          <p:cNvPicPr>
            <a:picLocks noChangeAspect="1"/>
          </p:cNvPicPr>
          <p:nvPr/>
        </p:nvPicPr>
        <p:blipFill>
          <a:blip r:embed="rId3"/>
          <a:stretch>
            <a:fillRect/>
          </a:stretch>
        </p:blipFill>
        <p:spPr>
          <a:xfrm>
            <a:off x="551207" y="2133794"/>
            <a:ext cx="3167999" cy="2571670"/>
          </a:xfrm>
          <a:prstGeom prst="rect">
            <a:avLst/>
          </a:prstGeom>
        </p:spPr>
      </p:pic>
      <p:pic>
        <p:nvPicPr>
          <p:cNvPr id="9" name="图片 8">
            <a:extLst>
              <a:ext uri="{FF2B5EF4-FFF2-40B4-BE49-F238E27FC236}">
                <a16:creationId xmlns:a16="http://schemas.microsoft.com/office/drawing/2014/main" id="{4F508918-5A34-E898-2128-0F694E21FBAD}"/>
              </a:ext>
            </a:extLst>
          </p:cNvPr>
          <p:cNvPicPr>
            <a:picLocks noChangeAspect="1"/>
          </p:cNvPicPr>
          <p:nvPr/>
        </p:nvPicPr>
        <p:blipFill>
          <a:blip r:embed="rId4"/>
          <a:stretch>
            <a:fillRect/>
          </a:stretch>
        </p:blipFill>
        <p:spPr>
          <a:xfrm>
            <a:off x="3935206" y="2579101"/>
            <a:ext cx="8101581" cy="1701385"/>
          </a:xfrm>
          <a:prstGeom prst="rect">
            <a:avLst/>
          </a:prstGeom>
        </p:spPr>
      </p:pic>
      <p:sp>
        <p:nvSpPr>
          <p:cNvPr id="10" name="矩形 9">
            <a:extLst>
              <a:ext uri="{FF2B5EF4-FFF2-40B4-BE49-F238E27FC236}">
                <a16:creationId xmlns:a16="http://schemas.microsoft.com/office/drawing/2014/main" id="{E658C27B-68F2-4E59-C869-5D34B8AD512B}"/>
              </a:ext>
            </a:extLst>
          </p:cNvPr>
          <p:cNvSpPr/>
          <p:nvPr/>
        </p:nvSpPr>
        <p:spPr>
          <a:xfrm>
            <a:off x="5231207" y="3285794"/>
            <a:ext cx="864000" cy="21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1143690" y="1091238"/>
            <a:ext cx="10160467" cy="55399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配置</a:t>
            </a:r>
            <a:r>
              <a:rPr lang="zh-CN" altLang="zh-CN" sz="2000">
                <a:solidFill>
                  <a:srgbClr val="595959"/>
                </a:solidFill>
                <a:latin typeface="微软雅黑" panose="020B0503020204020204" pitchFamily="34" charset="-122"/>
                <a:ea typeface="微软雅黑" panose="020B0503020204020204" pitchFamily="34" charset="-122"/>
                <a:cs typeface="+mn-ea"/>
              </a:rPr>
              <a:t>完成之后</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执行</a:t>
            </a:r>
            <a:r>
              <a:rPr lang="zh-CN" altLang="zh-CN" sz="2000" dirty="0">
                <a:solidFill>
                  <a:srgbClr val="595959"/>
                </a:solidFill>
                <a:latin typeface="微软雅黑" panose="020B0503020204020204" pitchFamily="34" charset="-122"/>
                <a:ea typeface="微软雅黑" panose="020B0503020204020204" pitchFamily="34" charset="-122"/>
                <a:cs typeface="+mn-ea"/>
              </a:rPr>
              <a:t>测试</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1369B2"/>
                </a:solidFill>
                <a:latin typeface="微软雅黑" panose="020B0503020204020204" pitchFamily="34" charset="-122"/>
                <a:ea typeface="微软雅黑" panose="020B0503020204020204" pitchFamily="34" charset="-122"/>
              </a:rPr>
              <a:t>测试结果</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a:extLst>
              <a:ext uri="{FF2B5EF4-FFF2-40B4-BE49-F238E27FC236}">
                <a16:creationId xmlns:a16="http://schemas.microsoft.com/office/drawing/2014/main" id="{41D25C9F-11CC-F9CC-1EDA-5C268556CBA9}"/>
              </a:ext>
            </a:extLst>
          </p:cNvPr>
          <p:cNvPicPr>
            <a:picLocks noChangeAspect="1"/>
          </p:cNvPicPr>
          <p:nvPr/>
        </p:nvPicPr>
        <p:blipFill>
          <a:blip r:embed="rId3"/>
          <a:stretch>
            <a:fillRect/>
          </a:stretch>
        </p:blipFill>
        <p:spPr>
          <a:xfrm>
            <a:off x="2809491" y="2493794"/>
            <a:ext cx="6571429" cy="2476190"/>
          </a:xfrm>
          <a:prstGeom prst="rect">
            <a:avLst/>
          </a:prstGeom>
        </p:spPr>
      </p:pic>
      <p:sp>
        <p:nvSpPr>
          <p:cNvPr id="6" name="矩形 5">
            <a:extLst>
              <a:ext uri="{FF2B5EF4-FFF2-40B4-BE49-F238E27FC236}">
                <a16:creationId xmlns:a16="http://schemas.microsoft.com/office/drawing/2014/main" id="{D0F9AF88-30B6-6DF6-BF23-DA7C25C39430}"/>
              </a:ext>
            </a:extLst>
          </p:cNvPr>
          <p:cNvSpPr/>
          <p:nvPr/>
        </p:nvSpPr>
        <p:spPr>
          <a:xfrm>
            <a:off x="5447206" y="3503537"/>
            <a:ext cx="3456000" cy="2142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3"/>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掌握定时器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zh-CN" sz="2000" dirty="0">
                <a:solidFill>
                  <a:srgbClr val="1369B2"/>
                </a:solidFill>
                <a:latin typeface="微软雅黑" panose="020B0503020204020204" pitchFamily="34" charset="-122"/>
                <a:ea typeface="微软雅黑" panose="020B0503020204020204" pitchFamily="34" charset="-122"/>
                <a:cs typeface="+mn-ea"/>
              </a:rPr>
              <a:t>使用常用的</a:t>
            </a:r>
            <a:r>
              <a:rPr lang="zh-CN" altLang="en-US" sz="2000" dirty="0">
                <a:solidFill>
                  <a:srgbClr val="1369B2"/>
                </a:solidFill>
                <a:latin typeface="微软雅黑" panose="020B0503020204020204" pitchFamily="34" charset="-122"/>
                <a:ea typeface="微软雅黑" panose="020B0503020204020204" pitchFamily="34" charset="-122"/>
                <a:cs typeface="+mn-ea"/>
              </a:rPr>
              <a:t>定时</a:t>
            </a:r>
            <a:r>
              <a:rPr lang="zh-CN" altLang="zh-CN" sz="2000" dirty="0">
                <a:solidFill>
                  <a:srgbClr val="1369B2"/>
                </a:solidFill>
                <a:latin typeface="微软雅黑" panose="020B0503020204020204" pitchFamily="34" charset="-122"/>
                <a:ea typeface="微软雅黑" panose="020B0503020204020204" pitchFamily="34" charset="-122"/>
                <a:cs typeface="+mn-ea"/>
              </a:rPr>
              <a:t>器控制</a:t>
            </a:r>
            <a:r>
              <a:rPr lang="zh-CN" altLang="en-US" sz="2000" dirty="0">
                <a:solidFill>
                  <a:srgbClr val="1369B2"/>
                </a:solidFill>
                <a:latin typeface="微软雅黑" panose="020B0503020204020204" pitchFamily="34" charset="-122"/>
                <a:ea typeface="微软雅黑" panose="020B0503020204020204" pitchFamily="34" charset="-122"/>
                <a:cs typeface="+mn-ea"/>
              </a:rPr>
              <a:t>请求</a:t>
            </a:r>
            <a:r>
              <a:rPr lang="zh-CN" altLang="zh-CN" sz="2000" dirty="0">
                <a:solidFill>
                  <a:srgbClr val="1369B2"/>
                </a:solidFill>
                <a:latin typeface="微软雅黑" panose="020B0503020204020204" pitchFamily="34" charset="-122"/>
                <a:ea typeface="微软雅黑" panose="020B0503020204020204" pitchFamily="34" charset="-122"/>
                <a:cs typeface="+mn-ea"/>
              </a:rPr>
              <a:t>的</a:t>
            </a:r>
            <a:r>
              <a:rPr lang="zh-CN" altLang="en-US" sz="2000" dirty="0">
                <a:solidFill>
                  <a:srgbClr val="1369B2"/>
                </a:solidFill>
                <a:latin typeface="微软雅黑" panose="020B0503020204020204" pitchFamily="34" charset="-122"/>
                <a:ea typeface="微软雅黑" panose="020B0503020204020204" pitchFamily="34" charset="-122"/>
                <a:cs typeface="+mn-ea"/>
              </a:rPr>
              <a:t>延迟发送</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1" name="图片 10"/>
          <p:cNvPicPr>
            <a:picLocks noChangeAspect="1"/>
          </p:cNvPicPr>
          <p:nvPr/>
        </p:nvPicPr>
        <p:blipFill>
          <a:blip r:embed="rId3"/>
          <a:stretch>
            <a:fillRect/>
          </a:stretch>
        </p:blipFill>
        <p:spPr>
          <a:xfrm>
            <a:off x="1011196" y="1629594"/>
            <a:ext cx="3715858" cy="4006159"/>
          </a:xfrm>
          <a:prstGeom prst="rect">
            <a:avLst/>
          </a:prstGeom>
        </p:spPr>
      </p:pic>
      <p:sp>
        <p:nvSpPr>
          <p:cNvPr id="14" name="文本框 7"/>
          <p:cNvSpPr txBox="1"/>
          <p:nvPr/>
        </p:nvSpPr>
        <p:spPr>
          <a:xfrm>
            <a:off x="5169589" y="2303600"/>
            <a:ext cx="6017909" cy="2862322"/>
          </a:xfrm>
          <a:prstGeom prst="rect">
            <a:avLst/>
          </a:prstGeom>
          <a:noFill/>
        </p:spPr>
        <p:txBody>
          <a:bodyPr wrap="square">
            <a:spAutoFit/>
          </a:bodyPr>
          <a:lstStyle/>
          <a:p>
            <a:pPr indent="457200">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定时器用于为请求设置等待时间</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使请求暂停一段时间再发送</a:t>
            </a:r>
            <a:r>
              <a:rPr lang="zh-CN" altLang="zh-CN" sz="2000" dirty="0">
                <a:solidFill>
                  <a:srgbClr val="595959"/>
                </a:solidFill>
                <a:latin typeface="微软雅黑" panose="020B0503020204020204" pitchFamily="34" charset="-122"/>
                <a:ea typeface="微软雅黑" panose="020B0503020204020204" pitchFamily="34" charset="-122"/>
                <a:cs typeface="+mn-ea"/>
              </a:rPr>
              <a:t>。定时器的作用范围比较广，如果只想要定时器</a:t>
            </a:r>
            <a:r>
              <a:rPr lang="zh-CN" altLang="zh-CN" sz="2000" dirty="0">
                <a:solidFill>
                  <a:srgbClr val="1369B2"/>
                </a:solidFill>
                <a:latin typeface="微软雅黑" panose="020B0503020204020204" pitchFamily="34" charset="-122"/>
                <a:ea typeface="微软雅黑" panose="020B0503020204020204" pitchFamily="34" charset="-122"/>
              </a:rPr>
              <a:t>针对某个请求</a:t>
            </a:r>
            <a:r>
              <a:rPr lang="zh-CN" altLang="zh-CN" sz="2000" dirty="0">
                <a:solidFill>
                  <a:srgbClr val="595959"/>
                </a:solidFill>
                <a:latin typeface="微软雅黑" panose="020B0503020204020204" pitchFamily="34" charset="-122"/>
                <a:ea typeface="微软雅黑" panose="020B0503020204020204" pitchFamily="34" charset="-122"/>
                <a:cs typeface="+mn-ea"/>
              </a:rPr>
              <a:t>，则需要将定时器添加为</a:t>
            </a:r>
            <a:r>
              <a:rPr lang="zh-CN" altLang="zh-CN" sz="2000" dirty="0">
                <a:solidFill>
                  <a:srgbClr val="1369B2"/>
                </a:solidFill>
                <a:latin typeface="微软雅黑" panose="020B0503020204020204" pitchFamily="34" charset="-122"/>
                <a:ea typeface="微软雅黑" panose="020B0503020204020204" pitchFamily="34" charset="-122"/>
              </a:rPr>
              <a:t>请求的子节点</a:t>
            </a:r>
            <a:r>
              <a:rPr lang="zh-CN" altLang="zh-CN" sz="2000" dirty="0">
                <a:solidFill>
                  <a:srgbClr val="595959"/>
                </a:solidFill>
                <a:latin typeface="微软雅黑" panose="020B0503020204020204" pitchFamily="34" charset="-122"/>
                <a:ea typeface="微软雅黑" panose="020B0503020204020204" pitchFamily="34" charset="-122"/>
                <a:cs typeface="+mn-ea"/>
              </a:rPr>
              <a:t>。否则，定时器会控制与它</a:t>
            </a:r>
            <a:r>
              <a:rPr lang="zh-CN" altLang="zh-CN" sz="2000" dirty="0">
                <a:solidFill>
                  <a:srgbClr val="1369B2"/>
                </a:solidFill>
                <a:latin typeface="微软雅黑" panose="020B0503020204020204" pitchFamily="34" charset="-122"/>
                <a:ea typeface="微软雅黑" panose="020B0503020204020204" pitchFamily="34" charset="-122"/>
              </a:rPr>
              <a:t>同层的所有请求</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中常用的定时器有</a:t>
            </a:r>
            <a:r>
              <a:rPr lang="zh-CN" altLang="zh-CN" sz="2000" dirty="0">
                <a:solidFill>
                  <a:srgbClr val="1369B2"/>
                </a:solidFill>
                <a:latin typeface="微软雅黑" panose="020B0503020204020204" pitchFamily="34" charset="-122"/>
                <a:ea typeface="微软雅黑" panose="020B0503020204020204" pitchFamily="34" charset="-122"/>
              </a:rPr>
              <a:t>同步定时器</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常数吞吐量定时器</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固定定时器</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043491" y="1672101"/>
            <a:ext cx="10358005" cy="2862322"/>
          </a:xfrm>
          <a:prstGeom prst="rect">
            <a:avLst/>
          </a:prstGeom>
        </p:spPr>
        <p:txBody>
          <a:bodyPr wrap="square">
            <a:spAutoFit/>
          </a:bodyPr>
          <a:lstStyle/>
          <a:p>
            <a:pPr indent="457200">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同步定时器</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Synchronizing Timer</a:t>
            </a:r>
            <a:r>
              <a:rPr lang="zh-CN" altLang="zh-CN" sz="2000" dirty="0">
                <a:solidFill>
                  <a:srgbClr val="595959"/>
                </a:solidFill>
                <a:latin typeface="微软雅黑" panose="020B0503020204020204" pitchFamily="34" charset="-122"/>
                <a:ea typeface="微软雅黑" panose="020B0503020204020204" pitchFamily="34" charset="-122"/>
                <a:cs typeface="+mn-ea"/>
              </a:rPr>
              <a:t>）可以</a:t>
            </a:r>
            <a:r>
              <a:rPr lang="zh-CN" altLang="zh-CN" sz="2000" dirty="0">
                <a:solidFill>
                  <a:srgbClr val="1369B2"/>
                </a:solidFill>
                <a:latin typeface="微软雅黑" panose="020B0503020204020204" pitchFamily="34" charset="-122"/>
                <a:ea typeface="微软雅黑" panose="020B0503020204020204" pitchFamily="34" charset="-122"/>
              </a:rPr>
              <a:t>阻塞线程</a:t>
            </a:r>
            <a:r>
              <a:rPr lang="zh-CN" altLang="zh-CN" sz="2000" dirty="0">
                <a:solidFill>
                  <a:srgbClr val="595959"/>
                </a:solidFill>
                <a:latin typeface="微软雅黑" panose="020B0503020204020204" pitchFamily="34" charset="-122"/>
                <a:ea typeface="微软雅黑" panose="020B0503020204020204" pitchFamily="34" charset="-122"/>
                <a:cs typeface="+mn-ea"/>
              </a:rPr>
              <a:t>，当线程在规定时间内达到一定数量时，这些线程会在</a:t>
            </a:r>
            <a:r>
              <a:rPr lang="zh-CN" altLang="zh-CN" sz="2000" dirty="0">
                <a:solidFill>
                  <a:srgbClr val="1369B2"/>
                </a:solidFill>
                <a:latin typeface="微软雅黑" panose="020B0503020204020204" pitchFamily="34" charset="-122"/>
                <a:ea typeface="微软雅黑" panose="020B0503020204020204" pitchFamily="34" charset="-122"/>
              </a:rPr>
              <a:t>同一个时间点一起发送请求</a:t>
            </a:r>
            <a:r>
              <a:rPr lang="zh-CN" altLang="zh-CN" sz="2000" dirty="0">
                <a:solidFill>
                  <a:srgbClr val="595959"/>
                </a:solidFill>
                <a:latin typeface="微软雅黑" panose="020B0503020204020204" pitchFamily="34" charset="-122"/>
                <a:ea typeface="微软雅黑" panose="020B0503020204020204" pitchFamily="34" charset="-122"/>
                <a:cs typeface="+mn-ea"/>
              </a:rPr>
              <a:t>。同步定时器通常用于</a:t>
            </a:r>
            <a:r>
              <a:rPr lang="zh-CN" altLang="zh-CN" sz="2000" dirty="0">
                <a:solidFill>
                  <a:srgbClr val="1369B2"/>
                </a:solidFill>
                <a:latin typeface="微软雅黑" panose="020B0503020204020204" pitchFamily="34" charset="-122"/>
                <a:ea typeface="微软雅黑" panose="020B0503020204020204" pitchFamily="34" charset="-122"/>
              </a:rPr>
              <a:t>压力测试</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并发测试</a:t>
            </a:r>
            <a:r>
              <a:rPr lang="zh-CN" altLang="zh-CN" sz="2000" dirty="0">
                <a:solidFill>
                  <a:srgbClr val="595959"/>
                </a:solidFill>
                <a:latin typeface="微软雅黑" panose="020B0503020204020204" pitchFamily="34" charset="-122"/>
                <a:ea typeface="微软雅黑" panose="020B0503020204020204" pitchFamily="34" charset="-122"/>
                <a:cs typeface="+mn-ea"/>
              </a:rPr>
              <a:t>等场景。例如，在模拟电商购物网站的抢购、秒杀活动时，通常会用到同步定时器。如果在测试计划中需要使用同步定时器，则可以在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主界面选中测试计划并</a:t>
            </a:r>
            <a:r>
              <a:rPr lang="zh-CN" altLang="en-US" sz="2000" dirty="0">
                <a:solidFill>
                  <a:srgbClr val="595959"/>
                </a:solidFill>
                <a:latin typeface="微软雅黑" panose="020B0503020204020204" pitchFamily="34" charset="-122"/>
                <a:ea typeface="微软雅黑" panose="020B0503020204020204" pitchFamily="34" charset="-122"/>
                <a:cs typeface="+mn-ea"/>
              </a:rPr>
              <a:t>右键单击</a:t>
            </a:r>
            <a:r>
              <a:rPr lang="zh-CN" altLang="zh-CN" sz="2000" dirty="0">
                <a:solidFill>
                  <a:srgbClr val="595959"/>
                </a:solidFill>
                <a:latin typeface="微软雅黑" panose="020B0503020204020204" pitchFamily="34" charset="-122"/>
                <a:ea typeface="微软雅黑" panose="020B0503020204020204" pitchFamily="34" charset="-122"/>
                <a:cs typeface="+mn-ea"/>
              </a:rPr>
              <a:t>，在弹出的</a:t>
            </a:r>
            <a:r>
              <a:rPr lang="zh-CN" altLang="en-US" sz="2000" dirty="0">
                <a:solidFill>
                  <a:srgbClr val="595959"/>
                </a:solidFill>
                <a:latin typeface="微软雅黑" panose="020B0503020204020204" pitchFamily="34" charset="-122"/>
                <a:ea typeface="微软雅黑" panose="020B0503020204020204" pitchFamily="34" charset="-122"/>
                <a:cs typeface="+mn-ea"/>
              </a:rPr>
              <a:t>快捷菜单</a:t>
            </a:r>
            <a:r>
              <a:rPr lang="zh-CN" altLang="zh-CN" sz="2000" dirty="0">
                <a:solidFill>
                  <a:srgbClr val="595959"/>
                </a:solidFill>
                <a:latin typeface="微软雅黑" panose="020B0503020204020204" pitchFamily="34" charset="-122"/>
                <a:ea typeface="微软雅黑" panose="020B0503020204020204" pitchFamily="34" charset="-122"/>
                <a:cs typeface="+mn-ea"/>
              </a:rPr>
              <a:t>中依次选择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“定时器”</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en-US" sz="2000" dirty="0">
                <a:solidFill>
                  <a:srgbClr val="1369B2"/>
                </a:solidFill>
                <a:latin typeface="微软雅黑" panose="020B0503020204020204" pitchFamily="34" charset="-122"/>
                <a:ea typeface="微软雅黑" panose="020B0503020204020204" pitchFamily="34" charset="-122"/>
              </a:rPr>
              <a:t>同步定时器</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，会添加一个同步定时器界面</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圆角矩形 5"/>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同步定时器</a:t>
            </a:r>
            <a:endParaRPr lang="zh-CN" altLang="en-US" sz="20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80B1382-6642-BE64-BDA4-7D0B9D8748E9}"/>
              </a:ext>
            </a:extLst>
          </p:cNvPr>
          <p:cNvPicPr>
            <a:picLocks noChangeAspect="1"/>
          </p:cNvPicPr>
          <p:nvPr/>
        </p:nvPicPr>
        <p:blipFill>
          <a:blip r:embed="rId3"/>
          <a:stretch>
            <a:fillRect/>
          </a:stretch>
        </p:blipFill>
        <p:spPr>
          <a:xfrm>
            <a:off x="3471396" y="4437794"/>
            <a:ext cx="5247619" cy="223809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原创设计师QQ598969553          _4"/>
          <p:cNvSpPr/>
          <p:nvPr/>
        </p:nvSpPr>
        <p:spPr>
          <a:xfrm>
            <a:off x="1013062" y="1870466"/>
            <a:ext cx="10078492" cy="2213235"/>
          </a:xfrm>
          <a:prstGeom prst="rect">
            <a:avLst/>
          </a:prstGeom>
        </p:spPr>
        <p:txBody>
          <a:bodyPr wrap="square">
            <a:spAutoFit/>
          </a:bodyPr>
          <a:lstStyle/>
          <a:p>
            <a:pPr marL="342900" lvl="0" indent="-342900">
              <a:lnSpc>
                <a:spcPct val="150000"/>
              </a:lnSpc>
              <a:buFont typeface="Wingdings" panose="05000000000000000000" pitchFamily="2" charset="2"/>
              <a:buChar char="l"/>
            </a:pPr>
            <a:r>
              <a:rPr lang="zh-CN" altLang="en-US" sz="2000">
                <a:solidFill>
                  <a:srgbClr val="595959"/>
                </a:solidFill>
                <a:latin typeface="微软雅黑" panose="020B0503020204020204" pitchFamily="34" charset="-122"/>
                <a:ea typeface="微软雅黑" panose="020B0503020204020204" pitchFamily="34" charset="-122"/>
                <a:cs typeface="+mn-ea"/>
              </a:rPr>
              <a:t>模拟用户组的数量：用于</a:t>
            </a:r>
            <a:r>
              <a:rPr lang="zh-CN" altLang="zh-CN" sz="1800">
                <a:solidFill>
                  <a:srgbClr val="1369B2"/>
                </a:solidFill>
                <a:latin typeface="微软雅黑" panose="020B0503020204020204" pitchFamily="34" charset="-122"/>
                <a:ea typeface="微软雅黑" panose="020B0503020204020204" pitchFamily="34" charset="-122"/>
              </a:rPr>
              <a:t>设置</a:t>
            </a:r>
            <a:r>
              <a:rPr lang="zh-CN" altLang="zh-CN" sz="1800" dirty="0">
                <a:solidFill>
                  <a:srgbClr val="1369B2"/>
                </a:solidFill>
                <a:latin typeface="微软雅黑" panose="020B0503020204020204" pitchFamily="34" charset="-122"/>
                <a:ea typeface="微软雅黑" panose="020B0503020204020204" pitchFamily="34" charset="-122"/>
              </a:rPr>
              <a:t>同步的线程数量</a:t>
            </a:r>
            <a:r>
              <a:rPr lang="zh-CN" altLang="zh-CN" sz="1800" dirty="0">
                <a:solidFill>
                  <a:srgbClr val="595959"/>
                </a:solidFill>
                <a:latin typeface="微软雅黑" panose="020B0503020204020204" pitchFamily="34" charset="-122"/>
                <a:ea typeface="微软雅黑" panose="020B0503020204020204" pitchFamily="34" charset="-122"/>
                <a:cs typeface="+mn-ea"/>
              </a:rPr>
              <a:t>。若设置为</a:t>
            </a:r>
            <a:r>
              <a:rPr lang="en-US" altLang="zh-CN" sz="1800" dirty="0">
                <a:solidFill>
                  <a:srgbClr val="595959"/>
                </a:solidFill>
                <a:latin typeface="微软雅黑" panose="020B0503020204020204" pitchFamily="34" charset="-122"/>
                <a:ea typeface="微软雅黑" panose="020B0503020204020204" pitchFamily="34" charset="-122"/>
                <a:cs typeface="+mn-ea"/>
              </a:rPr>
              <a:t>0</a:t>
            </a:r>
            <a:r>
              <a:rPr lang="zh-CN" altLang="zh-CN" sz="1800" dirty="0">
                <a:solidFill>
                  <a:srgbClr val="595959"/>
                </a:solidFill>
                <a:latin typeface="微软雅黑" panose="020B0503020204020204" pitchFamily="34" charset="-122"/>
                <a:ea typeface="微软雅黑" panose="020B0503020204020204" pitchFamily="34" charset="-122"/>
                <a:cs typeface="+mn-ea"/>
              </a:rPr>
              <a:t>，则以线程组中的</a:t>
            </a:r>
            <a:r>
              <a:rPr lang="zh-CN" altLang="zh-CN" sz="1800" dirty="0">
                <a:solidFill>
                  <a:srgbClr val="1369B2"/>
                </a:solidFill>
                <a:latin typeface="微软雅黑" panose="020B0503020204020204" pitchFamily="34" charset="-122"/>
                <a:ea typeface="微软雅黑" panose="020B0503020204020204" pitchFamily="34" charset="-122"/>
              </a:rPr>
              <a:t>线程数量</a:t>
            </a:r>
            <a:r>
              <a:rPr lang="zh-CN" altLang="zh-CN" sz="1800" dirty="0">
                <a:solidFill>
                  <a:srgbClr val="595959"/>
                </a:solidFill>
                <a:latin typeface="微软雅黑" panose="020B0503020204020204" pitchFamily="34" charset="-122"/>
                <a:ea typeface="微软雅黑" panose="020B0503020204020204" pitchFamily="34" charset="-122"/>
                <a:cs typeface="+mn-ea"/>
              </a:rPr>
              <a:t>为准。需要注意的是，</a:t>
            </a:r>
            <a:r>
              <a:rPr lang="zh-CN" altLang="zh-CN" sz="1800" dirty="0">
                <a:solidFill>
                  <a:srgbClr val="1369B2"/>
                </a:solidFill>
                <a:latin typeface="微软雅黑" panose="020B0503020204020204" pitchFamily="34" charset="-122"/>
                <a:ea typeface="微软雅黑" panose="020B0503020204020204" pitchFamily="34" charset="-122"/>
              </a:rPr>
              <a:t>模拟用户组的数量</a:t>
            </a:r>
            <a:r>
              <a:rPr lang="zh-CN" altLang="zh-CN" sz="1800" dirty="0">
                <a:solidFill>
                  <a:srgbClr val="595959"/>
                </a:solidFill>
                <a:latin typeface="微软雅黑" panose="020B0503020204020204" pitchFamily="34" charset="-122"/>
                <a:ea typeface="微软雅黑" panose="020B0503020204020204" pitchFamily="34" charset="-122"/>
                <a:cs typeface="+mn-ea"/>
              </a:rPr>
              <a:t>不能大于它所在的</a:t>
            </a:r>
            <a:r>
              <a:rPr lang="zh-CN" altLang="zh-CN" sz="1800" dirty="0">
                <a:solidFill>
                  <a:srgbClr val="1369B2"/>
                </a:solidFill>
                <a:latin typeface="微软雅黑" panose="020B0503020204020204" pitchFamily="34" charset="-122"/>
                <a:ea typeface="微软雅黑" panose="020B0503020204020204" pitchFamily="34" charset="-122"/>
              </a:rPr>
              <a:t>线程组的线程</a:t>
            </a:r>
            <a:r>
              <a:rPr lang="zh-CN" altLang="zh-CN" sz="1800">
                <a:solidFill>
                  <a:srgbClr val="1369B2"/>
                </a:solidFill>
                <a:latin typeface="微软雅黑" panose="020B0503020204020204" pitchFamily="34" charset="-122"/>
                <a:ea typeface="微软雅黑" panose="020B0503020204020204" pitchFamily="34" charset="-122"/>
              </a:rPr>
              <a:t>数量</a:t>
            </a:r>
            <a:r>
              <a:rPr lang="zh-CN" altLang="zh-CN" sz="1800">
                <a:solidFill>
                  <a:srgbClr val="595959"/>
                </a:solidFill>
                <a:latin typeface="微软雅黑" panose="020B0503020204020204" pitchFamily="34" charset="-122"/>
                <a:ea typeface="微软雅黑" panose="020B0503020204020204" pitchFamily="34" charset="-122"/>
                <a:cs typeface="+mn-ea"/>
              </a:rPr>
              <a:t>。</a:t>
            </a:r>
            <a:endParaRPr lang="en-US" altLang="zh-CN" sz="1800">
              <a:solidFill>
                <a:srgbClr val="59595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sz="1800">
                <a:solidFill>
                  <a:srgbClr val="595959"/>
                </a:solidFill>
                <a:latin typeface="微软雅黑" panose="020B0503020204020204" pitchFamily="34" charset="-122"/>
                <a:ea typeface="微软雅黑" panose="020B0503020204020204" pitchFamily="34" charset="-122"/>
                <a:cs typeface="+mn-ea"/>
              </a:rPr>
              <a:t>超时时间以毫秒为单位：用于</a:t>
            </a:r>
            <a:r>
              <a:rPr lang="zh-CN" altLang="zh-CN" sz="1800">
                <a:solidFill>
                  <a:srgbClr val="1369B2"/>
                </a:solidFill>
                <a:latin typeface="微软雅黑" panose="020B0503020204020204" pitchFamily="34" charset="-122"/>
                <a:ea typeface="微软雅黑" panose="020B0503020204020204" pitchFamily="34" charset="-122"/>
              </a:rPr>
              <a:t>设置超时时间</a:t>
            </a:r>
            <a:r>
              <a:rPr lang="zh-CN" altLang="zh-CN" sz="1800">
                <a:solidFill>
                  <a:srgbClr val="595959"/>
                </a:solidFill>
                <a:latin typeface="微软雅黑" panose="020B0503020204020204" pitchFamily="34" charset="-122"/>
                <a:ea typeface="微软雅黑" panose="020B0503020204020204" pitchFamily="34" charset="-122"/>
                <a:cs typeface="+mn-ea"/>
              </a:rPr>
              <a:t>。如果超时时间设置为</a:t>
            </a:r>
            <a:r>
              <a:rPr lang="en-US" altLang="zh-CN" sz="1800">
                <a:solidFill>
                  <a:srgbClr val="595959"/>
                </a:solidFill>
                <a:latin typeface="微软雅黑" panose="020B0503020204020204" pitchFamily="34" charset="-122"/>
                <a:ea typeface="微软雅黑" panose="020B0503020204020204" pitchFamily="34" charset="-122"/>
                <a:cs typeface="+mn-ea"/>
              </a:rPr>
              <a:t>0</a:t>
            </a:r>
            <a:r>
              <a:rPr lang="zh-CN" altLang="zh-CN" sz="1800">
                <a:solidFill>
                  <a:srgbClr val="595959"/>
                </a:solidFill>
                <a:latin typeface="微软雅黑" panose="020B0503020204020204" pitchFamily="34" charset="-122"/>
                <a:ea typeface="微软雅黑" panose="020B0503020204020204" pitchFamily="34" charset="-122"/>
                <a:cs typeface="+mn-ea"/>
              </a:rPr>
              <a:t>，则必须</a:t>
            </a:r>
            <a:r>
              <a:rPr lang="zh-CN" altLang="zh-CN" sz="1800">
                <a:solidFill>
                  <a:srgbClr val="1369B2"/>
                </a:solidFill>
                <a:latin typeface="微软雅黑" panose="020B0503020204020204" pitchFamily="34" charset="-122"/>
                <a:ea typeface="微软雅黑" panose="020B0503020204020204" pitchFamily="34" charset="-122"/>
              </a:rPr>
              <a:t>等线程数量达到所设置的数量</a:t>
            </a:r>
            <a:r>
              <a:rPr lang="zh-CN" altLang="zh-CN" sz="1800">
                <a:solidFill>
                  <a:srgbClr val="595959"/>
                </a:solidFill>
                <a:latin typeface="微软雅黑" panose="020B0503020204020204" pitchFamily="34" charset="-122"/>
                <a:ea typeface="微软雅黑" panose="020B0503020204020204" pitchFamily="34" charset="-122"/>
                <a:cs typeface="+mn-ea"/>
              </a:rPr>
              <a:t>时，才会发送</a:t>
            </a:r>
            <a:r>
              <a:rPr lang="zh-CN" altLang="en-US" sz="1800">
                <a:solidFill>
                  <a:srgbClr val="595959"/>
                </a:solidFill>
                <a:latin typeface="微软雅黑" panose="020B0503020204020204" pitchFamily="34" charset="-122"/>
                <a:ea typeface="微软雅黑" panose="020B0503020204020204" pitchFamily="34" charset="-122"/>
                <a:cs typeface="+mn-ea"/>
              </a:rPr>
              <a:t>请求</a:t>
            </a:r>
            <a:r>
              <a:rPr lang="zh-CN" altLang="zh-CN" sz="1800">
                <a:solidFill>
                  <a:srgbClr val="595959"/>
                </a:solidFill>
                <a:latin typeface="微软雅黑" panose="020B0503020204020204" pitchFamily="34" charset="-122"/>
                <a:ea typeface="微软雅黑" panose="020B0503020204020204" pitchFamily="34" charset="-122"/>
                <a:cs typeface="+mn-ea"/>
              </a:rPr>
              <a:t>；如果设置一个大于</a:t>
            </a:r>
            <a:r>
              <a:rPr lang="en-US" altLang="zh-CN" sz="1800">
                <a:solidFill>
                  <a:srgbClr val="595959"/>
                </a:solidFill>
                <a:latin typeface="微软雅黑" panose="020B0503020204020204" pitchFamily="34" charset="-122"/>
                <a:ea typeface="微软雅黑" panose="020B0503020204020204" pitchFamily="34" charset="-122"/>
                <a:cs typeface="+mn-ea"/>
              </a:rPr>
              <a:t>0</a:t>
            </a:r>
            <a:r>
              <a:rPr lang="zh-CN" altLang="zh-CN" sz="1800">
                <a:solidFill>
                  <a:srgbClr val="595959"/>
                </a:solidFill>
                <a:latin typeface="微软雅黑" panose="020B0503020204020204" pitchFamily="34" charset="-122"/>
                <a:ea typeface="微软雅黑" panose="020B0503020204020204" pitchFamily="34" charset="-122"/>
                <a:cs typeface="+mn-ea"/>
              </a:rPr>
              <a:t>的数值，则到了设置时间，即便线程数量没有达到要求，也会发送请求。</a:t>
            </a:r>
            <a:endParaRPr lang="zh-CN" altLang="en-US" sz="1800">
              <a:solidFill>
                <a:srgbClr val="595959"/>
              </a:solidFill>
              <a:latin typeface="微软雅黑" panose="020B0503020204020204" pitchFamily="34" charset="-122"/>
              <a:ea typeface="微软雅黑" panose="020B0503020204020204" pitchFamily="34" charset="-122"/>
              <a:cs typeface="+mn-ea"/>
            </a:endParaRPr>
          </a:p>
        </p:txBody>
      </p:sp>
      <p:sp>
        <p:nvSpPr>
          <p:cNvPr id="4" name="矩形 3"/>
          <p:cNvSpPr/>
          <p:nvPr/>
        </p:nvSpPr>
        <p:spPr>
          <a:xfrm>
            <a:off x="1144369" y="1180263"/>
            <a:ext cx="5570756" cy="400110"/>
          </a:xfrm>
          <a:prstGeom prst="rect">
            <a:avLst/>
          </a:prstGeom>
        </p:spPr>
        <p:txBody>
          <a:bodyPr wrap="none">
            <a:spAutoFit/>
          </a:bodyPr>
          <a:lstStyle/>
          <a:p>
            <a:r>
              <a:rPr lang="zh-CN" altLang="zh-CN" sz="2000" dirty="0">
                <a:solidFill>
                  <a:srgbClr val="1369B2"/>
                </a:solidFill>
                <a:latin typeface="微软雅黑" panose="020B0503020204020204" pitchFamily="34" charset="-122"/>
                <a:ea typeface="微软雅黑" panose="020B0503020204020204" pitchFamily="34" charset="-122"/>
              </a:rPr>
              <a:t>同步定时器</a:t>
            </a:r>
            <a:r>
              <a:rPr lang="zh-CN" altLang="zh-CN" sz="2000" dirty="0">
                <a:solidFill>
                  <a:srgbClr val="595959"/>
                </a:solidFill>
                <a:latin typeface="微软雅黑" panose="020B0503020204020204" pitchFamily="34" charset="-122"/>
                <a:ea typeface="微软雅黑" panose="020B0503020204020204" pitchFamily="34" charset="-122"/>
                <a:cs typeface="+mn-ea"/>
              </a:rPr>
              <a:t>有两个</a:t>
            </a:r>
            <a:r>
              <a:rPr lang="zh-CN" altLang="zh-CN" sz="2000">
                <a:solidFill>
                  <a:srgbClr val="595959"/>
                </a:solidFill>
                <a:latin typeface="微软雅黑" panose="020B0503020204020204" pitchFamily="34" charset="-122"/>
                <a:ea typeface="微软雅黑" panose="020B0503020204020204" pitchFamily="34" charset="-122"/>
                <a:cs typeface="+mn-ea"/>
              </a:rPr>
              <a:t>常用配置项</a:t>
            </a:r>
            <a:r>
              <a:rPr lang="zh-CN" altLang="en-US" sz="2000">
                <a:solidFill>
                  <a:srgbClr val="595959"/>
                </a:solidFill>
                <a:latin typeface="微软雅黑" panose="020B0503020204020204" pitchFamily="34" charset="-122"/>
                <a:ea typeface="微软雅黑" panose="020B0503020204020204" pitchFamily="34" charset="-122"/>
                <a:cs typeface="+mn-ea"/>
              </a:rPr>
              <a:t>，具体介绍如下。</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311800" y="1473352"/>
            <a:ext cx="10017260" cy="1477328"/>
          </a:xfrm>
          <a:prstGeom prst="rect">
            <a:avLst/>
          </a:prstGeom>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zh-CN" altLang="zh-CN" sz="2000" dirty="0">
                <a:solidFill>
                  <a:srgbClr val="1369B2"/>
                </a:solidFill>
                <a:latin typeface="微软雅黑" panose="020B0503020204020204" pitchFamily="34" charset="-122"/>
                <a:ea typeface="微软雅黑" panose="020B0503020204020204" pitchFamily="34" charset="-122"/>
              </a:rPr>
              <a:t>同步定时器</a:t>
            </a:r>
            <a:r>
              <a:rPr lang="zh-CN" altLang="zh-CN" sz="2000" dirty="0">
                <a:solidFill>
                  <a:srgbClr val="595959"/>
                </a:solidFill>
                <a:latin typeface="微软雅黑" panose="020B0503020204020204" pitchFamily="34" charset="-122"/>
                <a:ea typeface="微软雅黑" panose="020B0503020204020204" pitchFamily="34" charset="-122"/>
                <a:cs typeface="+mn-ea"/>
              </a:rPr>
              <a:t>的使用。本案例要求使用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1369B2"/>
                </a:solidFill>
                <a:latin typeface="微软雅黑" panose="020B0503020204020204" pitchFamily="34" charset="-122"/>
                <a:ea typeface="微软雅黑" panose="020B0503020204020204" pitchFamily="34" charset="-122"/>
              </a:rPr>
              <a:t>模拟</a:t>
            </a:r>
            <a:r>
              <a:rPr lang="en-US" altLang="zh-CN" sz="2000" dirty="0">
                <a:solidFill>
                  <a:srgbClr val="1369B2"/>
                </a:solidFill>
                <a:latin typeface="微软雅黑" panose="020B0503020204020204" pitchFamily="34" charset="-122"/>
                <a:ea typeface="微软雅黑" panose="020B0503020204020204" pitchFamily="34" charset="-122"/>
              </a:rPr>
              <a:t>100</a:t>
            </a:r>
            <a:r>
              <a:rPr lang="zh-CN" altLang="zh-CN" sz="2000" dirty="0">
                <a:solidFill>
                  <a:srgbClr val="1369B2"/>
                </a:solidFill>
                <a:latin typeface="微软雅黑" panose="020B0503020204020204" pitchFamily="34" charset="-122"/>
                <a:ea typeface="微软雅黑" panose="020B0503020204020204" pitchFamily="34" charset="-122"/>
              </a:rPr>
              <a:t>个用户</a:t>
            </a:r>
            <a:r>
              <a:rPr lang="zh-CN" altLang="zh-CN" sz="2000" dirty="0">
                <a:solidFill>
                  <a:srgbClr val="595959"/>
                </a:solidFill>
                <a:latin typeface="微软雅黑" panose="020B0503020204020204" pitchFamily="34" charset="-122"/>
                <a:ea typeface="微软雅黑" panose="020B0503020204020204" pitchFamily="34" charset="-122"/>
                <a:cs typeface="+mn-ea"/>
              </a:rPr>
              <a:t>同时访问百度首页（</a:t>
            </a:r>
            <a:r>
              <a:rPr lang="en-US" altLang="zh-CN" sz="2000" dirty="0">
                <a:solidFill>
                  <a:srgbClr val="595959"/>
                </a:solidFill>
                <a:latin typeface="微软雅黑" panose="020B0503020204020204" pitchFamily="34" charset="-122"/>
                <a:ea typeface="微软雅黑" panose="020B0503020204020204" pitchFamily="34" charset="-122"/>
                <a:cs typeface="+mn-ea"/>
              </a:rPr>
              <a:t>https://www.baidu.com</a:t>
            </a:r>
            <a:r>
              <a:rPr lang="zh-CN" altLang="zh-CN" sz="2000" dirty="0">
                <a:solidFill>
                  <a:srgbClr val="595959"/>
                </a:solidFill>
                <a:latin typeface="微软雅黑" panose="020B0503020204020204" pitchFamily="34" charset="-122"/>
                <a:ea typeface="微软雅黑" panose="020B0503020204020204" pitchFamily="34" charset="-122"/>
                <a:cs typeface="+mn-ea"/>
              </a:rPr>
              <a:t>），统计各种</a:t>
            </a:r>
            <a:r>
              <a:rPr lang="zh-CN" altLang="zh-CN" sz="2000" dirty="0">
                <a:solidFill>
                  <a:srgbClr val="1369B2"/>
                </a:solidFill>
                <a:latin typeface="微软雅黑" panose="020B0503020204020204" pitchFamily="34" charset="-122"/>
                <a:ea typeface="微软雅黑" panose="020B0503020204020204" pitchFamily="34" charset="-122"/>
              </a:rPr>
              <a:t>高并发</a:t>
            </a:r>
            <a:r>
              <a:rPr lang="zh-CN" altLang="zh-CN" sz="2000" dirty="0">
                <a:solidFill>
                  <a:srgbClr val="595959"/>
                </a:solidFill>
                <a:latin typeface="微软雅黑" panose="020B0503020204020204" pitchFamily="34" charset="-122"/>
                <a:ea typeface="微软雅黑" panose="020B0503020204020204" pitchFamily="34" charset="-122"/>
                <a:cs typeface="+mn-ea"/>
              </a:rPr>
              <a:t>情况下的运行情况。</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分析上述要求，当模拟 </a:t>
            </a:r>
            <a:r>
              <a:rPr lang="en-US" altLang="zh-CN" sz="2000" dirty="0">
                <a:solidFill>
                  <a:srgbClr val="595959"/>
                </a:solidFill>
                <a:latin typeface="微软雅黑" panose="020B0503020204020204" pitchFamily="34" charset="-122"/>
                <a:ea typeface="微软雅黑" panose="020B0503020204020204" pitchFamily="34" charset="-122"/>
                <a:cs typeface="+mn-ea"/>
              </a:rPr>
              <a:t>100 </a:t>
            </a:r>
            <a:r>
              <a:rPr lang="zh-CN" altLang="zh-CN" sz="2000" dirty="0">
                <a:solidFill>
                  <a:srgbClr val="595959"/>
                </a:solidFill>
                <a:latin typeface="微软雅黑" panose="020B0503020204020204" pitchFamily="34" charset="-122"/>
                <a:ea typeface="微软雅黑" panose="020B0503020204020204" pitchFamily="34" charset="-122"/>
                <a:cs typeface="+mn-ea"/>
              </a:rPr>
              <a:t>个用户同时访问百度首页时，可以使用</a:t>
            </a:r>
            <a:r>
              <a:rPr lang="zh-CN" altLang="zh-CN" sz="2000" dirty="0">
                <a:solidFill>
                  <a:srgbClr val="1369B2"/>
                </a:solidFill>
                <a:latin typeface="微软雅黑" panose="020B0503020204020204" pitchFamily="34" charset="-122"/>
                <a:ea typeface="微软雅黑" panose="020B0503020204020204" pitchFamily="34" charset="-122"/>
              </a:rPr>
              <a:t>同步定时器</a:t>
            </a:r>
            <a:r>
              <a:rPr lang="zh-CN" altLang="zh-CN" sz="2000" dirty="0">
                <a:solidFill>
                  <a:srgbClr val="595959"/>
                </a:solidFill>
                <a:latin typeface="微软雅黑" panose="020B0503020204020204" pitchFamily="34" charset="-122"/>
                <a:ea typeface="微软雅黑" panose="020B0503020204020204" pitchFamily="34" charset="-122"/>
                <a:cs typeface="+mn-ea"/>
              </a:rPr>
              <a:t>实现。</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277039" y="1238860"/>
            <a:ext cx="8695635" cy="553998"/>
          </a:xfrm>
          <a:prstGeom prst="rect">
            <a:avLst/>
          </a:prstGeom>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按照案例要求，</a:t>
            </a:r>
            <a:r>
              <a:rPr lang="zh-CN" altLang="zh-CN" sz="2000" dirty="0">
                <a:solidFill>
                  <a:srgbClr val="1369B2"/>
                </a:solidFill>
                <a:latin typeface="微软雅黑" panose="020B0503020204020204" pitchFamily="34" charset="-122"/>
                <a:ea typeface="微软雅黑" panose="020B0503020204020204" pitchFamily="34" charset="-122"/>
              </a:rPr>
              <a:t>构建测试计划目录树</a:t>
            </a:r>
            <a:r>
              <a:rPr lang="zh-CN" altLang="en-US" sz="2000" dirty="0">
                <a:solidFill>
                  <a:srgbClr val="595959"/>
                </a:solidFill>
                <a:latin typeface="微软雅黑" panose="020B0503020204020204" pitchFamily="34" charset="-122"/>
                <a:ea typeface="微软雅黑" panose="020B0503020204020204" pitchFamily="34" charset="-122"/>
                <a:cs typeface="+mn-ea"/>
              </a:rPr>
              <a:t>，并配置</a:t>
            </a:r>
            <a:r>
              <a:rPr lang="zh-CN" altLang="zh-CN" sz="2000">
                <a:solidFill>
                  <a:srgbClr val="595959"/>
                </a:solidFill>
                <a:latin typeface="微软雅黑" panose="020B0503020204020204" pitchFamily="34" charset="-122"/>
                <a:ea typeface="微软雅黑" panose="020B0503020204020204" pitchFamily="34" charset="-122"/>
                <a:cs typeface="+mn-ea"/>
              </a:rPr>
              <a:t>各个元件</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9" name="图片 8">
            <a:extLst>
              <a:ext uri="{FF2B5EF4-FFF2-40B4-BE49-F238E27FC236}">
                <a16:creationId xmlns:a16="http://schemas.microsoft.com/office/drawing/2014/main" id="{67620C09-2DCA-2EA9-0311-96EB7F29D358}"/>
              </a:ext>
            </a:extLst>
          </p:cNvPr>
          <p:cNvPicPr>
            <a:picLocks noChangeAspect="1"/>
          </p:cNvPicPr>
          <p:nvPr/>
        </p:nvPicPr>
        <p:blipFill>
          <a:blip r:embed="rId3"/>
          <a:stretch>
            <a:fillRect/>
          </a:stretch>
        </p:blipFill>
        <p:spPr>
          <a:xfrm>
            <a:off x="1919206" y="3429794"/>
            <a:ext cx="2190476" cy="1038095"/>
          </a:xfrm>
          <a:prstGeom prst="rect">
            <a:avLst/>
          </a:prstGeom>
        </p:spPr>
      </p:pic>
      <p:pic>
        <p:nvPicPr>
          <p:cNvPr id="13" name="图片 12">
            <a:extLst>
              <a:ext uri="{FF2B5EF4-FFF2-40B4-BE49-F238E27FC236}">
                <a16:creationId xmlns:a16="http://schemas.microsoft.com/office/drawing/2014/main" id="{2775ADEF-3196-FDAB-CFDF-B3367D218B90}"/>
              </a:ext>
            </a:extLst>
          </p:cNvPr>
          <p:cNvPicPr>
            <a:picLocks noChangeAspect="1"/>
          </p:cNvPicPr>
          <p:nvPr/>
        </p:nvPicPr>
        <p:blipFill>
          <a:blip r:embed="rId4"/>
          <a:stretch>
            <a:fillRect/>
          </a:stretch>
        </p:blipFill>
        <p:spPr>
          <a:xfrm>
            <a:off x="6271208" y="3044079"/>
            <a:ext cx="3619048" cy="180952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186684" y="1125794"/>
            <a:ext cx="9817044" cy="961289"/>
          </a:xfrm>
          <a:prstGeom prst="rect">
            <a:avLst/>
          </a:prstGeom>
        </p:spPr>
        <p:txBody>
          <a:bodyPr wrap="square">
            <a:spAutoFit/>
          </a:bodyPr>
          <a:lstStyle/>
          <a:p>
            <a:pPr indent="457200" algn="just">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配置</a:t>
            </a:r>
            <a:r>
              <a:rPr lang="zh-CN" altLang="zh-CN" sz="2000" dirty="0">
                <a:solidFill>
                  <a:srgbClr val="1369B2"/>
                </a:solidFill>
                <a:latin typeface="微软雅黑" panose="020B0503020204020204" pitchFamily="34" charset="-122"/>
                <a:ea typeface="微软雅黑" panose="020B0503020204020204" pitchFamily="34" charset="-122"/>
              </a:rPr>
              <a:t>同步定时器</a:t>
            </a:r>
            <a:r>
              <a:rPr lang="zh-CN" altLang="zh-CN" sz="2000" dirty="0">
                <a:solidFill>
                  <a:srgbClr val="595959"/>
                </a:solidFill>
                <a:latin typeface="微软雅黑" panose="020B0503020204020204" pitchFamily="34" charset="-122"/>
                <a:ea typeface="微软雅黑" panose="020B0503020204020204" pitchFamily="34" charset="-122"/>
                <a:cs typeface="+mn-ea"/>
              </a:rPr>
              <a:t>时，为了更好</a:t>
            </a:r>
            <a:r>
              <a:rPr lang="zh-CN" altLang="en-US" sz="2000" dirty="0">
                <a:solidFill>
                  <a:srgbClr val="595959"/>
                </a:solidFill>
                <a:latin typeface="微软雅黑" panose="020B0503020204020204" pitchFamily="34" charset="-122"/>
                <a:ea typeface="微软雅黑" panose="020B0503020204020204" pitchFamily="34" charset="-122"/>
                <a:cs typeface="+mn-ea"/>
              </a:rPr>
              <a:t>地</a:t>
            </a:r>
            <a:r>
              <a:rPr lang="zh-CN" altLang="zh-CN" sz="2000" dirty="0">
                <a:solidFill>
                  <a:srgbClr val="595959"/>
                </a:solidFill>
                <a:latin typeface="微软雅黑" panose="020B0503020204020204" pitchFamily="34" charset="-122"/>
                <a:ea typeface="微软雅黑" panose="020B0503020204020204" pitchFamily="34" charset="-122"/>
                <a:cs typeface="+mn-ea"/>
              </a:rPr>
              <a:t>观察测试</a:t>
            </a:r>
            <a:r>
              <a:rPr lang="zh-CN" altLang="en-US" sz="2000" dirty="0">
                <a:solidFill>
                  <a:srgbClr val="595959"/>
                </a:solidFill>
                <a:latin typeface="微软雅黑" panose="020B0503020204020204" pitchFamily="34" charset="-122"/>
                <a:ea typeface="微软雅黑" panose="020B0503020204020204" pitchFamily="34" charset="-122"/>
                <a:cs typeface="+mn-ea"/>
              </a:rPr>
              <a:t>的</a:t>
            </a:r>
            <a:r>
              <a:rPr lang="zh-CN" altLang="zh-CN" sz="2000" dirty="0">
                <a:solidFill>
                  <a:srgbClr val="595959"/>
                </a:solidFill>
                <a:latin typeface="微软雅黑" panose="020B0503020204020204" pitchFamily="34" charset="-122"/>
                <a:ea typeface="微软雅黑" panose="020B0503020204020204" pitchFamily="34" charset="-122"/>
                <a:cs typeface="+mn-ea"/>
              </a:rPr>
              <a:t>执行过程，可以先将同步定时器的</a:t>
            </a:r>
            <a:r>
              <a:rPr lang="zh-CN" altLang="zh-CN" sz="2000" dirty="0">
                <a:solidFill>
                  <a:srgbClr val="1369B2"/>
                </a:solidFill>
                <a:latin typeface="微软雅黑" panose="020B0503020204020204" pitchFamily="34" charset="-122"/>
                <a:ea typeface="微软雅黑" panose="020B0503020204020204" pitchFamily="34" charset="-122"/>
              </a:rPr>
              <a:t>模拟用户组的数量设置为</a:t>
            </a:r>
            <a:r>
              <a:rPr lang="en-US" altLang="zh-CN" sz="2000" dirty="0">
                <a:solidFill>
                  <a:srgbClr val="1369B2"/>
                </a:solidFill>
                <a:latin typeface="微软雅黑" panose="020B0503020204020204" pitchFamily="34" charset="-122"/>
                <a:ea typeface="微软雅黑" panose="020B0503020204020204" pitchFamily="34" charset="-122"/>
              </a:rPr>
              <a:t>20</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超时时间设置为</a:t>
            </a:r>
            <a:r>
              <a:rPr lang="en-US" altLang="zh-CN" sz="2000" dirty="0">
                <a:solidFill>
                  <a:srgbClr val="1369B2"/>
                </a:solidFill>
                <a:latin typeface="微软雅黑" panose="020B0503020204020204" pitchFamily="34" charset="-122"/>
                <a:ea typeface="微软雅黑" panose="020B0503020204020204" pitchFamily="34" charset="-122"/>
              </a:rPr>
              <a:t>0</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配置完成之后，执行测试</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5" name="图片 4">
            <a:extLst>
              <a:ext uri="{FF2B5EF4-FFF2-40B4-BE49-F238E27FC236}">
                <a16:creationId xmlns:a16="http://schemas.microsoft.com/office/drawing/2014/main" id="{C953AF3E-E7E2-BC37-C47B-DF6EB4C0465D}"/>
              </a:ext>
            </a:extLst>
          </p:cNvPr>
          <p:cNvPicPr>
            <a:picLocks noChangeAspect="1"/>
          </p:cNvPicPr>
          <p:nvPr/>
        </p:nvPicPr>
        <p:blipFill>
          <a:blip r:embed="rId3"/>
          <a:stretch>
            <a:fillRect/>
          </a:stretch>
        </p:blipFill>
        <p:spPr>
          <a:xfrm>
            <a:off x="5303206" y="2948434"/>
            <a:ext cx="6251492" cy="2238095"/>
          </a:xfrm>
          <a:prstGeom prst="rect">
            <a:avLst/>
          </a:prstGeom>
        </p:spPr>
      </p:pic>
      <p:pic>
        <p:nvPicPr>
          <p:cNvPr id="9" name="图片 8">
            <a:extLst>
              <a:ext uri="{FF2B5EF4-FFF2-40B4-BE49-F238E27FC236}">
                <a16:creationId xmlns:a16="http://schemas.microsoft.com/office/drawing/2014/main" id="{52454EF5-2687-4735-EE1C-CEC774B45643}"/>
              </a:ext>
            </a:extLst>
          </p:cNvPr>
          <p:cNvPicPr>
            <a:picLocks noChangeAspect="1"/>
          </p:cNvPicPr>
          <p:nvPr/>
        </p:nvPicPr>
        <p:blipFill>
          <a:blip r:embed="rId4"/>
          <a:stretch>
            <a:fillRect/>
          </a:stretch>
        </p:blipFill>
        <p:spPr>
          <a:xfrm>
            <a:off x="1186684" y="2948435"/>
            <a:ext cx="3419048" cy="2238095"/>
          </a:xfrm>
          <a:prstGeom prst="rect">
            <a:avLst/>
          </a:prstGeom>
        </p:spPr>
      </p:pic>
      <p:sp>
        <p:nvSpPr>
          <p:cNvPr id="10" name="矩形 9">
            <a:extLst>
              <a:ext uri="{FF2B5EF4-FFF2-40B4-BE49-F238E27FC236}">
                <a16:creationId xmlns:a16="http://schemas.microsoft.com/office/drawing/2014/main" id="{54FDA819-8F47-A47A-532F-398BD8AB1649}"/>
              </a:ext>
            </a:extLst>
          </p:cNvPr>
          <p:cNvSpPr/>
          <p:nvPr/>
        </p:nvSpPr>
        <p:spPr>
          <a:xfrm>
            <a:off x="2855206" y="4365794"/>
            <a:ext cx="1008000" cy="720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3EC9F782-4837-B445-4EB3-0F91D52274EA}"/>
              </a:ext>
            </a:extLst>
          </p:cNvPr>
          <p:cNvSpPr/>
          <p:nvPr/>
        </p:nvSpPr>
        <p:spPr>
          <a:xfrm>
            <a:off x="6120018" y="4455815"/>
            <a:ext cx="1008000" cy="720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形 22" descr="讲故事"/>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314" y="1437339"/>
            <a:ext cx="1016001" cy="1016001"/>
          </a:xfrm>
          <a:prstGeom prst="rect">
            <a:avLst/>
          </a:prstGeom>
        </p:spPr>
      </p:pic>
      <p:sp>
        <p:nvSpPr>
          <p:cNvPr id="6" name="矩形 5"/>
          <p:cNvSpPr/>
          <p:nvPr/>
        </p:nvSpPr>
        <p:spPr>
          <a:xfrm>
            <a:off x="2109058" y="1647316"/>
            <a:ext cx="2040378"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文本框 25"/>
          <p:cNvSpPr txBox="1"/>
          <p:nvPr/>
        </p:nvSpPr>
        <p:spPr>
          <a:xfrm>
            <a:off x="2109058" y="1797930"/>
            <a:ext cx="2040378" cy="461665"/>
          </a:xfrm>
          <a:prstGeom prst="rect">
            <a:avLst/>
          </a:prstGeom>
          <a:noFill/>
        </p:spPr>
        <p:txBody>
          <a:bodyPr wrap="square" rtlCol="0">
            <a:spAutoFit/>
          </a:bodyPr>
          <a:lstStyle/>
          <a:p>
            <a:pPr algn="dist"/>
            <a:r>
              <a:rPr lang="zh-CN" altLang="en-US" dirty="0">
                <a:solidFill>
                  <a:schemeClr val="bg1"/>
                </a:solidFill>
                <a:latin typeface="微软雅黑" panose="020B0503020204020204" pitchFamily="34" charset="-122"/>
                <a:ea typeface="微软雅黑" panose="020B0503020204020204" pitchFamily="34" charset="-122"/>
              </a:rPr>
              <a:t>清除测试结果</a:t>
            </a:r>
            <a:endParaRPr lang="zh-CN" altLang="zh-CN"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4245651" y="1662705"/>
            <a:ext cx="83127"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9" name="矩形 8"/>
          <p:cNvSpPr/>
          <p:nvPr/>
        </p:nvSpPr>
        <p:spPr>
          <a:xfrm>
            <a:off x="4433380" y="1662705"/>
            <a:ext cx="83127"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3" name="矩形 2"/>
          <p:cNvSpPr/>
          <p:nvPr/>
        </p:nvSpPr>
        <p:spPr>
          <a:xfrm>
            <a:off x="1135698" y="2943247"/>
            <a:ext cx="10124385" cy="1477328"/>
          </a:xfrm>
          <a:prstGeom prst="rect">
            <a:avLst/>
          </a:prstGeom>
        </p:spPr>
        <p:txBody>
          <a:bodyPr wrap="square">
            <a:spAutoFit/>
          </a:bodyPr>
          <a:lstStyle/>
          <a:p>
            <a:pPr indent="457200">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在使用</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测试时，</a:t>
            </a:r>
            <a:r>
              <a:rPr lang="zh-CN" altLang="zh-CN" sz="2000" dirty="0">
                <a:solidFill>
                  <a:srgbClr val="1369B2"/>
                </a:solidFill>
                <a:latin typeface="微软雅黑" panose="020B0503020204020204" pitchFamily="34" charset="-122"/>
                <a:ea typeface="微软雅黑" panose="020B0503020204020204" pitchFamily="34" charset="-122"/>
              </a:rPr>
              <a:t>经常会修改配置参数</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反复测试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。当执行一次新测试时，测试结果不会覆盖上一次的测试结果，而是会在上一次的测试结果上累加。</a:t>
            </a:r>
            <a:r>
              <a:rPr lang="zh-CN" altLang="zh-CN" sz="2000" dirty="0">
                <a:solidFill>
                  <a:srgbClr val="1369B2"/>
                </a:solidFill>
                <a:latin typeface="微软雅黑" panose="020B0503020204020204" pitchFamily="34" charset="-122"/>
                <a:ea typeface="微软雅黑" panose="020B0503020204020204" pitchFamily="34" charset="-122"/>
              </a:rPr>
              <a:t>为了更好</a:t>
            </a:r>
            <a:r>
              <a:rPr lang="zh-CN" altLang="en-US" sz="2000" dirty="0">
                <a:solidFill>
                  <a:srgbClr val="1369B2"/>
                </a:solidFill>
                <a:latin typeface="微软雅黑" panose="020B0503020204020204" pitchFamily="34" charset="-122"/>
                <a:ea typeface="微软雅黑" panose="020B0503020204020204" pitchFamily="34" charset="-122"/>
              </a:rPr>
              <a:t>地</a:t>
            </a:r>
            <a:r>
              <a:rPr lang="zh-CN" altLang="zh-CN" sz="2000" dirty="0">
                <a:solidFill>
                  <a:srgbClr val="1369B2"/>
                </a:solidFill>
                <a:latin typeface="微软雅黑" panose="020B0503020204020204" pitchFamily="34" charset="-122"/>
                <a:ea typeface="微软雅黑" panose="020B0503020204020204" pitchFamily="34" charset="-122"/>
              </a:rPr>
              <a:t>展示测试结果</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需要清除上一次的测试结果</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p>
        </p:txBody>
      </p:sp>
      <p:sp>
        <p:nvSpPr>
          <p:cNvPr id="11" name="矩形 10"/>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性能测试指标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419469"/>
            <a:ext cx="10185370" cy="3785652"/>
          </a:xfrm>
          <a:prstGeom prst="rect">
            <a:avLst/>
          </a:prstGeom>
        </p:spPr>
        <p:txBody>
          <a:bodyPr wrap="square">
            <a:spAutoFit/>
          </a:bodyPr>
          <a:lstStyle/>
          <a:p>
            <a:pPr indent="457200">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rPr>
              <a:t>性能测试不同于功能测试，功能测试只要求测试软件的功能是否实现，而</a:t>
            </a:r>
            <a:r>
              <a:rPr lang="en-US" altLang="zh-CN" sz="2000" dirty="0">
                <a:solidFill>
                  <a:srgbClr val="1369B2"/>
                </a:solidFill>
                <a:latin typeface="微软雅黑" panose="020B0503020204020204" pitchFamily="34" charset="-122"/>
                <a:ea typeface="微软雅黑" panose="020B0503020204020204" pitchFamily="34" charset="-122"/>
                <a:cs typeface="+mn-ea"/>
              </a:rPr>
              <a:t>性能测试要求测试软件功能的执行效率是否达到要求</a:t>
            </a:r>
            <a:r>
              <a:rPr lang="en-US" altLang="zh-CN" sz="2000" dirty="0">
                <a:solidFill>
                  <a:srgbClr val="595959"/>
                </a:solidFill>
                <a:latin typeface="微软雅黑" panose="020B0503020204020204" pitchFamily="34" charset="-122"/>
                <a:ea typeface="微软雅黑" panose="020B0503020204020204" pitchFamily="34" charset="-122"/>
              </a:rPr>
              <a:t>。例如某个软件具备</a:t>
            </a:r>
            <a:r>
              <a:rPr lang="en-US" altLang="zh-CN" sz="2000" dirty="0">
                <a:solidFill>
                  <a:srgbClr val="1369B2"/>
                </a:solidFill>
                <a:latin typeface="微软雅黑" panose="020B0503020204020204" pitchFamily="34" charset="-122"/>
                <a:ea typeface="微软雅黑" panose="020B0503020204020204" pitchFamily="34" charset="-122"/>
                <a:cs typeface="+mn-ea"/>
              </a:rPr>
              <a:t>查询功能</a:t>
            </a:r>
            <a:r>
              <a:rPr lang="en-US" altLang="zh-CN" sz="2000" dirty="0">
                <a:solidFill>
                  <a:srgbClr val="595959"/>
                </a:solidFill>
                <a:latin typeface="微软雅黑" panose="020B0503020204020204" pitchFamily="34" charset="-122"/>
                <a:ea typeface="微软雅黑" panose="020B0503020204020204" pitchFamily="34" charset="-122"/>
              </a:rPr>
              <a:t>，功能测试只测试查询功能是否实现，而性能测试却要求测试查询功能的</a:t>
            </a:r>
            <a:r>
              <a:rPr lang="en-US" altLang="zh-CN" sz="2000" dirty="0">
                <a:solidFill>
                  <a:srgbClr val="1369B2"/>
                </a:solidFill>
                <a:latin typeface="微软雅黑" panose="020B0503020204020204" pitchFamily="34" charset="-122"/>
                <a:ea typeface="微软雅黑" panose="020B0503020204020204" pitchFamily="34" charset="-122"/>
                <a:cs typeface="+mn-ea"/>
              </a:rPr>
              <a:t>响应时间是否足够准确、快速</a:t>
            </a:r>
            <a:r>
              <a:rPr lang="en-US" altLang="zh-CN" sz="2000" dirty="0">
                <a:solidFill>
                  <a:srgbClr val="595959"/>
                </a:solidFill>
                <a:latin typeface="微软雅黑" panose="020B0503020204020204" pitchFamily="34" charset="-122"/>
                <a:ea typeface="微软雅黑" panose="020B0503020204020204" pitchFamily="34" charset="-122"/>
              </a:rPr>
              <a:t>。但是，对于性能测试来说，多快的查询速度才算足够快， </a:t>
            </a:r>
            <a:r>
              <a:rPr lang="en-US" altLang="zh-CN" sz="2000" dirty="0" err="1">
                <a:solidFill>
                  <a:srgbClr val="595959"/>
                </a:solidFill>
                <a:latin typeface="微软雅黑" panose="020B0503020204020204" pitchFamily="34" charset="-122"/>
                <a:ea typeface="微软雅黑" panose="020B0503020204020204" pitchFamily="34" charset="-122"/>
              </a:rPr>
              <a:t>什么样的查询情况才算足够准确是很难界定的。因此，我们需要一些</a:t>
            </a:r>
            <a:r>
              <a:rPr lang="en-US" altLang="zh-CN" sz="2000" dirty="0" err="1">
                <a:solidFill>
                  <a:srgbClr val="1369B2"/>
                </a:solidFill>
                <a:latin typeface="微软雅黑" panose="020B0503020204020204" pitchFamily="34" charset="-122"/>
                <a:ea typeface="微软雅黑" panose="020B0503020204020204" pitchFamily="34" charset="-122"/>
                <a:cs typeface="+mn-ea"/>
              </a:rPr>
              <a:t>指标</a:t>
            </a:r>
            <a:r>
              <a:rPr lang="en-US" altLang="zh-CN" sz="2000" dirty="0" err="1">
                <a:solidFill>
                  <a:srgbClr val="595959"/>
                </a:solidFill>
                <a:latin typeface="微软雅黑" panose="020B0503020204020204" pitchFamily="34" charset="-122"/>
                <a:ea typeface="微软雅黑" panose="020B0503020204020204" pitchFamily="34" charset="-122"/>
              </a:rPr>
              <a:t>来量化这些数据</a:t>
            </a:r>
            <a:r>
              <a:rPr lang="en-US" altLang="zh-CN" sz="2000" dirty="0">
                <a:solidFill>
                  <a:srgbClr val="595959"/>
                </a:solidFill>
                <a:latin typeface="微软雅黑" panose="020B0503020204020204" pitchFamily="34" charset="-122"/>
                <a:ea typeface="微软雅黑" panose="020B0503020204020204" pitchFamily="34" charset="-122"/>
              </a:rPr>
              <a:t>。</a:t>
            </a:r>
          </a:p>
          <a:p>
            <a:pPr>
              <a:lnSpc>
                <a:spcPct val="150000"/>
              </a:lnSpc>
            </a:pPr>
            <a:endParaRPr lang="en-US" altLang="zh-CN" sz="2000" dirty="0">
              <a:solidFill>
                <a:srgbClr val="595959"/>
              </a:solidFill>
              <a:latin typeface="微软雅黑" panose="020B0503020204020204" pitchFamily="34" charset="-122"/>
              <a:ea typeface="微软雅黑" panose="020B0503020204020204" pitchFamily="34" charset="-122"/>
            </a:endParaRPr>
          </a:p>
          <a:p>
            <a:pPr indent="457200">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rPr>
              <a:t>性能测试常用的指标包括</a:t>
            </a:r>
            <a:r>
              <a:rPr lang="en-US" altLang="zh-CN" sz="2000" dirty="0" err="1">
                <a:solidFill>
                  <a:srgbClr val="1369B2"/>
                </a:solidFill>
                <a:latin typeface="微软雅黑" panose="020B0503020204020204" pitchFamily="34" charset="-122"/>
                <a:ea typeface="微软雅黑" panose="020B0503020204020204" pitchFamily="34" charset="-122"/>
                <a:cs typeface="+mn-ea"/>
              </a:rPr>
              <a:t>响应时间</a:t>
            </a:r>
            <a:r>
              <a:rPr lang="en-US" altLang="zh-CN" sz="2000" dirty="0" err="1">
                <a:solidFill>
                  <a:srgbClr val="595959"/>
                </a:solidFill>
                <a:latin typeface="微软雅黑" panose="020B0503020204020204" pitchFamily="34" charset="-122"/>
                <a:ea typeface="微软雅黑" panose="020B0503020204020204" pitchFamily="34" charset="-122"/>
              </a:rPr>
              <a:t>、</a:t>
            </a:r>
            <a:r>
              <a:rPr lang="en-US" altLang="zh-CN" sz="2000" dirty="0" err="1">
                <a:solidFill>
                  <a:srgbClr val="1369B2"/>
                </a:solidFill>
                <a:latin typeface="微软雅黑" panose="020B0503020204020204" pitchFamily="34" charset="-122"/>
                <a:ea typeface="微软雅黑" panose="020B0503020204020204" pitchFamily="34" charset="-122"/>
                <a:cs typeface="+mn-ea"/>
              </a:rPr>
              <a:t>吞吐量</a:t>
            </a:r>
            <a:r>
              <a:rPr lang="en-US" altLang="zh-CN" sz="2000" dirty="0" err="1">
                <a:solidFill>
                  <a:srgbClr val="595959"/>
                </a:solidFill>
                <a:latin typeface="微软雅黑" panose="020B0503020204020204" pitchFamily="34" charset="-122"/>
                <a:ea typeface="微软雅黑" panose="020B0503020204020204" pitchFamily="34" charset="-122"/>
              </a:rPr>
              <a:t>、</a:t>
            </a:r>
            <a:r>
              <a:rPr lang="en-US" altLang="zh-CN" sz="2000" dirty="0" err="1">
                <a:solidFill>
                  <a:srgbClr val="1369B2"/>
                </a:solidFill>
                <a:latin typeface="微软雅黑" panose="020B0503020204020204" pitchFamily="34" charset="-122"/>
                <a:ea typeface="微软雅黑" panose="020B0503020204020204" pitchFamily="34" charset="-122"/>
                <a:cs typeface="+mn-ea"/>
              </a:rPr>
              <a:t>并发用户数</a:t>
            </a:r>
            <a:r>
              <a:rPr lang="en-US" altLang="zh-CN" sz="2000" dirty="0" err="1">
                <a:solidFill>
                  <a:srgbClr val="595959"/>
                </a:solidFill>
                <a:latin typeface="微软雅黑" panose="020B0503020204020204" pitchFamily="34" charset="-122"/>
                <a:ea typeface="微软雅黑" panose="020B0503020204020204" pitchFamily="34" charset="-122"/>
              </a:rPr>
              <a:t>、</a:t>
            </a:r>
            <a:r>
              <a:rPr lang="en-US" altLang="zh-CN" sz="2000" dirty="0" err="1">
                <a:solidFill>
                  <a:srgbClr val="1369B2"/>
                </a:solidFill>
                <a:latin typeface="微软雅黑" panose="020B0503020204020204" pitchFamily="34" charset="-122"/>
                <a:ea typeface="微软雅黑" panose="020B0503020204020204" pitchFamily="34" charset="-122"/>
                <a:cs typeface="+mn-ea"/>
              </a:rPr>
              <a:t>QPS</a:t>
            </a:r>
            <a:r>
              <a:rPr lang="en-US" altLang="zh-CN" sz="2000" dirty="0" err="1">
                <a:solidFill>
                  <a:srgbClr val="595959"/>
                </a:solidFill>
                <a:latin typeface="微软雅黑" panose="020B0503020204020204" pitchFamily="34" charset="-122"/>
                <a:ea typeface="微软雅黑" panose="020B0503020204020204" pitchFamily="34" charset="-122"/>
              </a:rPr>
              <a:t>（Queries</a:t>
            </a:r>
            <a:r>
              <a:rPr lang="en-US" altLang="zh-CN" sz="2000" dirty="0">
                <a:solidFill>
                  <a:srgbClr val="595959"/>
                </a:solidFill>
                <a:latin typeface="微软雅黑" panose="020B0503020204020204" pitchFamily="34" charset="-122"/>
                <a:ea typeface="微软雅黑" panose="020B0503020204020204" pitchFamily="34" charset="-122"/>
              </a:rPr>
              <a:t> Per </a:t>
            </a:r>
            <a:r>
              <a:rPr lang="en-US" altLang="zh-CN" sz="2000" dirty="0" err="1">
                <a:solidFill>
                  <a:srgbClr val="595959"/>
                </a:solidFill>
                <a:latin typeface="微软雅黑" panose="020B0503020204020204" pitchFamily="34" charset="-122"/>
                <a:ea typeface="微软雅黑" panose="020B0503020204020204" pitchFamily="34" charset="-122"/>
              </a:rPr>
              <a:t>Second，每秒查询数）和</a:t>
            </a:r>
            <a:r>
              <a:rPr lang="en-US" altLang="zh-CN" sz="2000" dirty="0" err="1">
                <a:solidFill>
                  <a:srgbClr val="1369B2"/>
                </a:solidFill>
                <a:latin typeface="微软雅黑" panose="020B0503020204020204" pitchFamily="34" charset="-122"/>
                <a:ea typeface="微软雅黑" panose="020B0503020204020204" pitchFamily="34" charset="-122"/>
                <a:cs typeface="+mn-ea"/>
              </a:rPr>
              <a:t>TPS</a:t>
            </a:r>
            <a:r>
              <a:rPr lang="en-US" altLang="zh-CN" sz="2000" dirty="0" err="1">
                <a:solidFill>
                  <a:srgbClr val="595959"/>
                </a:solidFill>
                <a:latin typeface="微软雅黑" panose="020B0503020204020204" pitchFamily="34" charset="-122"/>
                <a:ea typeface="微软雅黑" panose="020B0503020204020204" pitchFamily="34" charset="-122"/>
              </a:rPr>
              <a:t>（Transactions</a:t>
            </a:r>
            <a:r>
              <a:rPr lang="en-US" altLang="zh-CN" sz="2000" dirty="0">
                <a:solidFill>
                  <a:srgbClr val="595959"/>
                </a:solidFill>
                <a:latin typeface="微软雅黑" panose="020B0503020204020204" pitchFamily="34" charset="-122"/>
                <a:ea typeface="微软雅黑" panose="020B0503020204020204" pitchFamily="34" charset="-122"/>
              </a:rPr>
              <a:t> Per </a:t>
            </a:r>
            <a:r>
              <a:rPr lang="en-US" altLang="zh-CN" sz="2000" dirty="0" err="1">
                <a:solidFill>
                  <a:srgbClr val="595959"/>
                </a:solidFill>
                <a:latin typeface="微软雅黑" panose="020B0503020204020204" pitchFamily="34" charset="-122"/>
                <a:ea typeface="微软雅黑" panose="020B0503020204020204" pitchFamily="34" charset="-122"/>
              </a:rPr>
              <a:t>Second，每秒事务数）等</a:t>
            </a:r>
            <a:endParaRPr lang="en-US" altLang="zh-CN" sz="2000"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TextBox 13"/>
          <p:cNvSpPr txBox="1"/>
          <p:nvPr/>
        </p:nvSpPr>
        <p:spPr>
          <a:xfrm>
            <a:off x="1143690" y="2238703"/>
            <a:ext cx="9387676" cy="2123658"/>
          </a:xfrm>
          <a:prstGeom prst="rect">
            <a:avLst/>
          </a:prstGeom>
          <a:noFill/>
        </p:spPr>
        <p:txBody>
          <a:bodyPr wrap="square" rtlCol="0">
            <a:spAutoFit/>
          </a:bodyPr>
          <a:lstStyle/>
          <a:p>
            <a:pPr indent="457200">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清除测试结果时，需要选中要清除的测试报告</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如</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查看</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结果树、聚合报告</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，单击</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工具栏中的</a:t>
            </a:r>
            <a:r>
              <a:rPr lang="zh-CN" altLang="zh-CN" sz="2000" dirty="0">
                <a:solidFill>
                  <a:srgbClr val="1369B2"/>
                </a:solidFill>
                <a:latin typeface="微软雅黑" panose="020B0503020204020204" pitchFamily="34" charset="-122"/>
                <a:ea typeface="微软雅黑" panose="020B0503020204020204" pitchFamily="34" charset="-122"/>
              </a:rPr>
              <a:t>“清除”</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按钮</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或</a:t>
            </a:r>
            <a:r>
              <a:rPr lang="zh-CN" altLang="zh-CN" sz="2000" dirty="0">
                <a:solidFill>
                  <a:srgbClr val="1369B2"/>
                </a:solidFill>
                <a:latin typeface="微软雅黑" panose="020B0503020204020204" pitchFamily="34" charset="-122"/>
                <a:ea typeface="微软雅黑" panose="020B0503020204020204" pitchFamily="34" charset="-122"/>
              </a:rPr>
              <a:t>“清除全部”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按钮</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“清除”按钮只能清除</a:t>
            </a:r>
            <a:r>
              <a:rPr lang="zh-CN" altLang="zh-CN" sz="2000" dirty="0">
                <a:solidFill>
                  <a:srgbClr val="1369B2"/>
                </a:solidFill>
                <a:latin typeface="微软雅黑" panose="020B0503020204020204" pitchFamily="34" charset="-122"/>
                <a:ea typeface="微软雅黑" panose="020B0503020204020204" pitchFamily="34" charset="-122"/>
              </a:rPr>
              <a:t>当前选中的测试报告的结果</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，而</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“清除全部”按钮</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清除</a:t>
            </a:r>
            <a:r>
              <a:rPr lang="zh-CN" altLang="zh-CN" sz="2000" dirty="0">
                <a:solidFill>
                  <a:srgbClr val="1369B2"/>
                </a:solidFill>
                <a:latin typeface="微软雅黑" panose="020B0503020204020204" pitchFamily="34" charset="-122"/>
                <a:ea typeface="微软雅黑" panose="020B0503020204020204" pitchFamily="34" charset="-122"/>
              </a:rPr>
              <a:t>所有测试报告的结果</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043491" y="2071390"/>
            <a:ext cx="10258425" cy="1477328"/>
          </a:xfrm>
          <a:prstGeom prst="rect">
            <a:avLst/>
          </a:prstGeom>
        </p:spPr>
        <p:txBody>
          <a:bodyPr wrap="square">
            <a:spAutoFit/>
          </a:bodyPr>
          <a:lstStyle/>
          <a:p>
            <a:pPr indent="457200">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常数吞吐量定时器</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Constant Throughput Timer</a:t>
            </a:r>
            <a:r>
              <a:rPr lang="zh-CN" altLang="zh-CN" sz="2000" dirty="0">
                <a:solidFill>
                  <a:srgbClr val="595959"/>
                </a:solidFill>
                <a:latin typeface="微软雅黑" panose="020B0503020204020204" pitchFamily="34" charset="-122"/>
                <a:ea typeface="微软雅黑" panose="020B0503020204020204" pitchFamily="34" charset="-122"/>
                <a:cs typeface="+mn-ea"/>
              </a:rPr>
              <a:t>）主要用于</a:t>
            </a:r>
            <a:r>
              <a:rPr lang="zh-CN" altLang="zh-CN" sz="2000" dirty="0">
                <a:solidFill>
                  <a:srgbClr val="1369B2"/>
                </a:solidFill>
                <a:latin typeface="微软雅黑" panose="020B0503020204020204" pitchFamily="34" charset="-122"/>
                <a:ea typeface="微软雅黑" panose="020B0503020204020204" pitchFamily="34" charset="-122"/>
              </a:rPr>
              <a:t>设置</a:t>
            </a:r>
            <a:r>
              <a:rPr lang="en-US" altLang="zh-CN" sz="2000" dirty="0">
                <a:solidFill>
                  <a:srgbClr val="1369B2"/>
                </a:solidFill>
                <a:latin typeface="微软雅黑" panose="020B0503020204020204" pitchFamily="34" charset="-122"/>
                <a:ea typeface="微软雅黑" panose="020B0503020204020204" pitchFamily="34" charset="-122"/>
              </a:rPr>
              <a:t>QPS</a:t>
            </a:r>
            <a:r>
              <a:rPr lang="zh-CN" altLang="zh-CN" sz="2000" dirty="0">
                <a:solidFill>
                  <a:srgbClr val="1369B2"/>
                </a:solidFill>
                <a:latin typeface="微软雅黑" panose="020B0503020204020204" pitchFamily="34" charset="-122"/>
                <a:ea typeface="微软雅黑" panose="020B0503020204020204" pitchFamily="34" charset="-122"/>
              </a:rPr>
              <a:t>限制</a:t>
            </a:r>
            <a:r>
              <a:rPr lang="zh-CN" altLang="zh-CN" sz="2000" dirty="0">
                <a:solidFill>
                  <a:srgbClr val="595959"/>
                </a:solidFill>
                <a:latin typeface="微软雅黑" panose="020B0503020204020204" pitchFamily="34" charset="-122"/>
                <a:ea typeface="微软雅黑" panose="020B0503020204020204" pitchFamily="34" charset="-122"/>
                <a:cs typeface="+mn-ea"/>
              </a:rPr>
              <a:t>，它可以让</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1369B2"/>
                </a:solidFill>
                <a:latin typeface="微软雅黑" panose="020B0503020204020204" pitchFamily="34" charset="-122"/>
                <a:ea typeface="微软雅黑" panose="020B0503020204020204" pitchFamily="34" charset="-122"/>
              </a:rPr>
              <a:t>按照指定吞吐量发送请求</a:t>
            </a:r>
            <a:r>
              <a:rPr lang="zh-CN" altLang="zh-CN" sz="2000" dirty="0">
                <a:solidFill>
                  <a:srgbClr val="595959"/>
                </a:solidFill>
                <a:latin typeface="微软雅黑" panose="020B0503020204020204" pitchFamily="34" charset="-122"/>
                <a:ea typeface="微软雅黑" panose="020B0503020204020204" pitchFamily="34" charset="-122"/>
                <a:cs typeface="+mn-ea"/>
              </a:rPr>
              <a:t>。常数吞吐量定时器多用于</a:t>
            </a:r>
            <a:r>
              <a:rPr lang="zh-CN" altLang="zh-CN" sz="2000" dirty="0">
                <a:solidFill>
                  <a:srgbClr val="1369B2"/>
                </a:solidFill>
                <a:latin typeface="微软雅黑" panose="020B0503020204020204" pitchFamily="34" charset="-122"/>
                <a:ea typeface="微软雅黑" panose="020B0503020204020204" pitchFamily="34" charset="-122"/>
              </a:rPr>
              <a:t>稳定性测试</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rPr>
              <a:t>混合压测</a:t>
            </a:r>
            <a:r>
              <a:rPr lang="zh-CN" altLang="zh-CN" sz="2000" dirty="0">
                <a:solidFill>
                  <a:srgbClr val="595959"/>
                </a:solidFill>
                <a:latin typeface="微软雅黑" panose="020B0503020204020204" pitchFamily="34" charset="-122"/>
                <a:ea typeface="微软雅黑" panose="020B0503020204020204" pitchFamily="34" charset="-122"/>
                <a:cs typeface="+mn-ea"/>
              </a:rPr>
              <a:t>过程中同时压测多个接口</a:t>
            </a:r>
            <a:r>
              <a:rPr lang="zh-CN" altLang="en-US" sz="2000" dirty="0">
                <a:solidFill>
                  <a:srgbClr val="595959"/>
                </a:solidFill>
                <a:latin typeface="微软雅黑" panose="020B0503020204020204" pitchFamily="34" charset="-122"/>
                <a:ea typeface="微软雅黑" panose="020B0503020204020204" pitchFamily="34" charset="-122"/>
                <a:cs typeface="+mn-ea"/>
              </a:rPr>
              <a:t>以</a:t>
            </a:r>
            <a:r>
              <a:rPr lang="zh-CN" altLang="zh-CN" sz="2000" dirty="0">
                <a:solidFill>
                  <a:srgbClr val="595959"/>
                </a:solidFill>
                <a:latin typeface="微软雅黑" panose="020B0503020204020204" pitchFamily="34" charset="-122"/>
                <a:ea typeface="微软雅黑" panose="020B0503020204020204" pitchFamily="34" charset="-122"/>
                <a:cs typeface="+mn-ea"/>
              </a:rPr>
              <a:t>测试系统的稳定性。</a:t>
            </a:r>
          </a:p>
        </p:txBody>
      </p:sp>
      <p:sp>
        <p:nvSpPr>
          <p:cNvPr id="5" name="圆角矩形 4"/>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rPr>
              <a:t>常数吞吐量定时器</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189276"/>
            <a:ext cx="9875440" cy="1477328"/>
          </a:xfrm>
          <a:prstGeom prst="rect">
            <a:avLst/>
          </a:prstGeom>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如果在测试计划中需要使用</a:t>
            </a:r>
            <a:r>
              <a:rPr lang="zh-CN" altLang="zh-CN" sz="2000" dirty="0">
                <a:solidFill>
                  <a:srgbClr val="1369B2"/>
                </a:solidFill>
                <a:latin typeface="微软雅黑" panose="020B0503020204020204" pitchFamily="34" charset="-122"/>
                <a:ea typeface="微软雅黑" panose="020B0503020204020204" pitchFamily="34" charset="-122"/>
              </a:rPr>
              <a:t>常数吞吐量定时器</a:t>
            </a:r>
            <a:r>
              <a:rPr lang="zh-CN" altLang="zh-CN" sz="2000" dirty="0">
                <a:solidFill>
                  <a:srgbClr val="595959"/>
                </a:solidFill>
                <a:latin typeface="微软雅黑" panose="020B0503020204020204" pitchFamily="34" charset="-122"/>
                <a:ea typeface="微软雅黑" panose="020B0503020204020204" pitchFamily="34" charset="-122"/>
                <a:cs typeface="+mn-ea"/>
              </a:rPr>
              <a:t>，则可以在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主界面选中测试计划并</a:t>
            </a:r>
            <a:r>
              <a:rPr lang="zh-CN" altLang="en-US" sz="2000" dirty="0">
                <a:solidFill>
                  <a:srgbClr val="595959"/>
                </a:solidFill>
                <a:latin typeface="微软雅黑" panose="020B0503020204020204" pitchFamily="34" charset="-122"/>
                <a:ea typeface="微软雅黑" panose="020B0503020204020204" pitchFamily="34" charset="-122"/>
                <a:cs typeface="+mn-ea"/>
              </a:rPr>
              <a:t>右键单击</a:t>
            </a:r>
            <a:r>
              <a:rPr lang="zh-CN" altLang="zh-CN" sz="2000" dirty="0">
                <a:solidFill>
                  <a:srgbClr val="595959"/>
                </a:solidFill>
                <a:latin typeface="微软雅黑" panose="020B0503020204020204" pitchFamily="34" charset="-122"/>
                <a:ea typeface="微软雅黑" panose="020B0503020204020204" pitchFamily="34" charset="-122"/>
                <a:cs typeface="+mn-ea"/>
              </a:rPr>
              <a:t>，在弹出的</a:t>
            </a:r>
            <a:r>
              <a:rPr lang="zh-CN" altLang="en-US" sz="2000" dirty="0">
                <a:solidFill>
                  <a:srgbClr val="595959"/>
                </a:solidFill>
                <a:latin typeface="微软雅黑" panose="020B0503020204020204" pitchFamily="34" charset="-122"/>
                <a:ea typeface="微软雅黑" panose="020B0503020204020204" pitchFamily="34" charset="-122"/>
                <a:cs typeface="+mn-ea"/>
              </a:rPr>
              <a:t>快捷菜单</a:t>
            </a:r>
            <a:r>
              <a:rPr lang="zh-CN" altLang="zh-CN" sz="2000" dirty="0">
                <a:solidFill>
                  <a:srgbClr val="595959"/>
                </a:solidFill>
                <a:latin typeface="微软雅黑" panose="020B0503020204020204" pitchFamily="34" charset="-122"/>
                <a:ea typeface="微软雅黑" panose="020B0503020204020204" pitchFamily="34" charset="-122"/>
                <a:cs typeface="+mn-ea"/>
              </a:rPr>
              <a:t>中依次选择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“定时器”</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en-US" sz="2000" dirty="0">
                <a:solidFill>
                  <a:srgbClr val="1369B2"/>
                </a:solidFill>
                <a:latin typeface="微软雅黑" panose="020B0503020204020204" pitchFamily="34" charset="-122"/>
                <a:ea typeface="微软雅黑" panose="020B0503020204020204" pitchFamily="34" charset="-122"/>
              </a:rPr>
              <a:t>常数吞吐量定时器</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，会添加一个常数吞吐量定时器界面</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5" name="图片 4">
            <a:extLst>
              <a:ext uri="{FF2B5EF4-FFF2-40B4-BE49-F238E27FC236}">
                <a16:creationId xmlns:a16="http://schemas.microsoft.com/office/drawing/2014/main" id="{BA577BE7-FA71-F301-16D5-2D1E6EF8B297}"/>
              </a:ext>
            </a:extLst>
          </p:cNvPr>
          <p:cNvPicPr>
            <a:picLocks noChangeAspect="1"/>
          </p:cNvPicPr>
          <p:nvPr/>
        </p:nvPicPr>
        <p:blipFill>
          <a:blip r:embed="rId3"/>
          <a:stretch>
            <a:fillRect/>
          </a:stretch>
        </p:blipFill>
        <p:spPr>
          <a:xfrm>
            <a:off x="3142825" y="3470312"/>
            <a:ext cx="5904762" cy="2200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390224"/>
            <a:ext cx="9875440" cy="3323987"/>
          </a:xfrm>
          <a:prstGeom prst="rect">
            <a:avLst/>
          </a:prstGeom>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zh-CN" altLang="zh-CN" sz="2000" dirty="0">
                <a:solidFill>
                  <a:srgbClr val="1369B2"/>
                </a:solidFill>
                <a:latin typeface="微软雅黑" panose="020B0503020204020204" pitchFamily="34" charset="-122"/>
                <a:ea typeface="微软雅黑" panose="020B0503020204020204" pitchFamily="34" charset="-122"/>
              </a:rPr>
              <a:t>常数吞吐量</a:t>
            </a:r>
            <a:r>
              <a:rPr lang="zh-CN" altLang="en-US" sz="2000" dirty="0">
                <a:solidFill>
                  <a:srgbClr val="1369B2"/>
                </a:solidFill>
                <a:latin typeface="微软雅黑" panose="020B0503020204020204" pitchFamily="34" charset="-122"/>
                <a:ea typeface="微软雅黑" panose="020B0503020204020204" pitchFamily="34" charset="-122"/>
              </a:rPr>
              <a:t>定时器</a:t>
            </a:r>
            <a:r>
              <a:rPr lang="zh-CN" altLang="zh-CN" sz="2000" dirty="0">
                <a:solidFill>
                  <a:srgbClr val="595959"/>
                </a:solidFill>
                <a:latin typeface="微软雅黑" panose="020B0503020204020204" pitchFamily="34" charset="-122"/>
                <a:ea typeface="微软雅黑" panose="020B0503020204020204" pitchFamily="34" charset="-122"/>
                <a:cs typeface="+mn-ea"/>
              </a:rPr>
              <a:t>的使用。本案例要求使用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发送请求访问百度首页</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https://www.baidu.com</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QPS</a:t>
            </a:r>
            <a:r>
              <a:rPr lang="zh-CN" altLang="en-US" sz="2000" dirty="0">
                <a:solidFill>
                  <a:srgbClr val="1369B2"/>
                </a:solidFill>
                <a:latin typeface="微软雅黑" panose="020B0503020204020204" pitchFamily="34" charset="-122"/>
                <a:ea typeface="微软雅黑" panose="020B0503020204020204" pitchFamily="34" charset="-122"/>
              </a:rPr>
              <a:t>为</a:t>
            </a:r>
            <a:r>
              <a:rPr lang="en-US" altLang="zh-CN" sz="2000" dirty="0">
                <a:solidFill>
                  <a:srgbClr val="1369B2"/>
                </a:solidFill>
                <a:latin typeface="微软雅黑" panose="020B0503020204020204" pitchFamily="34" charset="-122"/>
                <a:ea typeface="微软雅黑" panose="020B0503020204020204" pitchFamily="34" charset="-122"/>
              </a:rPr>
              <a:t>20</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持续运行一段时间</a:t>
            </a:r>
            <a:r>
              <a:rPr lang="zh-CN" altLang="zh-CN" sz="2000" dirty="0">
                <a:solidFill>
                  <a:srgbClr val="595959"/>
                </a:solidFill>
                <a:latin typeface="微软雅黑" panose="020B0503020204020204" pitchFamily="34" charset="-122"/>
                <a:ea typeface="微软雅黑" panose="020B0503020204020204" pitchFamily="34" charset="-122"/>
                <a:cs typeface="+mn-ea"/>
              </a:rPr>
              <a:t>，观察</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统计运行时的性能指标变化</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分析上述要求，模拟的业务场景中 </a:t>
            </a:r>
            <a:r>
              <a:rPr lang="en-US" altLang="zh-CN" sz="2000" dirty="0">
                <a:solidFill>
                  <a:srgbClr val="595959"/>
                </a:solidFill>
                <a:latin typeface="微软雅黑" panose="020B0503020204020204" pitchFamily="34" charset="-122"/>
                <a:ea typeface="微软雅黑" panose="020B0503020204020204" pitchFamily="34" charset="-122"/>
                <a:cs typeface="+mn-ea"/>
              </a:rPr>
              <a:t>QPS </a:t>
            </a:r>
            <a:r>
              <a:rPr lang="zh-CN" altLang="zh-CN" sz="2000" dirty="0">
                <a:solidFill>
                  <a:srgbClr val="595959"/>
                </a:solidFill>
                <a:latin typeface="微软雅黑" panose="020B0503020204020204" pitchFamily="34" charset="-122"/>
                <a:ea typeface="微软雅黑" panose="020B0503020204020204" pitchFamily="34" charset="-122"/>
                <a:cs typeface="+mn-ea"/>
              </a:rPr>
              <a:t>为 </a:t>
            </a:r>
            <a:r>
              <a:rPr lang="en-US" altLang="zh-CN" sz="2000" dirty="0">
                <a:solidFill>
                  <a:srgbClr val="595959"/>
                </a:solidFill>
                <a:latin typeface="微软雅黑" panose="020B0503020204020204" pitchFamily="34" charset="-122"/>
                <a:ea typeface="微软雅黑" panose="020B0503020204020204" pitchFamily="34" charset="-122"/>
                <a:cs typeface="+mn-ea"/>
              </a:rPr>
              <a:t>20</a:t>
            </a:r>
            <a:r>
              <a:rPr lang="zh-CN" altLang="zh-CN" sz="2000" dirty="0">
                <a:solidFill>
                  <a:srgbClr val="595959"/>
                </a:solidFill>
                <a:latin typeface="微软雅黑" panose="020B0503020204020204" pitchFamily="34" charset="-122"/>
                <a:ea typeface="微软雅黑" panose="020B0503020204020204" pitchFamily="34" charset="-122"/>
                <a:cs typeface="+mn-ea"/>
              </a:rPr>
              <a:t>，指定了吞吐量，可以使用</a:t>
            </a:r>
            <a:r>
              <a:rPr lang="zh-CN" altLang="zh-CN" sz="2000" dirty="0">
                <a:solidFill>
                  <a:srgbClr val="1369B2"/>
                </a:solidFill>
                <a:latin typeface="微软雅黑" panose="020B0503020204020204" pitchFamily="34" charset="-122"/>
                <a:ea typeface="微软雅黑" panose="020B0503020204020204" pitchFamily="34" charset="-122"/>
              </a:rPr>
              <a:t>常数吞吐量定时器</a:t>
            </a:r>
            <a:r>
              <a:rPr lang="zh-CN" altLang="zh-CN" sz="2000" dirty="0">
                <a:solidFill>
                  <a:srgbClr val="595959"/>
                </a:solidFill>
                <a:latin typeface="微软雅黑" panose="020B0503020204020204" pitchFamily="34" charset="-122"/>
                <a:ea typeface="微软雅黑" panose="020B0503020204020204" pitchFamily="34" charset="-122"/>
                <a:cs typeface="+mn-ea"/>
              </a:rPr>
              <a:t>实现吞吐量的设置。首先在 </a:t>
            </a:r>
            <a:r>
              <a:rPr lang="en-US" altLang="zh-CN" sz="2000" dirty="0">
                <a:solidFill>
                  <a:srgbClr val="595959"/>
                </a:solidFill>
                <a:latin typeface="微软雅黑" panose="020B0503020204020204" pitchFamily="34" charset="-122"/>
                <a:ea typeface="微软雅黑" panose="020B0503020204020204" pitchFamily="34" charset="-122"/>
                <a:cs typeface="+mn-ea"/>
              </a:rPr>
              <a:t>JMeter </a:t>
            </a:r>
            <a:r>
              <a:rPr lang="zh-CN" altLang="zh-CN" sz="2000" dirty="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1369B2"/>
                </a:solidFill>
                <a:latin typeface="微软雅黑" panose="020B0503020204020204" pitchFamily="34" charset="-122"/>
                <a:ea typeface="微软雅黑" panose="020B0503020204020204" pitchFamily="34" charset="-122"/>
              </a:rPr>
              <a:t>添加一个线程组</a:t>
            </a:r>
            <a:r>
              <a:rPr lang="zh-CN" altLang="zh-CN" sz="2000" dirty="0">
                <a:solidFill>
                  <a:srgbClr val="595959"/>
                </a:solidFill>
                <a:latin typeface="微软雅黑" panose="020B0503020204020204" pitchFamily="34" charset="-122"/>
                <a:ea typeface="微软雅黑" panose="020B0503020204020204" pitchFamily="34" charset="-122"/>
                <a:cs typeface="+mn-ea"/>
              </a:rPr>
              <a:t>，并在线程组界面勾选</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永远</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复选框，然后在该线程组中</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rPr>
              <a:t>HTTP </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274318" y="968586"/>
            <a:ext cx="8879084" cy="1015663"/>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按照案例要求在</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请求界面</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rPr>
              <a:t>常数吞吐量定时器配置界面</a:t>
            </a:r>
            <a:r>
              <a:rPr lang="zh-CN" altLang="zh-CN" sz="2000" dirty="0">
                <a:solidFill>
                  <a:srgbClr val="595959"/>
                </a:solidFill>
                <a:latin typeface="微软雅黑" panose="020B0503020204020204" pitchFamily="34" charset="-122"/>
                <a:ea typeface="微软雅黑" panose="020B0503020204020204" pitchFamily="34" charset="-122"/>
                <a:cs typeface="+mn-ea"/>
              </a:rPr>
              <a:t>完成</a:t>
            </a:r>
            <a:r>
              <a:rPr lang="zh-CN" altLang="zh-CN" sz="2000">
                <a:solidFill>
                  <a:srgbClr val="595959"/>
                </a:solidFill>
                <a:latin typeface="微软雅黑" panose="020B0503020204020204" pitchFamily="34" charset="-122"/>
                <a:ea typeface="微软雅黑" panose="020B0503020204020204" pitchFamily="34" charset="-122"/>
                <a:cs typeface="+mn-ea"/>
              </a:rPr>
              <a:t>相关配置</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6" name="图片 5">
            <a:extLst>
              <a:ext uri="{FF2B5EF4-FFF2-40B4-BE49-F238E27FC236}">
                <a16:creationId xmlns:a16="http://schemas.microsoft.com/office/drawing/2014/main" id="{AF91D866-29BC-C3B1-D36E-2BCC78361789}"/>
              </a:ext>
            </a:extLst>
          </p:cNvPr>
          <p:cNvPicPr>
            <a:picLocks noChangeAspect="1"/>
          </p:cNvPicPr>
          <p:nvPr/>
        </p:nvPicPr>
        <p:blipFill>
          <a:blip r:embed="rId3"/>
          <a:stretch>
            <a:fillRect/>
          </a:stretch>
        </p:blipFill>
        <p:spPr>
          <a:xfrm>
            <a:off x="1654789" y="2095058"/>
            <a:ext cx="9119206" cy="1894822"/>
          </a:xfrm>
          <a:prstGeom prst="rect">
            <a:avLst/>
          </a:prstGeom>
        </p:spPr>
      </p:pic>
      <p:pic>
        <p:nvPicPr>
          <p:cNvPr id="9" name="图片 8">
            <a:extLst>
              <a:ext uri="{FF2B5EF4-FFF2-40B4-BE49-F238E27FC236}">
                <a16:creationId xmlns:a16="http://schemas.microsoft.com/office/drawing/2014/main" id="{1E3716F3-1495-A495-C4AB-42B479249974}"/>
              </a:ext>
            </a:extLst>
          </p:cNvPr>
          <p:cNvPicPr>
            <a:picLocks noChangeAspect="1"/>
          </p:cNvPicPr>
          <p:nvPr/>
        </p:nvPicPr>
        <p:blipFill>
          <a:blip r:embed="rId4"/>
          <a:stretch>
            <a:fillRect/>
          </a:stretch>
        </p:blipFill>
        <p:spPr>
          <a:xfrm>
            <a:off x="4138063" y="4221794"/>
            <a:ext cx="3914286" cy="2247619"/>
          </a:xfrm>
          <a:prstGeom prst="rect">
            <a:avLst/>
          </a:prstGeom>
        </p:spPr>
      </p:pic>
      <p:sp>
        <p:nvSpPr>
          <p:cNvPr id="10" name="矩形 9">
            <a:extLst>
              <a:ext uri="{FF2B5EF4-FFF2-40B4-BE49-F238E27FC236}">
                <a16:creationId xmlns:a16="http://schemas.microsoft.com/office/drawing/2014/main" id="{6DD6C4E0-DD70-AECC-AE06-4FD36A18DD0D}"/>
              </a:ext>
            </a:extLst>
          </p:cNvPr>
          <p:cNvSpPr/>
          <p:nvPr/>
        </p:nvSpPr>
        <p:spPr>
          <a:xfrm>
            <a:off x="1668725" y="2295468"/>
            <a:ext cx="9105269" cy="8463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923A289C-E7E8-010E-6F9A-5B72F55E6A9B}"/>
              </a:ext>
            </a:extLst>
          </p:cNvPr>
          <p:cNvSpPr/>
          <p:nvPr/>
        </p:nvSpPr>
        <p:spPr>
          <a:xfrm>
            <a:off x="6383206" y="5661794"/>
            <a:ext cx="648000" cy="288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262443" y="773081"/>
            <a:ext cx="9330347" cy="961289"/>
          </a:xfrm>
          <a:prstGeom prst="rect">
            <a:avLst/>
          </a:prstGeom>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配置完成后按</a:t>
            </a:r>
            <a:r>
              <a:rPr lang="en-US"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err="1">
                <a:solidFill>
                  <a:srgbClr val="1369B2"/>
                </a:solidFill>
                <a:latin typeface="微软雅黑" panose="020B0503020204020204" pitchFamily="34" charset="-122"/>
                <a:ea typeface="微软雅黑" panose="020B0503020204020204" pitchFamily="34" charset="-122"/>
              </a:rPr>
              <a:t>Ctrl+S</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组合键保存，在线程组中添加一个</a:t>
            </a:r>
            <a:r>
              <a:rPr lang="zh-CN" altLang="zh-CN" sz="2000" dirty="0">
                <a:solidFill>
                  <a:srgbClr val="1369B2"/>
                </a:solidFill>
                <a:latin typeface="微软雅黑" panose="020B0503020204020204" pitchFamily="34" charset="-122"/>
                <a:ea typeface="微软雅黑" panose="020B0503020204020204" pitchFamily="34" charset="-122"/>
              </a:rPr>
              <a:t>聚合报告</a:t>
            </a:r>
            <a:r>
              <a:rPr lang="zh-CN" altLang="zh-CN" sz="2000" dirty="0">
                <a:solidFill>
                  <a:srgbClr val="595959"/>
                </a:solidFill>
                <a:latin typeface="微软雅黑" panose="020B0503020204020204" pitchFamily="34" charset="-122"/>
                <a:ea typeface="微软雅黑" panose="020B0503020204020204" pitchFamily="34" charset="-122"/>
                <a:cs typeface="+mn-ea"/>
              </a:rPr>
              <a:t>并执行测试</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1369B2"/>
                </a:solidFill>
                <a:latin typeface="微软雅黑" panose="020B0503020204020204" pitchFamily="34" charset="-122"/>
                <a:ea typeface="微软雅黑" panose="020B0503020204020204" pitchFamily="34" charset="-122"/>
              </a:rPr>
              <a:t>测试结果</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a:extLst>
              <a:ext uri="{FF2B5EF4-FFF2-40B4-BE49-F238E27FC236}">
                <a16:creationId xmlns:a16="http://schemas.microsoft.com/office/drawing/2014/main" id="{7F831C88-1E7F-F4B2-C22D-33BD45BC1425}"/>
              </a:ext>
            </a:extLst>
          </p:cNvPr>
          <p:cNvPicPr>
            <a:picLocks noChangeAspect="1"/>
          </p:cNvPicPr>
          <p:nvPr/>
        </p:nvPicPr>
        <p:blipFill>
          <a:blip r:embed="rId3"/>
          <a:stretch>
            <a:fillRect/>
          </a:stretch>
        </p:blipFill>
        <p:spPr>
          <a:xfrm>
            <a:off x="1430032" y="2853794"/>
            <a:ext cx="9330348" cy="181082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性能测试指标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原创设计师QQ598969553          _3"/>
          <p:cNvSpPr/>
          <p:nvPr/>
        </p:nvSpPr>
        <p:spPr>
          <a:xfrm>
            <a:off x="2228785" y="2114518"/>
            <a:ext cx="7277230" cy="2834122"/>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原创设计师QQ598969553          _4"/>
          <p:cNvSpPr/>
          <p:nvPr/>
        </p:nvSpPr>
        <p:spPr>
          <a:xfrm>
            <a:off x="2552699" y="2494635"/>
            <a:ext cx="6953315" cy="1938992"/>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响应时间</a:t>
            </a:r>
            <a:r>
              <a:rPr lang="zh-CN" altLang="zh-CN" sz="2000" dirty="0">
                <a:solidFill>
                  <a:srgbClr val="595959"/>
                </a:solidFill>
                <a:latin typeface="微软雅黑" panose="020B0503020204020204" pitchFamily="34" charset="-122"/>
                <a:ea typeface="微软雅黑" panose="020B0503020204020204" pitchFamily="34" charset="-122"/>
              </a:rPr>
              <a:t>（</a:t>
            </a:r>
            <a:r>
              <a:rPr lang="en-US" altLang="zh-CN" sz="2000" dirty="0">
                <a:solidFill>
                  <a:srgbClr val="595959"/>
                </a:solidFill>
                <a:latin typeface="微软雅黑" panose="020B0503020204020204" pitchFamily="34" charset="-122"/>
                <a:ea typeface="微软雅黑" panose="020B0503020204020204" pitchFamily="34" charset="-122"/>
              </a:rPr>
              <a:t>Response Time</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是指系统对用户请求作出响应所需要的时间</a:t>
            </a:r>
            <a:r>
              <a:rPr lang="zh-CN" altLang="zh-CN" sz="2000" dirty="0">
                <a:solidFill>
                  <a:srgbClr val="595959"/>
                </a:solidFill>
                <a:latin typeface="微软雅黑" panose="020B0503020204020204" pitchFamily="34" charset="-122"/>
                <a:ea typeface="微软雅黑" panose="020B0503020204020204" pitchFamily="34" charset="-122"/>
              </a:rPr>
              <a:t>。这个时间是指</a:t>
            </a:r>
            <a:r>
              <a:rPr lang="zh-CN" altLang="zh-CN" sz="2000">
                <a:solidFill>
                  <a:srgbClr val="595959"/>
                </a:solidFill>
                <a:latin typeface="微软雅黑" panose="020B0503020204020204" pitchFamily="34" charset="-122"/>
                <a:ea typeface="微软雅黑" panose="020B0503020204020204" pitchFamily="34" charset="-122"/>
              </a:rPr>
              <a:t>用户从客户端</a:t>
            </a:r>
            <a:r>
              <a:rPr lang="zh-CN" altLang="zh-CN" sz="2000" dirty="0">
                <a:solidFill>
                  <a:srgbClr val="595959"/>
                </a:solidFill>
                <a:latin typeface="微软雅黑" panose="020B0503020204020204" pitchFamily="34" charset="-122"/>
                <a:ea typeface="微软雅黑" panose="020B0503020204020204" pitchFamily="34" charset="-122"/>
              </a:rPr>
              <a:t>发出请求到用户接收到返回数据的整个过程所需要的时间，包括各种中间件（如服务器、数据库等）的处理时间</a:t>
            </a:r>
            <a:r>
              <a:rPr lang="zh-CN" altLang="en-US" sz="2000" dirty="0">
                <a:solidFill>
                  <a:srgbClr val="595959"/>
                </a:solidFill>
                <a:latin typeface="微软雅黑" panose="020B0503020204020204" pitchFamily="34" charset="-122"/>
                <a:ea typeface="微软雅黑" panose="020B0503020204020204" pitchFamily="34" charset="-122"/>
              </a:rPr>
              <a:t>。</a:t>
            </a:r>
            <a:endParaRPr lang="zh-CN" altLang="zh-CN" sz="2000" dirty="0">
              <a:solidFill>
                <a:srgbClr val="595959"/>
              </a:solidFill>
              <a:latin typeface="微软雅黑" panose="020B0503020204020204" pitchFamily="34" charset="-122"/>
              <a:ea typeface="微软雅黑" panose="020B0503020204020204" pitchFamily="34" charset="-122"/>
            </a:endParaRPr>
          </a:p>
        </p:txBody>
      </p:sp>
      <p:sp>
        <p:nvSpPr>
          <p:cNvPr id="19" name="原创设计师QQ598969553          _6"/>
          <p:cNvSpPr/>
          <p:nvPr/>
        </p:nvSpPr>
        <p:spPr>
          <a:xfrm>
            <a:off x="3773062" y="1859860"/>
            <a:ext cx="3896604" cy="607277"/>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20" name="原创设计师QQ598969553          _7"/>
          <p:cNvSpPr txBox="1"/>
          <p:nvPr/>
        </p:nvSpPr>
        <p:spPr>
          <a:xfrm>
            <a:off x="4045331" y="1963443"/>
            <a:ext cx="3324452" cy="400110"/>
          </a:xfrm>
          <a:prstGeom prst="rect">
            <a:avLst/>
          </a:prstGeom>
          <a:noFill/>
        </p:spPr>
        <p:txBody>
          <a:bodyPr wrap="square" rtlCol="0">
            <a:spAutoFit/>
          </a:bodyPr>
          <a:lstStyle/>
          <a:p>
            <a:pPr lvl="0" algn="ctr" defTabSz="1216660">
              <a:spcBef>
                <a:spcPct val="20000"/>
              </a:spcBef>
              <a:defRPr/>
            </a:pPr>
            <a:r>
              <a:rPr lang="en-US" altLang="zh-CN" sz="2000" b="1">
                <a:solidFill>
                  <a:schemeClr val="bg1"/>
                </a:solidFill>
                <a:latin typeface="微软雅黑" panose="020B0503020204020204" pitchFamily="34" charset="-122"/>
                <a:ea typeface="微软雅黑" panose="020B0503020204020204" pitchFamily="34" charset="-122"/>
                <a:cs typeface="+mn-ea"/>
                <a:sym typeface="+mn-lt"/>
              </a:rPr>
              <a:t>1.</a:t>
            </a:r>
            <a:r>
              <a:rPr lang="zh-CN" altLang="en-US" sz="2000" b="1">
                <a:solidFill>
                  <a:schemeClr val="bg1"/>
                </a:solidFill>
                <a:latin typeface="微软雅黑" panose="020B0503020204020204" pitchFamily="34" charset="-122"/>
                <a:ea typeface="微软雅黑" panose="020B0503020204020204" pitchFamily="34" charset="-122"/>
                <a:cs typeface="+mn-ea"/>
                <a:sym typeface="+mn-lt"/>
              </a:rPr>
              <a:t>响应时间</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性能测试指标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原创设计师QQ598969553          _4"/>
          <p:cNvSpPr/>
          <p:nvPr/>
        </p:nvSpPr>
        <p:spPr>
          <a:xfrm>
            <a:off x="1887935" y="4112530"/>
            <a:ext cx="7875190" cy="2031325"/>
          </a:xfrm>
          <a:prstGeom prst="rect">
            <a:avLst/>
          </a:prstGeom>
        </p:spPr>
        <p:txBody>
          <a:bodyPr wrap="square">
            <a:spAutoFit/>
          </a:bodyPr>
          <a:lstStyle/>
          <a:p>
            <a:pPr indent="457200">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由上图可知</a:t>
            </a:r>
            <a:r>
              <a:rPr lang="zh-CN" altLang="zh-CN" sz="2000" dirty="0">
                <a:solidFill>
                  <a:srgbClr val="595959"/>
                </a:solidFill>
                <a:latin typeface="微软雅黑" panose="020B0503020204020204" pitchFamily="34" charset="-122"/>
                <a:ea typeface="微软雅黑" panose="020B0503020204020204" pitchFamily="34" charset="-122"/>
              </a:rPr>
              <a:t>系统的响应时间为</a:t>
            </a:r>
            <a:r>
              <a:rPr lang="en-US" altLang="zh-CN" i="1" dirty="0">
                <a:solidFill>
                  <a:srgbClr val="1369B2"/>
                </a:solidFill>
              </a:rPr>
              <a:t>t</a:t>
            </a:r>
            <a:r>
              <a:rPr lang="en-US" altLang="zh-CN" baseline="-25000" dirty="0">
                <a:solidFill>
                  <a:srgbClr val="1369B2"/>
                </a:solidFill>
              </a:rPr>
              <a:t>1</a:t>
            </a:r>
            <a:r>
              <a:rPr lang="en-US" altLang="zh-CN" dirty="0">
                <a:solidFill>
                  <a:srgbClr val="1369B2"/>
                </a:solidFill>
              </a:rPr>
              <a:t>+</a:t>
            </a:r>
            <a:r>
              <a:rPr lang="en-US" altLang="zh-CN" i="1" dirty="0">
                <a:solidFill>
                  <a:srgbClr val="1369B2"/>
                </a:solidFill>
              </a:rPr>
              <a:t>t</a:t>
            </a:r>
            <a:r>
              <a:rPr lang="en-US" altLang="zh-CN" baseline="-25000" dirty="0">
                <a:solidFill>
                  <a:srgbClr val="1369B2"/>
                </a:solidFill>
              </a:rPr>
              <a:t>2</a:t>
            </a:r>
            <a:r>
              <a:rPr lang="en-US" altLang="zh-CN" dirty="0">
                <a:solidFill>
                  <a:srgbClr val="1369B2"/>
                </a:solidFill>
              </a:rPr>
              <a:t>+</a:t>
            </a:r>
            <a:r>
              <a:rPr lang="en-US" altLang="zh-CN" i="1" dirty="0">
                <a:solidFill>
                  <a:srgbClr val="1369B2"/>
                </a:solidFill>
              </a:rPr>
              <a:t>t</a:t>
            </a:r>
            <a:r>
              <a:rPr lang="en-US" altLang="zh-CN" baseline="-25000" dirty="0">
                <a:solidFill>
                  <a:srgbClr val="1369B2"/>
                </a:solidFill>
              </a:rPr>
              <a:t>3</a:t>
            </a:r>
            <a:r>
              <a:rPr lang="en-US" altLang="zh-CN" dirty="0">
                <a:solidFill>
                  <a:srgbClr val="1369B2"/>
                </a:solidFill>
              </a:rPr>
              <a:t>+</a:t>
            </a:r>
            <a:r>
              <a:rPr lang="en-US" altLang="zh-CN" i="1" dirty="0">
                <a:solidFill>
                  <a:srgbClr val="1369B2"/>
                </a:solidFill>
              </a:rPr>
              <a:t>t</a:t>
            </a:r>
            <a:r>
              <a:rPr lang="en-US" altLang="zh-CN" baseline="-25000" dirty="0">
                <a:solidFill>
                  <a:srgbClr val="1369B2"/>
                </a:solidFill>
              </a:rPr>
              <a:t>4</a:t>
            </a:r>
            <a:r>
              <a:rPr lang="en-US" altLang="zh-CN" dirty="0">
                <a:solidFill>
                  <a:srgbClr val="1369B2"/>
                </a:solidFill>
              </a:rPr>
              <a:t>+</a:t>
            </a:r>
            <a:r>
              <a:rPr lang="en-US" altLang="zh-CN" i="1" dirty="0">
                <a:solidFill>
                  <a:srgbClr val="1369B2"/>
                </a:solidFill>
              </a:rPr>
              <a:t>t</a:t>
            </a:r>
            <a:r>
              <a:rPr lang="en-US" altLang="zh-CN" baseline="-25000" dirty="0">
                <a:solidFill>
                  <a:srgbClr val="1369B2"/>
                </a:solidFill>
              </a:rPr>
              <a:t>5</a:t>
            </a:r>
            <a:r>
              <a:rPr lang="en-US" altLang="zh-CN" dirty="0">
                <a:solidFill>
                  <a:srgbClr val="1369B2"/>
                </a:solidFill>
              </a:rPr>
              <a:t>+</a:t>
            </a:r>
            <a:r>
              <a:rPr lang="en-US" altLang="zh-CN" i="1" dirty="0">
                <a:solidFill>
                  <a:srgbClr val="1369B2"/>
                </a:solidFill>
              </a:rPr>
              <a:t>t</a:t>
            </a:r>
            <a:r>
              <a:rPr lang="en-US" altLang="zh-CN" baseline="-25000" dirty="0">
                <a:solidFill>
                  <a:srgbClr val="1369B2"/>
                </a:solidFill>
              </a:rPr>
              <a:t>6</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响应时间越短，说明软件的响应速度越快，性能越好。</a:t>
            </a:r>
            <a:r>
              <a:rPr lang="zh-CN" altLang="zh-CN" sz="2000" dirty="0">
                <a:solidFill>
                  <a:srgbClr val="595959"/>
                </a:solidFill>
                <a:latin typeface="微软雅黑" panose="020B0503020204020204" pitchFamily="34" charset="-122"/>
                <a:ea typeface="微软雅黑" panose="020B0503020204020204" pitchFamily="34" charset="-122"/>
              </a:rPr>
              <a:t>但是响应时间需要与用户的具体需求相结合，例如火车订票查询功能响应时间通常</a:t>
            </a:r>
            <a:r>
              <a:rPr lang="zh-CN" altLang="en-US" sz="2000" dirty="0">
                <a:solidFill>
                  <a:srgbClr val="595959"/>
                </a:solidFill>
                <a:latin typeface="微软雅黑" panose="020B0503020204020204" pitchFamily="34" charset="-122"/>
                <a:ea typeface="微软雅黑" panose="020B0503020204020204" pitchFamily="34" charset="-122"/>
              </a:rPr>
              <a:t>在</a:t>
            </a:r>
            <a:r>
              <a:rPr lang="en-US" altLang="zh-CN" sz="2000" dirty="0">
                <a:solidFill>
                  <a:srgbClr val="595959"/>
                </a:solidFill>
                <a:latin typeface="微软雅黑" panose="020B0503020204020204" pitchFamily="34" charset="-122"/>
                <a:ea typeface="微软雅黑" panose="020B0503020204020204" pitchFamily="34" charset="-122"/>
              </a:rPr>
              <a:t>2</a:t>
            </a:r>
            <a:r>
              <a:rPr lang="zh-CN" altLang="en-US" sz="2000" dirty="0">
                <a:solidFill>
                  <a:srgbClr val="595959"/>
                </a:solidFill>
                <a:latin typeface="微软雅黑" panose="020B0503020204020204" pitchFamily="34" charset="-122"/>
                <a:ea typeface="微软雅黑" panose="020B0503020204020204" pitchFamily="34" charset="-122"/>
              </a:rPr>
              <a:t>秒</a:t>
            </a:r>
            <a:r>
              <a:rPr lang="zh-CN" altLang="zh-CN" sz="2000" dirty="0">
                <a:solidFill>
                  <a:srgbClr val="595959"/>
                </a:solidFill>
                <a:latin typeface="微软雅黑" panose="020B0503020204020204" pitchFamily="34" charset="-122"/>
                <a:ea typeface="微软雅黑" panose="020B0503020204020204" pitchFamily="34" charset="-122"/>
              </a:rPr>
              <a:t>内，而在网站下载电影时，通过以分钟计时。</a:t>
            </a:r>
          </a:p>
        </p:txBody>
      </p:sp>
      <p:sp>
        <p:nvSpPr>
          <p:cNvPr id="2"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929370" y="2255155"/>
          <a:ext cx="5309755" cy="1466850"/>
        </p:xfrm>
        <a:graphic>
          <a:graphicData uri="http://schemas.openxmlformats.org/presentationml/2006/ole">
            <mc:AlternateContent xmlns:mc="http://schemas.openxmlformats.org/markup-compatibility/2006">
              <mc:Choice xmlns:v="urn:schemas-microsoft-com:vml" Requires="v">
                <p:oleObj name="Visio" r:id="rId3" imgW="6972300" imgH="1943100" progId="Visio.Drawing.11">
                  <p:embed/>
                </p:oleObj>
              </mc:Choice>
              <mc:Fallback>
                <p:oleObj name="Visio" r:id="rId3" imgW="6972300" imgH="1943100"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9370" y="2255155"/>
                        <a:ext cx="5309755" cy="1466850"/>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671292" y="572758"/>
            <a:ext cx="3911746"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章节概述</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1369B2"/>
                </a:solidFill>
                <a:latin typeface="微软雅黑" panose="020B0503020204020204" pitchFamily="34" charset="-122"/>
                <a:ea typeface="微软雅黑" panose="020B0503020204020204" pitchFamily="34" charset="-122"/>
                <a:cs typeface="+mn-ea"/>
                <a:sym typeface="+mn-lt"/>
              </a:rPr>
              <a:t> Summary</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sp>
        <p:nvSpPr>
          <p:cNvPr id="80" name="TextBox 35"/>
          <p:cNvSpPr txBox="1">
            <a:spLocks noChangeArrowheads="1"/>
          </p:cNvSpPr>
          <p:nvPr/>
        </p:nvSpPr>
        <p:spPr bwMode="auto">
          <a:xfrm>
            <a:off x="966502" y="1995896"/>
            <a:ext cx="10322920" cy="381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nchor="t">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rPr>
              <a:t>互联网的发展使人们对软件产品与网络的依赖性越来越大，同时也加快了人们生活和工作的</a:t>
            </a:r>
            <a:r>
              <a:rPr lang="zh-CN" altLang="en-US" sz="2000" dirty="0">
                <a:solidFill>
                  <a:srgbClr val="595959"/>
                </a:solidFill>
                <a:latin typeface="微软雅黑" panose="020B0503020204020204" pitchFamily="34" charset="-122"/>
                <a:ea typeface="微软雅黑" panose="020B0503020204020204" pitchFamily="34" charset="-122"/>
              </a:rPr>
              <a:t>节奏</a:t>
            </a:r>
            <a:r>
              <a:rPr lang="zh-CN" altLang="zh-CN" sz="2000" dirty="0">
                <a:solidFill>
                  <a:srgbClr val="595959"/>
                </a:solidFill>
                <a:latin typeface="微软雅黑" panose="020B0503020204020204" pitchFamily="34" charset="-122"/>
                <a:ea typeface="微软雅黑" panose="020B0503020204020204" pitchFamily="34" charset="-122"/>
              </a:rPr>
              <a:t>，为了追求</a:t>
            </a:r>
            <a:r>
              <a:rPr lang="zh-CN" altLang="zh-CN" sz="2000" dirty="0">
                <a:solidFill>
                  <a:srgbClr val="1369B2"/>
                </a:solidFill>
                <a:latin typeface="微软雅黑" panose="020B0503020204020204" pitchFamily="34" charset="-122"/>
                <a:ea typeface="微软雅黑" panose="020B0503020204020204" pitchFamily="34" charset="-122"/>
              </a:rPr>
              <a:t>高质量</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高效率</a:t>
            </a:r>
            <a:r>
              <a:rPr lang="zh-CN" altLang="zh-CN" sz="2000" dirty="0">
                <a:solidFill>
                  <a:srgbClr val="595959"/>
                </a:solidFill>
                <a:latin typeface="微软雅黑" panose="020B0503020204020204" pitchFamily="34" charset="-122"/>
                <a:ea typeface="微软雅黑" panose="020B0503020204020204" pitchFamily="34" charset="-122"/>
              </a:rPr>
              <a:t>的生活</a:t>
            </a:r>
            <a:r>
              <a:rPr lang="zh-CN" altLang="en-US" sz="2000" dirty="0">
                <a:solidFill>
                  <a:srgbClr val="595959"/>
                </a:solidFill>
                <a:latin typeface="微软雅黑" panose="020B0503020204020204" pitchFamily="34" charset="-122"/>
                <a:ea typeface="微软雅黑" panose="020B0503020204020204" pitchFamily="34" charset="-122"/>
              </a:rPr>
              <a:t>和</a:t>
            </a:r>
            <a:r>
              <a:rPr lang="zh-CN" altLang="zh-CN" sz="2000" dirty="0">
                <a:solidFill>
                  <a:srgbClr val="595959"/>
                </a:solidFill>
                <a:latin typeface="微软雅黑" panose="020B0503020204020204" pitchFamily="34" charset="-122"/>
                <a:ea typeface="微软雅黑" panose="020B0503020204020204" pitchFamily="34" charset="-122"/>
              </a:rPr>
              <a:t>工作，人们对</a:t>
            </a:r>
            <a:r>
              <a:rPr lang="zh-CN" altLang="zh-CN" sz="2000" dirty="0">
                <a:solidFill>
                  <a:srgbClr val="1369B2"/>
                </a:solidFill>
                <a:latin typeface="微软雅黑" panose="020B0503020204020204" pitchFamily="34" charset="-122"/>
                <a:ea typeface="微软雅黑" panose="020B0503020204020204" pitchFamily="34" charset="-122"/>
              </a:rPr>
              <a:t>软件产品的性能</a:t>
            </a:r>
            <a:r>
              <a:rPr lang="zh-CN" altLang="zh-CN" sz="2000" dirty="0">
                <a:solidFill>
                  <a:srgbClr val="595959"/>
                </a:solidFill>
                <a:latin typeface="微软雅黑" panose="020B0503020204020204" pitchFamily="34" charset="-122"/>
                <a:ea typeface="微软雅黑" panose="020B0503020204020204" pitchFamily="34" charset="-122"/>
              </a:rPr>
              <a:t>要求越来越高，例如软件产品要</a:t>
            </a:r>
            <a:r>
              <a:rPr lang="zh-CN" altLang="zh-CN" sz="2000" dirty="0">
                <a:solidFill>
                  <a:srgbClr val="1369B2"/>
                </a:solidFill>
                <a:latin typeface="微软雅黑" panose="020B0503020204020204" pitchFamily="34" charset="-122"/>
                <a:ea typeface="微软雅黑" panose="020B0503020204020204" pitchFamily="34" charset="-122"/>
              </a:rPr>
              <a:t>足够稳定</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响应速度</a:t>
            </a:r>
            <a:r>
              <a:rPr lang="zh-CN" altLang="en-US" sz="2000" dirty="0">
                <a:solidFill>
                  <a:srgbClr val="1369B2"/>
                </a:solidFill>
                <a:latin typeface="微软雅黑" panose="020B0503020204020204" pitchFamily="34" charset="-122"/>
                <a:ea typeface="微软雅黑" panose="020B0503020204020204" pitchFamily="34" charset="-122"/>
              </a:rPr>
              <a:t>要</a:t>
            </a:r>
            <a:r>
              <a:rPr lang="zh-CN" altLang="zh-CN" sz="2000" dirty="0">
                <a:solidFill>
                  <a:srgbClr val="1369B2"/>
                </a:solidFill>
                <a:latin typeface="微软雅黑" panose="020B0503020204020204" pitchFamily="34" charset="-122"/>
                <a:ea typeface="微软雅黑" panose="020B0503020204020204" pitchFamily="34" charset="-122"/>
              </a:rPr>
              <a:t>足够快</a:t>
            </a:r>
            <a:r>
              <a:rPr lang="zh-CN" altLang="zh-CN" sz="2000" dirty="0">
                <a:solidFill>
                  <a:srgbClr val="595959"/>
                </a:solidFill>
                <a:latin typeface="微软雅黑" panose="020B0503020204020204" pitchFamily="34" charset="-122"/>
                <a:ea typeface="微软雅黑" panose="020B0503020204020204" pitchFamily="34" charset="-122"/>
              </a:rPr>
              <a:t>，在用户量、工作量较大时也不会出现崩溃或卡顿等现象。人们对软件产品性能的高要求，使得软件</a:t>
            </a:r>
            <a:r>
              <a:rPr lang="zh-CN" altLang="en-US" sz="2000" dirty="0">
                <a:solidFill>
                  <a:srgbClr val="595959"/>
                </a:solidFill>
                <a:latin typeface="微软雅黑" panose="020B0503020204020204" pitchFamily="34" charset="-122"/>
                <a:ea typeface="微软雅黑" panose="020B0503020204020204" pitchFamily="34" charset="-122"/>
              </a:rPr>
              <a:t>的</a:t>
            </a:r>
            <a:r>
              <a:rPr lang="zh-CN" altLang="zh-CN" sz="2000" dirty="0">
                <a:solidFill>
                  <a:srgbClr val="595959"/>
                </a:solidFill>
                <a:latin typeface="微软雅黑" panose="020B0503020204020204" pitchFamily="34" charset="-122"/>
                <a:ea typeface="微软雅黑" panose="020B0503020204020204" pitchFamily="34" charset="-122"/>
              </a:rPr>
              <a:t>性能测试越来越受到测试人员的重视。</a:t>
            </a:r>
          </a:p>
          <a:p>
            <a:pPr indent="457200">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性能测试</a:t>
            </a:r>
            <a:r>
              <a:rPr lang="zh-CN" altLang="zh-CN" sz="2000" dirty="0">
                <a:solidFill>
                  <a:srgbClr val="595959"/>
                </a:solidFill>
                <a:latin typeface="微软雅黑" panose="020B0503020204020204" pitchFamily="34" charset="-122"/>
                <a:ea typeface="微软雅黑" panose="020B0503020204020204" pitchFamily="34" charset="-122"/>
              </a:rPr>
              <a:t>是度量软件质量的一种重要方式，它从软件的</a:t>
            </a:r>
            <a:r>
              <a:rPr lang="zh-CN" altLang="zh-CN" sz="2000" dirty="0">
                <a:solidFill>
                  <a:srgbClr val="1369B2"/>
                </a:solidFill>
                <a:latin typeface="微软雅黑" panose="020B0503020204020204" pitchFamily="34" charset="-122"/>
                <a:ea typeface="微软雅黑" panose="020B0503020204020204" pitchFamily="34" charset="-122"/>
              </a:rPr>
              <a:t>响应速度</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稳定性</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兼容性</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可移植性</a:t>
            </a:r>
            <a:r>
              <a:rPr lang="zh-CN" altLang="zh-CN" sz="2000" dirty="0">
                <a:solidFill>
                  <a:srgbClr val="595959"/>
                </a:solidFill>
                <a:latin typeface="微软雅黑" panose="020B0503020204020204" pitchFamily="34" charset="-122"/>
                <a:ea typeface="微软雅黑" panose="020B0503020204020204" pitchFamily="34" charset="-122"/>
              </a:rPr>
              <a:t>等方面检测软件是否满足用户需求</a:t>
            </a:r>
            <a:r>
              <a:rPr lang="zh-CN" altLang="en-US"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作为软件测试人员，性能测试是必须要掌握的测试技能之一。本章将对性能测试的相关知识进行详细讲解。</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性能测试指标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原创设计师QQ598969553          _3"/>
          <p:cNvSpPr/>
          <p:nvPr/>
        </p:nvSpPr>
        <p:spPr>
          <a:xfrm>
            <a:off x="2228785" y="2114518"/>
            <a:ext cx="7277230" cy="2834122"/>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原创设计师QQ598969553          _4"/>
          <p:cNvSpPr/>
          <p:nvPr/>
        </p:nvSpPr>
        <p:spPr>
          <a:xfrm>
            <a:off x="2552699" y="2494635"/>
            <a:ext cx="6953315" cy="2400657"/>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吞吐量（</a:t>
            </a:r>
            <a:r>
              <a:rPr lang="en-US" altLang="zh-CN" sz="2000" dirty="0">
                <a:solidFill>
                  <a:srgbClr val="1369B2"/>
                </a:solidFill>
                <a:latin typeface="微软雅黑" panose="020B0503020204020204" pitchFamily="34" charset="-122"/>
                <a:ea typeface="微软雅黑" panose="020B0503020204020204" pitchFamily="34" charset="-122"/>
              </a:rPr>
              <a:t>Throughput</a:t>
            </a:r>
            <a:r>
              <a:rPr lang="zh-CN" altLang="zh-CN" sz="2000" dirty="0">
                <a:solidFill>
                  <a:srgbClr val="1369B2"/>
                </a:solidFill>
                <a:latin typeface="微软雅黑" panose="020B0503020204020204" pitchFamily="34" charset="-122"/>
                <a:ea typeface="微软雅黑" panose="020B0503020204020204" pitchFamily="34" charset="-122"/>
              </a:rPr>
              <a:t>）是指单位时间内系统能够完成的工作量</a:t>
            </a:r>
            <a:r>
              <a:rPr lang="zh-CN" altLang="zh-CN" sz="2000" dirty="0">
                <a:solidFill>
                  <a:srgbClr val="595959"/>
                </a:solidFill>
                <a:latin typeface="微软雅黑" panose="020B0503020204020204" pitchFamily="34" charset="-122"/>
                <a:ea typeface="微软雅黑" panose="020B0503020204020204" pitchFamily="34" charset="-122"/>
              </a:rPr>
              <a:t>，它衡量的是</a:t>
            </a:r>
            <a:r>
              <a:rPr lang="zh-CN" altLang="zh-CN" sz="2000" dirty="0">
                <a:solidFill>
                  <a:srgbClr val="1369B2"/>
                </a:solidFill>
                <a:latin typeface="微软雅黑" panose="020B0503020204020204" pitchFamily="34" charset="-122"/>
                <a:ea typeface="微软雅黑" panose="020B0503020204020204" pitchFamily="34" charset="-122"/>
              </a:rPr>
              <a:t>软件系统服务器的处理能力</a:t>
            </a:r>
            <a:r>
              <a:rPr lang="zh-CN" altLang="zh-CN" sz="2000" dirty="0">
                <a:solidFill>
                  <a:srgbClr val="595959"/>
                </a:solidFill>
                <a:latin typeface="微软雅黑" panose="020B0503020204020204" pitchFamily="34" charset="-122"/>
                <a:ea typeface="微软雅黑" panose="020B0503020204020204" pitchFamily="34" charset="-122"/>
              </a:rPr>
              <a:t>。吞吐量的度量单位可以是请求数</a:t>
            </a:r>
            <a:r>
              <a:rPr lang="en-US"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秒、页面数</a:t>
            </a:r>
            <a:r>
              <a:rPr lang="en-US"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秒、访问人数</a:t>
            </a:r>
            <a:r>
              <a:rPr lang="en-US"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天、处理业务数</a:t>
            </a:r>
            <a:r>
              <a:rPr lang="en-US"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小时等。</a:t>
            </a:r>
            <a:r>
              <a:rPr lang="zh-CN" altLang="zh-CN" sz="2000" dirty="0">
                <a:solidFill>
                  <a:srgbClr val="1369B2"/>
                </a:solidFill>
                <a:latin typeface="微软雅黑" panose="020B0503020204020204" pitchFamily="34" charset="-122"/>
                <a:ea typeface="微软雅黑" panose="020B0503020204020204" pitchFamily="34" charset="-122"/>
              </a:rPr>
              <a:t>吞吐量越大，系统单位时间内处理的数据就越多，系统的负载能力就越强。</a:t>
            </a:r>
          </a:p>
        </p:txBody>
      </p:sp>
      <p:sp>
        <p:nvSpPr>
          <p:cNvPr id="19" name="原创设计师QQ598969553          _6"/>
          <p:cNvSpPr/>
          <p:nvPr/>
        </p:nvSpPr>
        <p:spPr>
          <a:xfrm>
            <a:off x="3773062" y="1859860"/>
            <a:ext cx="3896604" cy="607277"/>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20" name="原创设计师QQ598969553          _7"/>
          <p:cNvSpPr txBox="1"/>
          <p:nvPr/>
        </p:nvSpPr>
        <p:spPr>
          <a:xfrm>
            <a:off x="4045331" y="1963443"/>
            <a:ext cx="3324452" cy="400110"/>
          </a:xfrm>
          <a:prstGeom prst="rect">
            <a:avLst/>
          </a:prstGeom>
          <a:noFill/>
        </p:spPr>
        <p:txBody>
          <a:bodyPr wrap="square" rtlCol="0">
            <a:spAutoFit/>
          </a:bodyPr>
          <a:lstStyle/>
          <a:p>
            <a:pPr lvl="0" algn="ctr" defTabSz="1216660">
              <a:spcBef>
                <a:spcPct val="20000"/>
              </a:spcBef>
              <a:defRPr/>
            </a:pPr>
            <a:r>
              <a:rPr lang="en-US" altLang="zh-CN" sz="2000" b="1">
                <a:solidFill>
                  <a:schemeClr val="bg1"/>
                </a:solidFill>
                <a:latin typeface="微软雅黑" panose="020B0503020204020204" pitchFamily="34" charset="-122"/>
                <a:ea typeface="微软雅黑" panose="020B0503020204020204" pitchFamily="34" charset="-122"/>
                <a:cs typeface="+mn-ea"/>
                <a:sym typeface="+mn-lt"/>
              </a:rPr>
              <a:t>2.</a:t>
            </a:r>
            <a:r>
              <a:rPr lang="zh-CN" altLang="en-US" sz="2000" b="1">
                <a:solidFill>
                  <a:schemeClr val="bg1"/>
                </a:solidFill>
                <a:latin typeface="微软雅黑" panose="020B0503020204020204" pitchFamily="34" charset="-122"/>
                <a:ea typeface="微软雅黑" panose="020B0503020204020204" pitchFamily="34" charset="-122"/>
                <a:cs typeface="+mn-ea"/>
                <a:sym typeface="+mn-lt"/>
              </a:rPr>
              <a:t>吞吐量</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性能测试指标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原创设计师QQ598969553          _3"/>
          <p:cNvSpPr/>
          <p:nvPr/>
        </p:nvSpPr>
        <p:spPr>
          <a:xfrm>
            <a:off x="2228785" y="2114517"/>
            <a:ext cx="7277229" cy="3455009"/>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原创设计师QQ598969553          _4"/>
          <p:cNvSpPr/>
          <p:nvPr/>
        </p:nvSpPr>
        <p:spPr>
          <a:xfrm>
            <a:off x="2423207" y="2514627"/>
            <a:ext cx="6840000" cy="2862322"/>
          </a:xfrm>
          <a:prstGeom prst="rect">
            <a:avLst/>
          </a:prstGeom>
        </p:spPr>
        <p:txBody>
          <a:bodyPr wrap="square">
            <a:spAutoFit/>
          </a:bodyPr>
          <a:lstStyle/>
          <a:p>
            <a:pPr algn="just">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并发用户数是指在同一时间内请求和访问的用户数量</a:t>
            </a:r>
            <a:r>
              <a:rPr lang="zh-CN" altLang="zh-CN" sz="2000" dirty="0">
                <a:solidFill>
                  <a:srgbClr val="595959"/>
                </a:solidFill>
                <a:latin typeface="微软雅黑" panose="020B0503020204020204" pitchFamily="34" charset="-122"/>
                <a:ea typeface="微软雅黑" panose="020B0503020204020204" pitchFamily="34" charset="-122"/>
              </a:rPr>
              <a:t>。</a:t>
            </a:r>
            <a:r>
              <a:rPr lang="en-US" altLang="zh-CN" sz="2000" dirty="0" err="1">
                <a:solidFill>
                  <a:srgbClr val="595959"/>
                </a:solidFill>
                <a:latin typeface="微软雅黑" panose="020B0503020204020204" pitchFamily="34" charset="-122"/>
                <a:ea typeface="微软雅黑" panose="020B0503020204020204" pitchFamily="34" charset="-122"/>
              </a:rPr>
              <a:t>例如对于某一软件，同时有</a:t>
            </a:r>
            <a:r>
              <a:rPr lang="en-US" altLang="zh-CN" sz="2000" dirty="0">
                <a:solidFill>
                  <a:srgbClr val="595959"/>
                </a:solidFill>
                <a:latin typeface="微软雅黑" panose="020B0503020204020204" pitchFamily="34" charset="-122"/>
                <a:ea typeface="微软雅黑" panose="020B0503020204020204" pitchFamily="34" charset="-122"/>
              </a:rPr>
              <a:t> 100 </a:t>
            </a:r>
            <a:r>
              <a:rPr lang="en-US" altLang="zh-CN" sz="2000" dirty="0" err="1">
                <a:solidFill>
                  <a:srgbClr val="595959"/>
                </a:solidFill>
                <a:latin typeface="微软雅黑" panose="020B0503020204020204" pitchFamily="34" charset="-122"/>
                <a:ea typeface="微软雅黑" panose="020B0503020204020204" pitchFamily="34" charset="-122"/>
              </a:rPr>
              <a:t>个用户请求登录</a:t>
            </a:r>
            <a:r>
              <a:rPr lang="en-US" altLang="zh-CN" sz="2000" dirty="0">
                <a:solidFill>
                  <a:srgbClr val="595959"/>
                </a:solidFill>
                <a:latin typeface="微软雅黑" panose="020B0503020204020204" pitchFamily="34" charset="-122"/>
                <a:ea typeface="微软雅黑" panose="020B0503020204020204" pitchFamily="34" charset="-122"/>
              </a:rPr>
              <a:t>， </a:t>
            </a:r>
            <a:r>
              <a:rPr lang="en-US" altLang="zh-CN" sz="2000" dirty="0" err="1">
                <a:solidFill>
                  <a:srgbClr val="595959"/>
                </a:solidFill>
                <a:latin typeface="微软雅黑" panose="020B0503020204020204" pitchFamily="34" charset="-122"/>
                <a:ea typeface="微软雅黑" panose="020B0503020204020204" pitchFamily="34" charset="-122"/>
              </a:rPr>
              <a:t>则其并发用户数就是</a:t>
            </a:r>
            <a:r>
              <a:rPr lang="en-US" altLang="zh-CN" sz="2000" dirty="0">
                <a:solidFill>
                  <a:srgbClr val="595959"/>
                </a:solidFill>
                <a:latin typeface="微软雅黑" panose="020B0503020204020204" pitchFamily="34" charset="-122"/>
                <a:ea typeface="微软雅黑" panose="020B0503020204020204" pitchFamily="34" charset="-122"/>
              </a:rPr>
              <a:t> 100。</a:t>
            </a:r>
            <a:r>
              <a:rPr lang="zh-CN" altLang="zh-CN" sz="2000" dirty="0">
                <a:solidFill>
                  <a:srgbClr val="595959"/>
                </a:solidFill>
                <a:latin typeface="微软雅黑" panose="020B0503020204020204" pitchFamily="34" charset="-122"/>
                <a:ea typeface="微软雅黑" panose="020B0503020204020204" pitchFamily="34" charset="-122"/>
              </a:rPr>
              <a:t>并发用户数越大，</a:t>
            </a:r>
            <a:r>
              <a:rPr lang="zh-CN" altLang="en-US" sz="2000" dirty="0">
                <a:solidFill>
                  <a:srgbClr val="595959"/>
                </a:solidFill>
                <a:latin typeface="微软雅黑" panose="020B0503020204020204" pitchFamily="34" charset="-122"/>
                <a:ea typeface="微软雅黑" panose="020B0503020204020204" pitchFamily="34" charset="-122"/>
              </a:rPr>
              <a:t>其</a:t>
            </a:r>
            <a:r>
              <a:rPr lang="zh-CN" altLang="zh-CN" sz="2000" dirty="0">
                <a:solidFill>
                  <a:srgbClr val="595959"/>
                </a:solidFill>
                <a:latin typeface="微软雅黑" panose="020B0503020204020204" pitchFamily="34" charset="-122"/>
                <a:ea typeface="微软雅黑" panose="020B0503020204020204" pitchFamily="34" charset="-122"/>
              </a:rPr>
              <a:t>对系统的性能影响越大，并发用户数较大可能会导致</a:t>
            </a:r>
            <a:r>
              <a:rPr lang="zh-CN" altLang="zh-CN" sz="2000" dirty="0">
                <a:solidFill>
                  <a:srgbClr val="1369B2"/>
                </a:solidFill>
                <a:latin typeface="微软雅黑" panose="020B0503020204020204" pitchFamily="34" charset="-122"/>
                <a:ea typeface="微软雅黑" panose="020B0503020204020204" pitchFamily="34" charset="-122"/>
              </a:rPr>
              <a:t>系统响应变慢</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系统不稳定</a:t>
            </a:r>
            <a:r>
              <a:rPr lang="zh-CN" altLang="zh-CN" sz="2000" dirty="0">
                <a:solidFill>
                  <a:srgbClr val="595959"/>
                </a:solidFill>
                <a:latin typeface="微软雅黑" panose="020B0503020204020204" pitchFamily="34" charset="-122"/>
                <a:ea typeface="微软雅黑" panose="020B0503020204020204" pitchFamily="34" charset="-122"/>
              </a:rPr>
              <a:t>等。</a:t>
            </a:r>
            <a:endParaRPr lang="en-US" altLang="zh-CN" sz="20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rPr>
              <a:t>软件系统在设计时必须要考虑并发访问的情况，测试人员在进行性能测试时也必须进行并发访问的测试</a:t>
            </a:r>
            <a:r>
              <a:rPr lang="en-US" altLang="zh-CN" sz="2000" dirty="0">
                <a:solidFill>
                  <a:srgbClr val="595959"/>
                </a:solidFill>
                <a:latin typeface="微软雅黑" panose="020B0503020204020204" pitchFamily="34" charset="-122"/>
                <a:ea typeface="微软雅黑" panose="020B0503020204020204" pitchFamily="34" charset="-122"/>
              </a:rPr>
              <a:t>。</a:t>
            </a:r>
            <a:endParaRPr lang="zh-CN" altLang="zh-CN" sz="2000" dirty="0">
              <a:solidFill>
                <a:srgbClr val="595959"/>
              </a:solidFill>
              <a:latin typeface="微软雅黑" panose="020B0503020204020204" pitchFamily="34" charset="-122"/>
              <a:ea typeface="微软雅黑" panose="020B0503020204020204" pitchFamily="34" charset="-122"/>
            </a:endParaRPr>
          </a:p>
        </p:txBody>
      </p:sp>
      <p:sp>
        <p:nvSpPr>
          <p:cNvPr id="19" name="原创设计师QQ598969553          _6"/>
          <p:cNvSpPr/>
          <p:nvPr/>
        </p:nvSpPr>
        <p:spPr>
          <a:xfrm>
            <a:off x="3773062" y="1859860"/>
            <a:ext cx="3896604" cy="607277"/>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20" name="原创设计师QQ598969553          _7"/>
          <p:cNvSpPr txBox="1"/>
          <p:nvPr/>
        </p:nvSpPr>
        <p:spPr>
          <a:xfrm>
            <a:off x="4045331" y="1963443"/>
            <a:ext cx="3324452" cy="400110"/>
          </a:xfrm>
          <a:prstGeom prst="rect">
            <a:avLst/>
          </a:prstGeom>
          <a:noFill/>
        </p:spPr>
        <p:txBody>
          <a:bodyPr wrap="square" rtlCol="0">
            <a:spAutoFit/>
          </a:bodyPr>
          <a:lstStyle/>
          <a:p>
            <a:pPr lvl="0" algn="ctr" defTabSz="1216660">
              <a:spcBef>
                <a:spcPct val="20000"/>
              </a:spcBef>
              <a:defRPr/>
            </a:pPr>
            <a:r>
              <a:rPr lang="en-US" altLang="zh-CN" sz="2000" b="1">
                <a:solidFill>
                  <a:schemeClr val="bg1"/>
                </a:solidFill>
                <a:latin typeface="微软雅黑" panose="020B0503020204020204" pitchFamily="34" charset="-122"/>
                <a:ea typeface="微软雅黑" panose="020B0503020204020204" pitchFamily="34" charset="-122"/>
                <a:cs typeface="+mn-ea"/>
                <a:sym typeface="+mn-lt"/>
              </a:rPr>
              <a:t>3.</a:t>
            </a:r>
            <a:r>
              <a:rPr lang="zh-CN" altLang="en-US" sz="2000" b="1">
                <a:solidFill>
                  <a:schemeClr val="bg1"/>
                </a:solidFill>
                <a:latin typeface="微软雅黑" panose="020B0503020204020204" pitchFamily="34" charset="-122"/>
                <a:ea typeface="微软雅黑" panose="020B0503020204020204" pitchFamily="34" charset="-122"/>
                <a:cs typeface="+mn-ea"/>
                <a:sym typeface="+mn-lt"/>
              </a:rPr>
              <a:t>并发</a:t>
            </a: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用户数</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性能测试指标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原创设计师QQ598969553          _3"/>
          <p:cNvSpPr/>
          <p:nvPr/>
        </p:nvSpPr>
        <p:spPr>
          <a:xfrm>
            <a:off x="2228785" y="2114517"/>
            <a:ext cx="7277229" cy="3676606"/>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原创设计师QQ598969553          _4"/>
          <p:cNvSpPr/>
          <p:nvPr/>
        </p:nvSpPr>
        <p:spPr>
          <a:xfrm>
            <a:off x="2353038" y="2396494"/>
            <a:ext cx="7028722" cy="3323987"/>
          </a:xfrm>
          <a:prstGeom prst="rect">
            <a:avLst/>
          </a:prstGeom>
        </p:spPr>
        <p:txBody>
          <a:bodyPr wrap="square">
            <a:spAutoFit/>
          </a:bodyPr>
          <a:lstStyle/>
          <a:p>
            <a:pPr indent="457200" algn="just">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rPr>
              <a:t>QPS  是指</a:t>
            </a:r>
            <a:r>
              <a:rPr lang="en-US" altLang="zh-CN" sz="2000" dirty="0">
                <a:solidFill>
                  <a:srgbClr val="1369B2"/>
                </a:solidFill>
                <a:latin typeface="微软雅黑" panose="020B0503020204020204" pitchFamily="34" charset="-122"/>
                <a:ea typeface="微软雅黑" panose="020B0503020204020204" pitchFamily="34" charset="-122"/>
              </a:rPr>
              <a:t>系统每秒能够响应的查询次数</a:t>
            </a:r>
            <a:r>
              <a:rPr lang="en-US" altLang="zh-CN" sz="2000" dirty="0">
                <a:solidFill>
                  <a:srgbClr val="595959"/>
                </a:solidFill>
                <a:latin typeface="微软雅黑" panose="020B0503020204020204" pitchFamily="34" charset="-122"/>
                <a:ea typeface="微软雅黑" panose="020B0503020204020204" pitchFamily="34" charset="-122"/>
              </a:rPr>
              <a:t>，用于衡量特定的查询服务器在规定时间内能够处理的流量。TPS是指</a:t>
            </a:r>
            <a:r>
              <a:rPr lang="en-US" altLang="zh-CN" sz="2000" dirty="0">
                <a:solidFill>
                  <a:srgbClr val="1369B2"/>
                </a:solidFill>
                <a:latin typeface="微软雅黑" panose="020B0503020204020204" pitchFamily="34" charset="-122"/>
                <a:ea typeface="微软雅黑" panose="020B0503020204020204" pitchFamily="34" charset="-122"/>
              </a:rPr>
              <a:t>系统每秒能够处理的事务数量</a:t>
            </a:r>
            <a:r>
              <a:rPr lang="en-US" altLang="zh-CN" sz="2000" dirty="0">
                <a:solidFill>
                  <a:srgbClr val="595959"/>
                </a:solidFill>
                <a:latin typeface="微软雅黑" panose="020B0503020204020204" pitchFamily="34" charset="-122"/>
                <a:ea typeface="微软雅黑" panose="020B0503020204020204" pitchFamily="34" charset="-122"/>
              </a:rPr>
              <a:t>。一个事务可以包含多个请求。</a:t>
            </a:r>
          </a:p>
          <a:p>
            <a:pPr indent="457200" algn="just">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rPr>
              <a:t>如果对一个查询接口进行压力测试，且这个接口内部不会再去请求其他接口，那么</a:t>
            </a:r>
            <a:r>
              <a:rPr lang="en-US" altLang="zh-CN" sz="2000" dirty="0">
                <a:solidFill>
                  <a:srgbClr val="595959"/>
                </a:solidFill>
                <a:latin typeface="微软雅黑" panose="020B0503020204020204" pitchFamily="34" charset="-122"/>
                <a:ea typeface="微软雅黑" panose="020B0503020204020204" pitchFamily="34" charset="-122"/>
              </a:rPr>
              <a:t> TPS </a:t>
            </a:r>
            <a:r>
              <a:rPr lang="en-US" altLang="zh-CN" sz="2000" dirty="0" err="1">
                <a:solidFill>
                  <a:srgbClr val="595959"/>
                </a:solidFill>
                <a:latin typeface="微软雅黑" panose="020B0503020204020204" pitchFamily="34" charset="-122"/>
                <a:ea typeface="微软雅黑" panose="020B0503020204020204" pitchFamily="34" charset="-122"/>
              </a:rPr>
              <a:t>与QPS</a:t>
            </a:r>
            <a:r>
              <a:rPr lang="en-US" altLang="zh-CN" sz="2000" dirty="0">
                <a:solidFill>
                  <a:srgbClr val="595959"/>
                </a:solidFill>
                <a:latin typeface="微软雅黑" panose="020B0503020204020204" pitchFamily="34" charset="-122"/>
                <a:ea typeface="微软雅黑" panose="020B0503020204020204" pitchFamily="34" charset="-122"/>
              </a:rPr>
              <a:t> </a:t>
            </a:r>
            <a:r>
              <a:rPr lang="en-US" altLang="zh-CN" sz="2000" dirty="0" err="1">
                <a:solidFill>
                  <a:srgbClr val="595959"/>
                </a:solidFill>
                <a:latin typeface="微软雅黑" panose="020B0503020204020204" pitchFamily="34" charset="-122"/>
                <a:ea typeface="微软雅黑" panose="020B0503020204020204" pitchFamily="34" charset="-122"/>
              </a:rPr>
              <a:t>没有区别；如果对一个事务进行操作，该事务中包含了</a:t>
            </a:r>
            <a:r>
              <a:rPr lang="en-US" altLang="zh-CN" sz="2000" dirty="0">
                <a:solidFill>
                  <a:srgbClr val="595959"/>
                </a:solidFill>
                <a:latin typeface="微软雅黑" panose="020B0503020204020204" pitchFamily="34" charset="-122"/>
                <a:ea typeface="微软雅黑" panose="020B0503020204020204" pitchFamily="34" charset="-122"/>
              </a:rPr>
              <a:t> n </a:t>
            </a:r>
            <a:r>
              <a:rPr lang="en-US" altLang="zh-CN" sz="2000" dirty="0" err="1">
                <a:solidFill>
                  <a:srgbClr val="595959"/>
                </a:solidFill>
                <a:latin typeface="微软雅黑" panose="020B0503020204020204" pitchFamily="34" charset="-122"/>
                <a:ea typeface="微软雅黑" panose="020B0503020204020204" pitchFamily="34" charset="-122"/>
              </a:rPr>
              <a:t>个查询接口，且这些接口内部都不会再去请求其他接口</a:t>
            </a:r>
            <a:r>
              <a:rPr lang="en-US" altLang="zh-CN" sz="2000" dirty="0">
                <a:solidFill>
                  <a:srgbClr val="595959"/>
                </a:solidFill>
                <a:latin typeface="微软雅黑" panose="020B0503020204020204" pitchFamily="34" charset="-122"/>
                <a:ea typeface="微软雅黑" panose="020B0503020204020204" pitchFamily="34" charset="-122"/>
              </a:rPr>
              <a:t>， </a:t>
            </a:r>
            <a:r>
              <a:rPr lang="en-US" altLang="zh-CN" sz="2000" dirty="0" err="1">
                <a:solidFill>
                  <a:srgbClr val="595959"/>
                </a:solidFill>
                <a:latin typeface="微软雅黑" panose="020B0503020204020204" pitchFamily="34" charset="-122"/>
                <a:ea typeface="微软雅黑" panose="020B0503020204020204" pitchFamily="34" charset="-122"/>
              </a:rPr>
              <a:t>那么此时的</a:t>
            </a:r>
            <a:r>
              <a:rPr lang="en-US" altLang="zh-CN" sz="2000" dirty="0">
                <a:solidFill>
                  <a:srgbClr val="595959"/>
                </a:solidFill>
                <a:latin typeface="微软雅黑" panose="020B0503020204020204" pitchFamily="34" charset="-122"/>
                <a:ea typeface="微软雅黑" panose="020B0503020204020204" pitchFamily="34" charset="-122"/>
              </a:rPr>
              <a:t> QPS=</a:t>
            </a:r>
            <a:r>
              <a:rPr lang="en-US" altLang="zh-CN" sz="2000" dirty="0" err="1">
                <a:solidFill>
                  <a:srgbClr val="595959"/>
                </a:solidFill>
                <a:latin typeface="微软雅黑" panose="020B0503020204020204" pitchFamily="34" charset="-122"/>
                <a:ea typeface="微软雅黑" panose="020B0503020204020204" pitchFamily="34" charset="-122"/>
              </a:rPr>
              <a:t>n×TPS</a:t>
            </a:r>
            <a:r>
              <a:rPr lang="en-US" altLang="zh-CN" sz="2000" dirty="0">
                <a:solidFill>
                  <a:srgbClr val="595959"/>
                </a:solidFill>
                <a:latin typeface="微软雅黑" panose="020B0503020204020204" pitchFamily="34" charset="-122"/>
                <a:ea typeface="微软雅黑" panose="020B0503020204020204" pitchFamily="34" charset="-122"/>
              </a:rPr>
              <a:t>。</a:t>
            </a:r>
            <a:endParaRPr lang="zh-CN" altLang="zh-CN" sz="2000" dirty="0">
              <a:solidFill>
                <a:srgbClr val="595959"/>
              </a:solidFill>
              <a:latin typeface="微软雅黑" panose="020B0503020204020204" pitchFamily="34" charset="-122"/>
              <a:ea typeface="微软雅黑" panose="020B0503020204020204" pitchFamily="34" charset="-122"/>
            </a:endParaRPr>
          </a:p>
        </p:txBody>
      </p:sp>
      <p:sp>
        <p:nvSpPr>
          <p:cNvPr id="17" name="原创设计师QQ598969553          _6"/>
          <p:cNvSpPr/>
          <p:nvPr/>
        </p:nvSpPr>
        <p:spPr>
          <a:xfrm>
            <a:off x="3773062" y="1859860"/>
            <a:ext cx="3896604" cy="607277"/>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18" name="原创设计师QQ598969553          _7"/>
          <p:cNvSpPr txBox="1"/>
          <p:nvPr/>
        </p:nvSpPr>
        <p:spPr>
          <a:xfrm>
            <a:off x="4045331" y="1963443"/>
            <a:ext cx="3324452" cy="400110"/>
          </a:xfrm>
          <a:prstGeom prst="rect">
            <a:avLst/>
          </a:prstGeom>
          <a:noFill/>
        </p:spPr>
        <p:txBody>
          <a:bodyPr wrap="square" rtlCol="0">
            <a:spAutoFit/>
          </a:bodyPr>
          <a:lstStyle/>
          <a:p>
            <a:pPr lvl="0" algn="ctr" defTabSz="1216660">
              <a:spcBef>
                <a:spcPct val="20000"/>
              </a:spcBef>
              <a:defRPr/>
            </a:pPr>
            <a:r>
              <a:rPr lang="en-US" altLang="zh-CN" sz="2000" b="1">
                <a:solidFill>
                  <a:schemeClr val="bg1"/>
                </a:solidFill>
                <a:latin typeface="微软雅黑" panose="020B0503020204020204" pitchFamily="34" charset="-122"/>
                <a:ea typeface="微软雅黑" panose="020B0503020204020204" pitchFamily="34" charset="-122"/>
                <a:cs typeface="+mn-ea"/>
                <a:sym typeface="+mn-lt"/>
              </a:rPr>
              <a:t>4.QPS</a:t>
            </a:r>
            <a:r>
              <a:rPr lang="zh-CN" altLang="en-US" sz="2000" b="1">
                <a:solidFill>
                  <a:schemeClr val="bg1"/>
                </a:solidFill>
                <a:latin typeface="微软雅黑" panose="020B0503020204020204" pitchFamily="34" charset="-122"/>
                <a:ea typeface="微软雅黑" panose="020B0503020204020204" pitchFamily="34" charset="-122"/>
                <a:cs typeface="+mn-ea"/>
                <a:sym typeface="+mn-lt"/>
              </a:rPr>
              <a:t>和</a:t>
            </a:r>
            <a:r>
              <a:rPr lang="en-US" altLang="zh-CN" sz="2000" b="1">
                <a:solidFill>
                  <a:schemeClr val="bg1"/>
                </a:solidFill>
                <a:latin typeface="微软雅黑" panose="020B0503020204020204" pitchFamily="34" charset="-122"/>
                <a:ea typeface="微软雅黑" panose="020B0503020204020204" pitchFamily="34" charset="-122"/>
                <a:cs typeface="+mn-ea"/>
                <a:sym typeface="+mn-lt"/>
              </a:rPr>
              <a:t>TPS</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性能测试指标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原创设计师QQ598969553          _3"/>
          <p:cNvSpPr/>
          <p:nvPr/>
        </p:nvSpPr>
        <p:spPr>
          <a:xfrm>
            <a:off x="2228785" y="2114518"/>
            <a:ext cx="7277229" cy="2681142"/>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原创设计师QQ598969553          _4"/>
          <p:cNvSpPr/>
          <p:nvPr/>
        </p:nvSpPr>
        <p:spPr>
          <a:xfrm>
            <a:off x="2466974" y="2467137"/>
            <a:ext cx="6953315" cy="2400657"/>
          </a:xfrm>
          <a:prstGeom prst="rect">
            <a:avLst/>
          </a:prstGeom>
        </p:spPr>
        <p:txBody>
          <a:bodyPr wrap="square">
            <a:spAutoFit/>
          </a:bodyPr>
          <a:lstStyle/>
          <a:p>
            <a:pPr indent="457200">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点击率（</a:t>
            </a:r>
            <a:r>
              <a:rPr lang="en-US" altLang="zh-CN" sz="2000" dirty="0">
                <a:solidFill>
                  <a:srgbClr val="1369B2"/>
                </a:solidFill>
                <a:latin typeface="微软雅黑" panose="020B0503020204020204" pitchFamily="34" charset="-122"/>
                <a:ea typeface="微软雅黑" panose="020B0503020204020204" pitchFamily="34" charset="-122"/>
              </a:rPr>
              <a:t>Hits Per Second</a:t>
            </a:r>
            <a:r>
              <a:rPr lang="zh-CN" altLang="zh-CN" sz="2000" dirty="0">
                <a:solidFill>
                  <a:srgbClr val="1369B2"/>
                </a:solidFill>
                <a:latin typeface="微软雅黑" panose="020B0503020204020204" pitchFamily="34" charset="-122"/>
                <a:ea typeface="微软雅黑" panose="020B0503020204020204" pitchFamily="34" charset="-122"/>
              </a:rPr>
              <a:t>）是指用户每秒向</a:t>
            </a:r>
            <a:r>
              <a:rPr lang="en-US" altLang="zh-CN" sz="2000" dirty="0">
                <a:solidFill>
                  <a:srgbClr val="1369B2"/>
                </a:solidFill>
                <a:latin typeface="微软雅黑" panose="020B0503020204020204" pitchFamily="34" charset="-122"/>
                <a:ea typeface="微软雅黑" panose="020B0503020204020204" pitchFamily="34" charset="-122"/>
              </a:rPr>
              <a:t>Web</a:t>
            </a:r>
            <a:r>
              <a:rPr lang="zh-CN" altLang="zh-CN" sz="2000" dirty="0">
                <a:solidFill>
                  <a:srgbClr val="1369B2"/>
                </a:solidFill>
                <a:latin typeface="微软雅黑" panose="020B0503020204020204" pitchFamily="34" charset="-122"/>
                <a:ea typeface="微软雅黑" panose="020B0503020204020204" pitchFamily="34" charset="-122"/>
              </a:rPr>
              <a:t>服务器提交的</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请求数量</a:t>
            </a:r>
            <a:r>
              <a:rPr lang="zh-CN" altLang="zh-CN" sz="2000" dirty="0">
                <a:solidFill>
                  <a:srgbClr val="595959"/>
                </a:solidFill>
                <a:latin typeface="微软雅黑" panose="020B0503020204020204" pitchFamily="34" charset="-122"/>
                <a:ea typeface="微软雅黑" panose="020B0503020204020204" pitchFamily="34" charset="-122"/>
              </a:rPr>
              <a:t>，这个指标是</a:t>
            </a:r>
            <a:r>
              <a:rPr lang="en-US" altLang="zh-CN" sz="2000" dirty="0">
                <a:solidFill>
                  <a:srgbClr val="595959"/>
                </a:solidFill>
                <a:latin typeface="微软雅黑" panose="020B0503020204020204" pitchFamily="34" charset="-122"/>
                <a:ea typeface="微软雅黑" panose="020B0503020204020204" pitchFamily="34" charset="-122"/>
              </a:rPr>
              <a:t>Web</a:t>
            </a:r>
            <a:r>
              <a:rPr lang="zh-CN" altLang="zh-CN" sz="2000" dirty="0">
                <a:solidFill>
                  <a:srgbClr val="595959"/>
                </a:solidFill>
                <a:latin typeface="微软雅黑" panose="020B0503020204020204" pitchFamily="34" charset="-122"/>
                <a:ea typeface="微软雅黑" panose="020B0503020204020204" pitchFamily="34" charset="-122"/>
              </a:rPr>
              <a:t>应用特有的一个性能指标，通过点击率可以</a:t>
            </a:r>
            <a:r>
              <a:rPr lang="zh-CN" altLang="zh-CN" sz="2000" dirty="0">
                <a:solidFill>
                  <a:srgbClr val="1369B2"/>
                </a:solidFill>
                <a:latin typeface="微软雅黑" panose="020B0503020204020204" pitchFamily="34" charset="-122"/>
                <a:ea typeface="微软雅黑" panose="020B0503020204020204" pitchFamily="34" charset="-122"/>
              </a:rPr>
              <a:t>评估用户产生的负载量</a:t>
            </a:r>
            <a:r>
              <a:rPr lang="zh-CN" altLang="zh-CN" sz="2000" dirty="0">
                <a:solidFill>
                  <a:srgbClr val="595959"/>
                </a:solidFill>
                <a:latin typeface="微软雅黑" panose="020B0503020204020204" pitchFamily="34" charset="-122"/>
                <a:ea typeface="微软雅黑" panose="020B0503020204020204" pitchFamily="34" charset="-122"/>
              </a:rPr>
              <a:t>，并且可以</a:t>
            </a:r>
            <a:r>
              <a:rPr lang="zh-CN" altLang="zh-CN" sz="2000" dirty="0">
                <a:solidFill>
                  <a:srgbClr val="1369B2"/>
                </a:solidFill>
                <a:latin typeface="微软雅黑" panose="020B0503020204020204" pitchFamily="34" charset="-122"/>
                <a:ea typeface="微软雅黑" panose="020B0503020204020204" pitchFamily="34" charset="-122"/>
              </a:rPr>
              <a:t>判断系统是否稳定</a:t>
            </a:r>
            <a:r>
              <a:rPr lang="zh-CN" altLang="zh-CN" sz="2000" dirty="0">
                <a:solidFill>
                  <a:srgbClr val="595959"/>
                </a:solidFill>
                <a:latin typeface="微软雅黑" panose="020B0503020204020204" pitchFamily="34" charset="-122"/>
                <a:ea typeface="微软雅黑" panose="020B0503020204020204" pitchFamily="34" charset="-122"/>
              </a:rPr>
              <a:t>。点击率只是一个参考指标，</a:t>
            </a:r>
            <a:r>
              <a:rPr lang="zh-CN" altLang="en-US" sz="2000" dirty="0">
                <a:solidFill>
                  <a:srgbClr val="595959"/>
                </a:solidFill>
                <a:latin typeface="微软雅黑" panose="020B0503020204020204" pitchFamily="34" charset="-122"/>
                <a:ea typeface="微软雅黑" panose="020B0503020204020204" pitchFamily="34" charset="-122"/>
              </a:rPr>
              <a:t>用于辅助</a:t>
            </a:r>
            <a:r>
              <a:rPr lang="zh-CN" altLang="zh-CN" sz="2000" dirty="0">
                <a:solidFill>
                  <a:srgbClr val="595959"/>
                </a:solidFill>
                <a:latin typeface="微软雅黑" panose="020B0503020204020204" pitchFamily="34" charset="-122"/>
                <a:ea typeface="微软雅黑" panose="020B0503020204020204" pitchFamily="34" charset="-122"/>
              </a:rPr>
              <a:t>衡量</a:t>
            </a:r>
            <a:r>
              <a:rPr lang="en-US" altLang="zh-CN" sz="2000" dirty="0">
                <a:solidFill>
                  <a:srgbClr val="595959"/>
                </a:solidFill>
                <a:latin typeface="微软雅黑" panose="020B0503020204020204" pitchFamily="34" charset="-122"/>
                <a:ea typeface="微软雅黑" panose="020B0503020204020204" pitchFamily="34" charset="-122"/>
              </a:rPr>
              <a:t>Web</a:t>
            </a:r>
            <a:r>
              <a:rPr lang="zh-CN" altLang="zh-CN" sz="2000" dirty="0">
                <a:solidFill>
                  <a:srgbClr val="595959"/>
                </a:solidFill>
                <a:latin typeface="微软雅黑" panose="020B0503020204020204" pitchFamily="34" charset="-122"/>
                <a:ea typeface="微软雅黑" panose="020B0503020204020204" pitchFamily="34" charset="-122"/>
              </a:rPr>
              <a:t>服务器的性能。</a:t>
            </a:r>
          </a:p>
        </p:txBody>
      </p:sp>
      <p:sp>
        <p:nvSpPr>
          <p:cNvPr id="19" name="原创设计师QQ598969553          _6"/>
          <p:cNvSpPr/>
          <p:nvPr/>
        </p:nvSpPr>
        <p:spPr>
          <a:xfrm>
            <a:off x="3773062" y="1859860"/>
            <a:ext cx="3896604" cy="607277"/>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20" name="原创设计师QQ598969553          _7"/>
          <p:cNvSpPr txBox="1"/>
          <p:nvPr/>
        </p:nvSpPr>
        <p:spPr>
          <a:xfrm>
            <a:off x="4045331" y="1963443"/>
            <a:ext cx="3324452" cy="400110"/>
          </a:xfrm>
          <a:prstGeom prst="rect">
            <a:avLst/>
          </a:prstGeom>
          <a:noFill/>
        </p:spPr>
        <p:txBody>
          <a:bodyPr wrap="square" rtlCol="0">
            <a:spAutoFit/>
          </a:bodyPr>
          <a:lstStyle/>
          <a:p>
            <a:pPr lvl="0" algn="ctr" defTabSz="1216660">
              <a:spcBef>
                <a:spcPct val="20000"/>
              </a:spcBef>
              <a:defRPr/>
            </a:pPr>
            <a:r>
              <a:rPr lang="en-US" altLang="zh-CN" sz="2000" b="1">
                <a:solidFill>
                  <a:schemeClr val="bg1"/>
                </a:solidFill>
                <a:latin typeface="微软雅黑" panose="020B0503020204020204" pitchFamily="34" charset="-122"/>
                <a:ea typeface="微软雅黑" panose="020B0503020204020204" pitchFamily="34" charset="-122"/>
                <a:cs typeface="+mn-ea"/>
                <a:sym typeface="+mn-lt"/>
              </a:rPr>
              <a:t>5.</a:t>
            </a:r>
            <a:r>
              <a:rPr lang="zh-CN" altLang="en-US" sz="2000" b="1">
                <a:solidFill>
                  <a:schemeClr val="bg1"/>
                </a:solidFill>
                <a:latin typeface="微软雅黑" panose="020B0503020204020204" pitchFamily="34" charset="-122"/>
                <a:ea typeface="微软雅黑" panose="020B0503020204020204" pitchFamily="34" charset="-122"/>
                <a:cs typeface="+mn-ea"/>
                <a:sym typeface="+mn-lt"/>
              </a:rPr>
              <a:t>点击率</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性能测试指标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原创设计师QQ598969553          _3"/>
          <p:cNvSpPr/>
          <p:nvPr/>
        </p:nvSpPr>
        <p:spPr>
          <a:xfrm>
            <a:off x="2228785" y="2114518"/>
            <a:ext cx="7277229" cy="2681142"/>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原创设计师QQ598969553          _4"/>
          <p:cNvSpPr/>
          <p:nvPr/>
        </p:nvSpPr>
        <p:spPr>
          <a:xfrm>
            <a:off x="2466974" y="2829087"/>
            <a:ext cx="6953315" cy="1477328"/>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错误率是指系统在负载情况下，失败业务的概率</a:t>
            </a:r>
            <a:r>
              <a:rPr lang="zh-CN" altLang="zh-CN" sz="2000" dirty="0">
                <a:solidFill>
                  <a:srgbClr val="595959"/>
                </a:solidFill>
                <a:latin typeface="微软雅黑" panose="020B0503020204020204" pitchFamily="34" charset="-122"/>
                <a:ea typeface="微软雅黑" panose="020B0503020204020204" pitchFamily="34" charset="-122"/>
              </a:rPr>
              <a:t>。错误率是一种性能指标，</a:t>
            </a:r>
            <a:r>
              <a:rPr lang="zh-CN" altLang="zh-CN" sz="2000" dirty="0">
                <a:solidFill>
                  <a:srgbClr val="1369B2"/>
                </a:solidFill>
                <a:latin typeface="微软雅黑" panose="020B0503020204020204" pitchFamily="34" charset="-122"/>
                <a:ea typeface="微软雅黑" panose="020B0503020204020204" pitchFamily="34" charset="-122"/>
              </a:rPr>
              <a:t>不是功能上的随机</a:t>
            </a:r>
            <a:r>
              <a:rPr lang="en-US" altLang="zh-CN" sz="2000" dirty="0">
                <a:solidFill>
                  <a:srgbClr val="1369B2"/>
                </a:solidFill>
                <a:latin typeface="微软雅黑" panose="020B0503020204020204" pitchFamily="34" charset="-122"/>
                <a:ea typeface="微软雅黑" panose="020B0503020204020204" pitchFamily="34" charset="-122"/>
              </a:rPr>
              <a:t>Bug</a:t>
            </a:r>
            <a:r>
              <a:rPr lang="zh-CN" altLang="zh-CN" sz="2000" dirty="0">
                <a:solidFill>
                  <a:srgbClr val="595959"/>
                </a:solidFill>
                <a:latin typeface="微软雅黑" panose="020B0503020204020204" pitchFamily="34" charset="-122"/>
                <a:ea typeface="微软雅黑" panose="020B0503020204020204" pitchFamily="34" charset="-122"/>
              </a:rPr>
              <a:t>，大多</a:t>
            </a:r>
            <a:r>
              <a:rPr lang="zh-CN" altLang="en-US" sz="2000" dirty="0">
                <a:solidFill>
                  <a:srgbClr val="595959"/>
                </a:solidFill>
                <a:latin typeface="微软雅黑" panose="020B0503020204020204" pitchFamily="34" charset="-122"/>
                <a:ea typeface="微软雅黑" panose="020B0503020204020204" pitchFamily="34" charset="-122"/>
              </a:rPr>
              <a:t>数</a:t>
            </a:r>
            <a:r>
              <a:rPr lang="zh-CN" altLang="zh-CN" sz="2000" dirty="0">
                <a:solidFill>
                  <a:srgbClr val="595959"/>
                </a:solidFill>
                <a:latin typeface="微软雅黑" panose="020B0503020204020204" pitchFamily="34" charset="-122"/>
                <a:ea typeface="微软雅黑" panose="020B0503020204020204" pitchFamily="34" charset="-122"/>
              </a:rPr>
              <a:t>系统都会要求错误率无限接近于</a:t>
            </a:r>
            <a:r>
              <a:rPr lang="en-US" altLang="zh-CN" sz="2000" dirty="0">
                <a:solidFill>
                  <a:srgbClr val="595959"/>
                </a:solidFill>
                <a:latin typeface="微软雅黑" panose="020B0503020204020204" pitchFamily="34" charset="-122"/>
                <a:ea typeface="微软雅黑" panose="020B0503020204020204" pitchFamily="34" charset="-122"/>
              </a:rPr>
              <a:t>0</a:t>
            </a:r>
            <a:r>
              <a:rPr lang="zh-CN" altLang="zh-CN" sz="2000" dirty="0">
                <a:solidFill>
                  <a:srgbClr val="595959"/>
                </a:solidFill>
                <a:latin typeface="微软雅黑" panose="020B0503020204020204" pitchFamily="34" charset="-122"/>
                <a:ea typeface="微软雅黑" panose="020B0503020204020204" pitchFamily="34" charset="-122"/>
              </a:rPr>
              <a:t>。</a:t>
            </a:r>
          </a:p>
        </p:txBody>
      </p:sp>
      <p:sp>
        <p:nvSpPr>
          <p:cNvPr id="19" name="原创设计师QQ598969553          _6"/>
          <p:cNvSpPr/>
          <p:nvPr/>
        </p:nvSpPr>
        <p:spPr>
          <a:xfrm>
            <a:off x="3773062" y="1859860"/>
            <a:ext cx="3896604" cy="607277"/>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20" name="原创设计师QQ598969553          _7"/>
          <p:cNvSpPr txBox="1"/>
          <p:nvPr/>
        </p:nvSpPr>
        <p:spPr>
          <a:xfrm>
            <a:off x="4045331" y="1963443"/>
            <a:ext cx="3324452" cy="400110"/>
          </a:xfrm>
          <a:prstGeom prst="rect">
            <a:avLst/>
          </a:prstGeom>
          <a:noFill/>
        </p:spPr>
        <p:txBody>
          <a:bodyPr wrap="square" rtlCol="0">
            <a:spAutoFit/>
          </a:bodyPr>
          <a:lstStyle/>
          <a:p>
            <a:pPr lvl="0" algn="ctr" defTabSz="1216660">
              <a:spcBef>
                <a:spcPct val="20000"/>
              </a:spcBef>
              <a:defRPr/>
            </a:pPr>
            <a:r>
              <a:rPr lang="en-US" altLang="zh-CN" sz="2000" b="1">
                <a:solidFill>
                  <a:schemeClr val="bg1"/>
                </a:solidFill>
                <a:latin typeface="微软雅黑" panose="020B0503020204020204" pitchFamily="34" charset="-122"/>
                <a:ea typeface="微软雅黑" panose="020B0503020204020204" pitchFamily="34" charset="-122"/>
                <a:cs typeface="+mn-ea"/>
                <a:sym typeface="+mn-lt"/>
              </a:rPr>
              <a:t>6.</a:t>
            </a:r>
            <a:r>
              <a:rPr lang="zh-CN" altLang="en-US" sz="2000" b="1">
                <a:solidFill>
                  <a:schemeClr val="bg1"/>
                </a:solidFill>
                <a:latin typeface="微软雅黑" panose="020B0503020204020204" pitchFamily="34" charset="-122"/>
                <a:ea typeface="微软雅黑" panose="020B0503020204020204" pitchFamily="34" charset="-122"/>
                <a:cs typeface="+mn-ea"/>
                <a:sym typeface="+mn-lt"/>
              </a:rPr>
              <a:t>错误率</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性能测试指标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原创设计师QQ598969553          _3"/>
          <p:cNvSpPr/>
          <p:nvPr/>
        </p:nvSpPr>
        <p:spPr>
          <a:xfrm>
            <a:off x="2228785" y="2114517"/>
            <a:ext cx="7277229" cy="3724097"/>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原创设计师QQ598969553          _4"/>
          <p:cNvSpPr/>
          <p:nvPr/>
        </p:nvSpPr>
        <p:spPr>
          <a:xfrm>
            <a:off x="2390741" y="2514628"/>
            <a:ext cx="6953315" cy="3323987"/>
          </a:xfrm>
          <a:prstGeom prst="rect">
            <a:avLst/>
          </a:prstGeom>
        </p:spPr>
        <p:txBody>
          <a:bodyPr wrap="square">
            <a:spAutoFit/>
          </a:bodyPr>
          <a:lstStyle/>
          <a:p>
            <a:pPr indent="457200">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资源利用率是指软件对系统资源的使用情况</a:t>
            </a:r>
            <a:r>
              <a:rPr lang="zh-CN" altLang="zh-CN" sz="2000" dirty="0">
                <a:solidFill>
                  <a:srgbClr val="595959"/>
                </a:solidFill>
                <a:latin typeface="微软雅黑" panose="020B0503020204020204" pitchFamily="34" charset="-122"/>
                <a:ea typeface="微软雅黑" panose="020B0503020204020204" pitchFamily="34" charset="-122"/>
              </a:rPr>
              <a:t>，包括</a:t>
            </a:r>
            <a:r>
              <a:rPr lang="en-US" altLang="zh-CN" sz="2000" dirty="0">
                <a:solidFill>
                  <a:srgbClr val="1369B2"/>
                </a:solidFill>
                <a:latin typeface="微软雅黑" panose="020B0503020204020204" pitchFamily="34" charset="-122"/>
                <a:ea typeface="微软雅黑" panose="020B0503020204020204" pitchFamily="34" charset="-122"/>
              </a:rPr>
              <a:t>CPU</a:t>
            </a:r>
            <a:r>
              <a:rPr lang="zh-CN" altLang="zh-CN" sz="2000" dirty="0">
                <a:solidFill>
                  <a:srgbClr val="1369B2"/>
                </a:solidFill>
                <a:latin typeface="微软雅黑" panose="020B0503020204020204" pitchFamily="34" charset="-122"/>
                <a:ea typeface="微软雅黑" panose="020B0503020204020204" pitchFamily="34" charset="-122"/>
              </a:rPr>
              <a:t>利用率</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内存利用率</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磁盘利用率</a:t>
            </a:r>
            <a:r>
              <a:rPr lang="zh-CN" altLang="zh-CN" sz="2000" dirty="0">
                <a:solidFill>
                  <a:srgbClr val="595959"/>
                </a:solidFill>
                <a:latin typeface="微软雅黑" panose="020B0503020204020204" pitchFamily="34" charset="-122"/>
                <a:ea typeface="微软雅黑" panose="020B0503020204020204" pitchFamily="34" charset="-122"/>
              </a:rPr>
              <a:t>等，资源利用率是分析软件性能瓶颈的重要参数。</a:t>
            </a:r>
            <a:endParaRPr lang="en-US" altLang="zh-CN" sz="2000" dirty="0">
              <a:solidFill>
                <a:srgbClr val="595959"/>
              </a:solidFill>
              <a:latin typeface="微软雅黑" panose="020B0503020204020204" pitchFamily="34" charset="-122"/>
              <a:ea typeface="微软雅黑" panose="020B0503020204020204" pitchFamily="34" charset="-122"/>
            </a:endParaRPr>
          </a:p>
          <a:p>
            <a:pPr indent="457200">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rPr>
              <a:t>例如某一个软件，预期最大访问量为</a:t>
            </a:r>
            <a:r>
              <a:rPr lang="en-US" altLang="zh-CN" sz="2000" dirty="0">
                <a:solidFill>
                  <a:srgbClr val="595959"/>
                </a:solidFill>
                <a:latin typeface="微软雅黑" panose="020B0503020204020204" pitchFamily="34" charset="-122"/>
                <a:ea typeface="微软雅黑" panose="020B0503020204020204" pitchFamily="34" charset="-122"/>
              </a:rPr>
              <a:t> 1 </a:t>
            </a:r>
            <a:r>
              <a:rPr lang="en-US" altLang="zh-CN" sz="2000" dirty="0" err="1">
                <a:solidFill>
                  <a:srgbClr val="595959"/>
                </a:solidFill>
                <a:latin typeface="微软雅黑" panose="020B0503020204020204" pitchFamily="34" charset="-122"/>
                <a:ea typeface="微软雅黑" panose="020B0503020204020204" pitchFamily="34" charset="-122"/>
              </a:rPr>
              <a:t>万，但是当达到</a:t>
            </a:r>
            <a:r>
              <a:rPr lang="en-US" altLang="zh-CN" sz="2000" dirty="0">
                <a:solidFill>
                  <a:srgbClr val="595959"/>
                </a:solidFill>
                <a:latin typeface="微软雅黑" panose="020B0503020204020204" pitchFamily="34" charset="-122"/>
                <a:ea typeface="微软雅黑" panose="020B0503020204020204" pitchFamily="34" charset="-122"/>
              </a:rPr>
              <a:t> 6000 </a:t>
            </a:r>
            <a:r>
              <a:rPr lang="en-US" altLang="zh-CN" sz="2000" dirty="0" err="1">
                <a:solidFill>
                  <a:srgbClr val="595959"/>
                </a:solidFill>
                <a:latin typeface="微软雅黑" panose="020B0503020204020204" pitchFamily="34" charset="-122"/>
                <a:ea typeface="微软雅黑" panose="020B0503020204020204" pitchFamily="34" charset="-122"/>
              </a:rPr>
              <a:t>访问量时内存利用率就已经达到</a:t>
            </a:r>
            <a:r>
              <a:rPr lang="en-US" altLang="zh-CN" sz="2000" dirty="0">
                <a:solidFill>
                  <a:srgbClr val="595959"/>
                </a:solidFill>
                <a:latin typeface="微软雅黑" panose="020B0503020204020204" pitchFamily="34" charset="-122"/>
                <a:ea typeface="微软雅黑" panose="020B0503020204020204" pitchFamily="34" charset="-122"/>
              </a:rPr>
              <a:t> 80%，</a:t>
            </a:r>
            <a:r>
              <a:rPr lang="en-US" altLang="zh-CN" sz="2000" dirty="0" err="1">
                <a:solidFill>
                  <a:srgbClr val="595959"/>
                </a:solidFill>
                <a:latin typeface="微软雅黑" panose="020B0503020204020204" pitchFamily="34" charset="-122"/>
                <a:ea typeface="微软雅黑" panose="020B0503020204020204" pitchFamily="34" charset="-122"/>
              </a:rPr>
              <a:t>限制了访问量的增加，此时就需要考虑软件是否有内存泄漏等缺陷，从而进行优化</a:t>
            </a:r>
            <a:r>
              <a:rPr lang="en-US" altLang="zh-CN" sz="2000" dirty="0">
                <a:solidFill>
                  <a:srgbClr val="595959"/>
                </a:solidFill>
                <a:latin typeface="微软雅黑" panose="020B0503020204020204" pitchFamily="34" charset="-122"/>
                <a:ea typeface="微软雅黑" panose="020B0503020204020204" pitchFamily="34" charset="-122"/>
              </a:rPr>
              <a:t>。</a:t>
            </a:r>
            <a:endParaRPr lang="zh-CN" altLang="zh-CN" sz="2000" dirty="0">
              <a:solidFill>
                <a:srgbClr val="595959"/>
              </a:solidFill>
              <a:latin typeface="微软雅黑" panose="020B0503020204020204" pitchFamily="34" charset="-122"/>
              <a:ea typeface="微软雅黑" panose="020B0503020204020204" pitchFamily="34" charset="-122"/>
            </a:endParaRPr>
          </a:p>
        </p:txBody>
      </p:sp>
      <p:sp>
        <p:nvSpPr>
          <p:cNvPr id="19" name="原创设计师QQ598969553          _6"/>
          <p:cNvSpPr/>
          <p:nvPr/>
        </p:nvSpPr>
        <p:spPr>
          <a:xfrm>
            <a:off x="3773062" y="1859860"/>
            <a:ext cx="3896604" cy="607277"/>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20" name="原创设计师QQ598969553          _7"/>
          <p:cNvSpPr txBox="1"/>
          <p:nvPr/>
        </p:nvSpPr>
        <p:spPr>
          <a:xfrm>
            <a:off x="4045331" y="1963443"/>
            <a:ext cx="3324452" cy="400110"/>
          </a:xfrm>
          <a:prstGeom prst="rect">
            <a:avLst/>
          </a:prstGeom>
          <a:noFill/>
        </p:spPr>
        <p:txBody>
          <a:bodyPr wrap="square" rtlCol="0">
            <a:spAutoFit/>
          </a:bodyPr>
          <a:lstStyle/>
          <a:p>
            <a:pPr lvl="0" algn="ctr" defTabSz="1216660">
              <a:spcBef>
                <a:spcPct val="20000"/>
              </a:spcBef>
              <a:defRPr/>
            </a:pPr>
            <a:r>
              <a:rPr lang="en-US" altLang="zh-CN" sz="2000" b="1">
                <a:solidFill>
                  <a:schemeClr val="bg1"/>
                </a:solidFill>
                <a:latin typeface="微软雅黑" panose="020B0503020204020204" pitchFamily="34" charset="-122"/>
                <a:ea typeface="微软雅黑" panose="020B0503020204020204" pitchFamily="34" charset="-122"/>
                <a:cs typeface="+mn-ea"/>
                <a:sym typeface="+mn-lt"/>
              </a:rPr>
              <a:t>7.</a:t>
            </a:r>
            <a:r>
              <a:rPr lang="zh-CN" altLang="en-US" sz="2000" b="1">
                <a:solidFill>
                  <a:schemeClr val="bg1"/>
                </a:solidFill>
                <a:latin typeface="微软雅黑" panose="020B0503020204020204" pitchFamily="34" charset="-122"/>
                <a:ea typeface="微软雅黑" panose="020B0503020204020204" pitchFamily="34" charset="-122"/>
                <a:cs typeface="+mn-ea"/>
                <a:sym typeface="+mn-lt"/>
              </a:rPr>
              <a:t>资源</a:t>
            </a: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利用率</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718942" y="3030845"/>
            <a:ext cx="7957137" cy="830997"/>
          </a:xfrm>
          <a:prstGeom prst="rect">
            <a:avLst/>
          </a:prstGeom>
          <a:noFill/>
        </p:spPr>
        <p:txBody>
          <a:bodyPr wrap="square" lIns="91443" tIns="45720" rIns="91443" bIns="45720" rtlCol="0">
            <a:spAutoFit/>
          </a:bodyPr>
          <a:lstStyle/>
          <a:p>
            <a:pPr algn="ctr"/>
            <a:r>
              <a:rPr lang="zh-CN" altLang="en-US" sz="4800" b="1">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搭建</a:t>
            </a:r>
            <a:r>
              <a:rPr lang="zh-CN" altLang="en-US" sz="4800" b="1">
                <a:solidFill>
                  <a:srgbClr val="1369B2"/>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性能测试环境</a:t>
            </a:r>
            <a:endParaRPr lang="en-GB" altLang="zh-CN" sz="4800" b="1" dirty="0">
              <a:solidFill>
                <a:srgbClr val="1369B2"/>
              </a:solidFill>
              <a:latin typeface="微软雅黑" panose="020B0503020204020204" pitchFamily="34" charset="-122"/>
              <a:ea typeface="微软雅黑" panose="020B0503020204020204" pitchFamily="34" charset="-122"/>
              <a:cs typeface="+mn-ea"/>
              <a:sym typeface="+mn-lt"/>
            </a:endParaRPr>
          </a:p>
        </p:txBody>
      </p:sp>
      <p:sp>
        <p:nvSpPr>
          <p:cNvPr id="2" name="TextBox 48"/>
          <p:cNvSpPr txBox="1"/>
          <p:nvPr/>
        </p:nvSpPr>
        <p:spPr>
          <a:xfrm>
            <a:off x="1565393" y="2897862"/>
            <a:ext cx="2016224" cy="1107996"/>
          </a:xfrm>
          <a:prstGeom prst="rect">
            <a:avLst/>
          </a:prstGeom>
          <a:noFill/>
        </p:spPr>
        <p:txBody>
          <a:bodyPr wrap="square" lIns="91443" tIns="45720" rIns="91443" bIns="45720" rtlCol="0">
            <a:spAutoFit/>
          </a:bodyPr>
          <a:lstStyle/>
          <a:p>
            <a:r>
              <a:rPr lang="en-US" altLang="zh-CN" sz="6600" b="1" dirty="0">
                <a:solidFill>
                  <a:srgbClr val="FAFAFA"/>
                </a:solidFill>
                <a:latin typeface="微软雅黑" panose="020B0503020204020204" pitchFamily="34" charset="-122"/>
                <a:ea typeface="微软雅黑" panose="020B0503020204020204" pitchFamily="34" charset="-122"/>
                <a:cs typeface="+mn-ea"/>
                <a:sym typeface="+mn-lt"/>
              </a:rPr>
              <a:t>5.2</a:t>
            </a:r>
            <a:endParaRPr lang="en-US" altLang="en-GB" sz="66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安装配置</a:t>
            </a:r>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JDK</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3"/>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p>
        </p:txBody>
      </p:sp>
      <p:sp>
        <p:nvSpPr>
          <p:cNvPr id="13" name="TextBox 35"/>
          <p:cNvSpPr txBox="1">
            <a:spLocks noChangeArrowheads="1"/>
          </p:cNvSpPr>
          <p:nvPr/>
        </p:nvSpPr>
        <p:spPr bwMode="auto">
          <a:xfrm>
            <a:off x="5815965" y="3576722"/>
            <a:ext cx="5429568"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just">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JDK</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安装</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独立</a:t>
            </a:r>
            <a:r>
              <a:rPr lang="zh-CN" altLang="en-US" sz="2000" dirty="0">
                <a:solidFill>
                  <a:srgbClr val="1369B2"/>
                </a:solidFill>
                <a:latin typeface="微软雅黑" panose="020B0503020204020204" pitchFamily="34" charset="-122"/>
                <a:ea typeface="微软雅黑" panose="020B0503020204020204" pitchFamily="34" charset="-122"/>
                <a:cs typeface="+mn-ea"/>
              </a:rPr>
              <a:t>完成</a:t>
            </a:r>
            <a:r>
              <a:rPr lang="en-US" altLang="zh-CN" sz="2000" dirty="0">
                <a:solidFill>
                  <a:srgbClr val="1369B2"/>
                </a:solidFill>
                <a:latin typeface="微软雅黑" panose="020B0503020204020204" pitchFamily="34" charset="-122"/>
                <a:ea typeface="微软雅黑" panose="020B0503020204020204" pitchFamily="34" charset="-122"/>
                <a:cs typeface="+mn-ea"/>
              </a:rPr>
              <a:t>JDK</a:t>
            </a:r>
            <a:r>
              <a:rPr lang="zh-CN" altLang="en-US" sz="2000" dirty="0">
                <a:solidFill>
                  <a:srgbClr val="1369B2"/>
                </a:solidFill>
                <a:latin typeface="微软雅黑" panose="020B0503020204020204" pitchFamily="34" charset="-122"/>
                <a:ea typeface="微软雅黑" panose="020B0503020204020204" pitchFamily="34" charset="-122"/>
                <a:cs typeface="+mn-ea"/>
              </a:rPr>
              <a:t>的安装</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安装配置</a:t>
            </a:r>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JDK</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1"/>
          <p:cNvSpPr txBox="1"/>
          <p:nvPr>
            <p:custDataLst>
              <p:tags r:id="rId1"/>
            </p:custDataLst>
          </p:nvPr>
        </p:nvSpPr>
        <p:spPr>
          <a:xfrm>
            <a:off x="1016795" y="1087268"/>
            <a:ext cx="2634463" cy="460375"/>
          </a:xfrm>
          <a:prstGeom prst="rect">
            <a:avLst/>
          </a:prstGeom>
          <a:noFill/>
          <a:ln>
            <a:no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步骤一：安装</a:t>
            </a:r>
            <a:r>
              <a:rPr lang="en-US" altLang="zh-CN"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JDK</a:t>
            </a:r>
            <a:endParaRPr kumimoji="0" lang="zh-CN" altLang="en-US"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2" name="五边形 11"/>
          <p:cNvSpPr/>
          <p:nvPr/>
        </p:nvSpPr>
        <p:spPr>
          <a:xfrm>
            <a:off x="1143691" y="3429000"/>
            <a:ext cx="2305662" cy="69706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1"/>
          <p:cNvSpPr txBox="1"/>
          <p:nvPr>
            <p:custDataLst>
              <p:tags r:id="rId2"/>
            </p:custDataLst>
          </p:nvPr>
        </p:nvSpPr>
        <p:spPr>
          <a:xfrm>
            <a:off x="1193832" y="3429000"/>
            <a:ext cx="2111619" cy="581057"/>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lang="en-US" altLang="zh-CN" kern="0" dirty="0">
                <a:solidFill>
                  <a:schemeClr val="bg1"/>
                </a:solidFill>
                <a:latin typeface="微软雅黑" panose="020B0503020204020204" pitchFamily="34" charset="-122"/>
                <a:ea typeface="微软雅黑" panose="020B0503020204020204" pitchFamily="34" charset="-122"/>
                <a:cs typeface="+mn-ea"/>
                <a:sym typeface="+mn-lt"/>
              </a:rPr>
              <a:t>JDK</a:t>
            </a: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安装步骤</a:t>
            </a:r>
            <a:endParaRPr lang="zh-CN" altLang="en-US" kern="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2103" y="959325"/>
            <a:ext cx="3556794" cy="2695824"/>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4171" y="959325"/>
            <a:ext cx="3487279" cy="2643137"/>
          </a:xfrm>
          <a:prstGeom prst="rect">
            <a:avLst/>
          </a:prstGeom>
        </p:spPr>
      </p:pic>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14171" y="3913774"/>
            <a:ext cx="3666666" cy="2779100"/>
          </a:xfrm>
          <a:prstGeom prst="rect">
            <a:avLst/>
          </a:prstGeom>
        </p:spPr>
      </p:pic>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4952" y="3913774"/>
            <a:ext cx="3666666" cy="2779100"/>
          </a:xfrm>
          <a:prstGeom prst="rect">
            <a:avLst/>
          </a:prstGeom>
        </p:spPr>
      </p:pic>
      <p:sp>
        <p:nvSpPr>
          <p:cNvPr id="27" name="椭圆 26"/>
          <p:cNvSpPr/>
          <p:nvPr/>
        </p:nvSpPr>
        <p:spPr>
          <a:xfrm>
            <a:off x="3870726" y="895446"/>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28" name="椭圆 27"/>
          <p:cNvSpPr/>
          <p:nvPr/>
        </p:nvSpPr>
        <p:spPr>
          <a:xfrm>
            <a:off x="7987833" y="3795054"/>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29" name="椭圆 28"/>
          <p:cNvSpPr/>
          <p:nvPr/>
        </p:nvSpPr>
        <p:spPr>
          <a:xfrm>
            <a:off x="7987833" y="899388"/>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30" name="椭圆 29"/>
          <p:cNvSpPr/>
          <p:nvPr/>
        </p:nvSpPr>
        <p:spPr>
          <a:xfrm>
            <a:off x="3870725" y="3803674"/>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cxnSp>
        <p:nvCxnSpPr>
          <p:cNvPr id="31" name="直线箭头连接符 26"/>
          <p:cNvCxnSpPr/>
          <p:nvPr/>
        </p:nvCxnSpPr>
        <p:spPr>
          <a:xfrm>
            <a:off x="7548897" y="2548925"/>
            <a:ext cx="5652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52"/>
          <p:cNvCxnSpPr>
            <a:cxnSpLocks/>
            <a:stCxn id="3" idx="2"/>
          </p:cNvCxnSpPr>
          <p:nvPr/>
        </p:nvCxnSpPr>
        <p:spPr>
          <a:xfrm>
            <a:off x="9857811" y="3602462"/>
            <a:ext cx="0" cy="3113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55"/>
          <p:cNvCxnSpPr>
            <a:stCxn id="4" idx="1"/>
            <a:endCxn id="5" idx="3"/>
          </p:cNvCxnSpPr>
          <p:nvPr/>
        </p:nvCxnSpPr>
        <p:spPr>
          <a:xfrm flipH="1">
            <a:off x="7601618" y="5303324"/>
            <a:ext cx="51255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6168714" y="3362264"/>
            <a:ext cx="636957" cy="240198"/>
          </a:xfrm>
          <a:prstGeom prst="rect">
            <a:avLst/>
          </a:prstGeom>
          <a:noFill/>
          <a:ln w="38100">
            <a:solidFill>
              <a:srgbClr val="FF000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0235889" y="3308901"/>
            <a:ext cx="636957" cy="240198"/>
          </a:xfrm>
          <a:prstGeom prst="rect">
            <a:avLst/>
          </a:prstGeom>
          <a:noFill/>
          <a:ln w="38100">
            <a:solidFill>
              <a:srgbClr val="FF000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10315574" y="6404526"/>
            <a:ext cx="709671" cy="240198"/>
          </a:xfrm>
          <a:prstGeom prst="rect">
            <a:avLst/>
          </a:prstGeom>
          <a:noFill/>
          <a:ln w="38100">
            <a:solidFill>
              <a:srgbClr val="FF000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6149664" y="6404526"/>
            <a:ext cx="709671" cy="240198"/>
          </a:xfrm>
          <a:prstGeom prst="rect">
            <a:avLst/>
          </a:prstGeom>
          <a:noFill/>
          <a:ln w="38100">
            <a:solidFill>
              <a:srgbClr val="FF000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安装配置</a:t>
            </a:r>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JDK</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1"/>
          <p:cNvSpPr txBox="1"/>
          <p:nvPr>
            <p:custDataLst>
              <p:tags r:id="rId1"/>
            </p:custDataLst>
          </p:nvPr>
        </p:nvSpPr>
        <p:spPr>
          <a:xfrm>
            <a:off x="991291" y="1123497"/>
            <a:ext cx="3331328" cy="460375"/>
          </a:xfrm>
          <a:prstGeom prst="rect">
            <a:avLst/>
          </a:prstGeom>
          <a:noFill/>
          <a:ln>
            <a:no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步骤二：配置环境变量</a:t>
            </a:r>
          </a:p>
        </p:txBody>
      </p:sp>
      <p:sp>
        <p:nvSpPr>
          <p:cNvPr id="6" name="矩形 5"/>
          <p:cNvSpPr/>
          <p:nvPr/>
        </p:nvSpPr>
        <p:spPr>
          <a:xfrm>
            <a:off x="839206" y="1701794"/>
            <a:ext cx="10863915" cy="1422954"/>
          </a:xfrm>
          <a:prstGeom prst="rect">
            <a:avLst/>
          </a:prstGeom>
        </p:spPr>
        <p:txBody>
          <a:bodyPr wrap="square">
            <a:spAutoFit/>
          </a:bodyPr>
          <a:lstStyle/>
          <a:p>
            <a:pPr indent="457200" algn="just">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rPr>
              <a:t>右键单击桌面上的</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计算机</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会弹出一个</a:t>
            </a:r>
            <a:r>
              <a:rPr lang="zh-CN" altLang="en-US" sz="2000" dirty="0">
                <a:solidFill>
                  <a:srgbClr val="595959"/>
                </a:solidFill>
                <a:latin typeface="微软雅黑" panose="020B0503020204020204" pitchFamily="34" charset="-122"/>
                <a:ea typeface="微软雅黑" panose="020B0503020204020204" pitchFamily="34" charset="-122"/>
              </a:rPr>
              <a:t>快捷</a:t>
            </a:r>
            <a:r>
              <a:rPr lang="zh-CN" altLang="zh-CN" sz="2000" dirty="0">
                <a:solidFill>
                  <a:srgbClr val="595959"/>
                </a:solidFill>
                <a:latin typeface="微软雅黑" panose="020B0503020204020204" pitchFamily="34" charset="-122"/>
                <a:ea typeface="微软雅黑" panose="020B0503020204020204" pitchFamily="34" charset="-122"/>
              </a:rPr>
              <a:t>菜单，选择</a:t>
            </a:r>
            <a:r>
              <a:rPr lang="zh-CN" altLang="en-US" sz="2000" dirty="0">
                <a:solidFill>
                  <a:srgbClr val="595959"/>
                </a:solidFill>
                <a:latin typeface="微软雅黑" panose="020B0503020204020204" pitchFamily="34" charset="-122"/>
                <a:ea typeface="微软雅黑" panose="020B0503020204020204" pitchFamily="34" charset="-122"/>
              </a:rPr>
              <a:t>快捷</a:t>
            </a:r>
            <a:r>
              <a:rPr lang="zh-CN" altLang="zh-CN" sz="2000" dirty="0">
                <a:solidFill>
                  <a:srgbClr val="595959"/>
                </a:solidFill>
                <a:latin typeface="微软雅黑" panose="020B0503020204020204" pitchFamily="34" charset="-122"/>
                <a:ea typeface="微软雅黑" panose="020B0503020204020204" pitchFamily="34" charset="-122"/>
              </a:rPr>
              <a:t>菜单中的</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属性</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选项，在弹出的</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系统</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窗口左</a:t>
            </a:r>
            <a:r>
              <a:rPr lang="zh-CN" altLang="en-US" sz="2000" dirty="0">
                <a:solidFill>
                  <a:srgbClr val="595959"/>
                </a:solidFill>
                <a:latin typeface="微软雅黑" panose="020B0503020204020204" pitchFamily="34" charset="-122"/>
                <a:ea typeface="微软雅黑" panose="020B0503020204020204" pitchFamily="34" charset="-122"/>
              </a:rPr>
              <a:t>侧</a:t>
            </a:r>
            <a:r>
              <a:rPr lang="zh-CN" altLang="zh-CN" sz="2000" dirty="0">
                <a:solidFill>
                  <a:srgbClr val="595959"/>
                </a:solidFill>
                <a:latin typeface="微软雅黑" panose="020B0503020204020204" pitchFamily="34" charset="-122"/>
                <a:ea typeface="微软雅黑" panose="020B0503020204020204" pitchFamily="34" charset="-122"/>
              </a:rPr>
              <a:t>选择</a:t>
            </a:r>
            <a:r>
              <a:rPr lang="zh-CN" altLang="zh-CN" sz="2000" dirty="0">
                <a:solidFill>
                  <a:srgbClr val="1369B2"/>
                </a:solidFill>
                <a:latin typeface="微软雅黑" panose="020B0503020204020204" pitchFamily="34" charset="-122"/>
                <a:ea typeface="微软雅黑" panose="020B0503020204020204" pitchFamily="34" charset="-122"/>
              </a:rPr>
              <a:t>“高级系统设置”</a:t>
            </a:r>
            <a:r>
              <a:rPr lang="zh-CN" altLang="zh-CN" sz="2000" dirty="0">
                <a:solidFill>
                  <a:srgbClr val="595959"/>
                </a:solidFill>
                <a:latin typeface="微软雅黑" panose="020B0503020204020204" pitchFamily="34" charset="-122"/>
                <a:ea typeface="微软雅黑" panose="020B0503020204020204" pitchFamily="34" charset="-122"/>
              </a:rPr>
              <a:t>选项，弹出</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系统属性</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对话框，在</a:t>
            </a:r>
            <a:r>
              <a:rPr lang="zh-CN" altLang="en-US"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系统属性</a:t>
            </a:r>
            <a:r>
              <a:rPr lang="zh-CN" altLang="en-US"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对话框的</a:t>
            </a:r>
            <a:r>
              <a:rPr lang="zh-CN" altLang="zh-CN" sz="2000" dirty="0">
                <a:solidFill>
                  <a:srgbClr val="1369B2"/>
                </a:solidFill>
                <a:latin typeface="微软雅黑" panose="020B0503020204020204" pitchFamily="34" charset="-122"/>
                <a:ea typeface="微软雅黑" panose="020B0503020204020204" pitchFamily="34" charset="-122"/>
              </a:rPr>
              <a:t>“高级”</a:t>
            </a:r>
            <a:r>
              <a:rPr lang="zh-CN" altLang="zh-CN" sz="2000" dirty="0">
                <a:solidFill>
                  <a:srgbClr val="595959"/>
                </a:solidFill>
                <a:latin typeface="微软雅黑" panose="020B0503020204020204" pitchFamily="34" charset="-122"/>
                <a:ea typeface="微软雅黑" panose="020B0503020204020204" pitchFamily="34" charset="-122"/>
              </a:rPr>
              <a:t>选项卡</a:t>
            </a:r>
            <a:r>
              <a:rPr lang="zh-CN" altLang="en-US" sz="2000" dirty="0">
                <a:solidFill>
                  <a:srgbClr val="595959"/>
                </a:solidFill>
                <a:latin typeface="微软雅黑" panose="020B0503020204020204" pitchFamily="34" charset="-122"/>
                <a:ea typeface="微软雅黑" panose="020B0503020204020204" pitchFamily="34" charset="-122"/>
              </a:rPr>
              <a:t>中</a:t>
            </a:r>
            <a:r>
              <a:rPr lang="zh-CN" altLang="zh-CN" sz="2000" dirty="0">
                <a:solidFill>
                  <a:srgbClr val="595959"/>
                </a:solidFill>
                <a:latin typeface="微软雅黑" panose="020B0503020204020204" pitchFamily="34" charset="-122"/>
                <a:ea typeface="微软雅黑" panose="020B0503020204020204" pitchFamily="34" charset="-122"/>
              </a:rPr>
              <a:t>单击</a:t>
            </a:r>
            <a:r>
              <a:rPr lang="zh-CN" altLang="zh-CN" sz="2000" dirty="0">
                <a:solidFill>
                  <a:srgbClr val="1369B2"/>
                </a:solidFill>
                <a:latin typeface="微软雅黑" panose="020B0503020204020204" pitchFamily="34" charset="-122"/>
                <a:ea typeface="微软雅黑" panose="020B0503020204020204" pitchFamily="34" charset="-122"/>
              </a:rPr>
              <a:t>“环境变量”</a:t>
            </a:r>
            <a:r>
              <a:rPr lang="zh-CN" altLang="zh-CN" sz="2000" dirty="0">
                <a:solidFill>
                  <a:srgbClr val="595959"/>
                </a:solidFill>
                <a:latin typeface="微软雅黑" panose="020B0503020204020204" pitchFamily="34" charset="-122"/>
                <a:ea typeface="微软雅黑" panose="020B0503020204020204" pitchFamily="34" charset="-122"/>
              </a:rPr>
              <a:t>按钮，弹出</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环境变量</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对话框</a:t>
            </a:r>
            <a:r>
              <a:rPr lang="zh-CN" altLang="en-US" sz="2000" dirty="0">
                <a:solidFill>
                  <a:srgbClr val="595959"/>
                </a:solidFill>
                <a:latin typeface="微软雅黑" panose="020B0503020204020204" pitchFamily="34" charset="-122"/>
                <a:ea typeface="微软雅黑" panose="020B0503020204020204" pitchFamily="34" charset="-122"/>
              </a:rPr>
              <a:t>，如下图所示。</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068" y="3460046"/>
            <a:ext cx="6605529" cy="325987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718942" y="3030845"/>
            <a:ext cx="7957137" cy="830997"/>
          </a:xfrm>
          <a:prstGeom prst="rect">
            <a:avLst/>
          </a:prstGeom>
          <a:noFill/>
        </p:spPr>
        <p:txBody>
          <a:bodyPr wrap="square" lIns="91443" tIns="45720" rIns="91443" bIns="45720" rtlCol="0">
            <a:spAutoFit/>
          </a:bodyPr>
          <a:lstStyle/>
          <a:p>
            <a:r>
              <a:rPr lang="zh-CN" altLang="en-US" sz="4800" b="1" dirty="0">
                <a:solidFill>
                  <a:srgbClr val="1369B2"/>
                </a:solidFill>
                <a:latin typeface="微软雅黑" panose="020B0503020204020204" pitchFamily="34" charset="-122"/>
                <a:ea typeface="微软雅黑" panose="020B0503020204020204" pitchFamily="34" charset="-122"/>
                <a:cs typeface="+mn-ea"/>
                <a:sym typeface="+mn-lt"/>
              </a:rPr>
              <a:t>性能测试</a:t>
            </a:r>
            <a:r>
              <a:rPr lang="zh-CN" altLang="en-US" sz="4800" b="1" dirty="0">
                <a:solidFill>
                  <a:srgbClr val="595959"/>
                </a:solidFill>
                <a:latin typeface="微软雅黑" panose="020B0503020204020204" pitchFamily="34" charset="-122"/>
                <a:ea typeface="微软雅黑" panose="020B0503020204020204" pitchFamily="34" charset="-122"/>
                <a:cs typeface="+mn-ea"/>
                <a:sym typeface="+mn-lt"/>
              </a:rPr>
              <a:t>概述</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TextBox 48"/>
          <p:cNvSpPr txBox="1"/>
          <p:nvPr/>
        </p:nvSpPr>
        <p:spPr>
          <a:xfrm>
            <a:off x="1565393" y="2897862"/>
            <a:ext cx="2016224" cy="1107996"/>
          </a:xfrm>
          <a:prstGeom prst="rect">
            <a:avLst/>
          </a:prstGeom>
          <a:noFill/>
        </p:spPr>
        <p:txBody>
          <a:bodyPr wrap="square" lIns="91443" tIns="45720" rIns="91443" bIns="45720" rtlCol="0">
            <a:spAutoFit/>
          </a:bodyPr>
          <a:lstStyle/>
          <a:p>
            <a:r>
              <a:rPr lang="en-US" altLang="zh-CN" sz="6600" b="1" dirty="0">
                <a:solidFill>
                  <a:srgbClr val="FAFAFA"/>
                </a:solidFill>
                <a:latin typeface="微软雅黑" panose="020B0503020204020204" pitchFamily="34" charset="-122"/>
                <a:ea typeface="微软雅黑" panose="020B0503020204020204" pitchFamily="34" charset="-122"/>
                <a:cs typeface="+mn-ea"/>
                <a:sym typeface="+mn-lt"/>
              </a:rPr>
              <a:t>5.1</a:t>
            </a:r>
            <a:endParaRPr lang="en-US" altLang="en-GB" sz="66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安装配置</a:t>
            </a:r>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JDK</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1056903" y="1170775"/>
            <a:ext cx="10521539" cy="1477328"/>
          </a:xfrm>
          <a:prstGeom prst="rect">
            <a:avLst/>
          </a:prstGeom>
        </p:spPr>
        <p:txBody>
          <a:bodyPr wrap="square">
            <a:spAutoFit/>
          </a:bodyPr>
          <a:lstStyle/>
          <a:p>
            <a:pPr indent="457200">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在“</a:t>
            </a:r>
            <a:r>
              <a:rPr lang="zh-CN" altLang="zh-CN" sz="2000" dirty="0">
                <a:solidFill>
                  <a:srgbClr val="595959"/>
                </a:solidFill>
                <a:latin typeface="微软雅黑" panose="020B0503020204020204" pitchFamily="34" charset="-122"/>
                <a:ea typeface="微软雅黑" panose="020B0503020204020204" pitchFamily="34" charset="-122"/>
              </a:rPr>
              <a:t>环境变量</a:t>
            </a:r>
            <a:r>
              <a:rPr lang="zh-CN" altLang="en-US"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区域选中变量名为</a:t>
            </a:r>
            <a:r>
              <a:rPr lang="en-US" altLang="zh-CN" sz="2000" dirty="0">
                <a:solidFill>
                  <a:srgbClr val="1369B2"/>
                </a:solidFill>
                <a:latin typeface="微软雅黑" panose="020B0503020204020204" pitchFamily="34" charset="-122"/>
                <a:ea typeface="微软雅黑" panose="020B0503020204020204" pitchFamily="34" charset="-122"/>
              </a:rPr>
              <a:t>Path</a:t>
            </a:r>
            <a:r>
              <a:rPr lang="zh-CN" altLang="zh-CN" sz="2000" dirty="0">
                <a:solidFill>
                  <a:srgbClr val="595959"/>
                </a:solidFill>
                <a:latin typeface="微软雅黑" panose="020B0503020204020204" pitchFamily="34" charset="-122"/>
                <a:ea typeface="微软雅黑" panose="020B0503020204020204" pitchFamily="34" charset="-122"/>
              </a:rPr>
              <a:t>的系统变量，单击</a:t>
            </a:r>
            <a:r>
              <a:rPr lang="zh-CN" altLang="zh-CN" sz="2000" dirty="0">
                <a:solidFill>
                  <a:srgbClr val="1369B2"/>
                </a:solidFill>
                <a:latin typeface="微软雅黑" panose="020B0503020204020204" pitchFamily="34" charset="-122"/>
                <a:ea typeface="微软雅黑" panose="020B0503020204020204" pitchFamily="34" charset="-122"/>
              </a:rPr>
              <a:t>“编辑”</a:t>
            </a:r>
            <a:r>
              <a:rPr lang="zh-CN" altLang="zh-CN" sz="2000" dirty="0">
                <a:solidFill>
                  <a:srgbClr val="595959"/>
                </a:solidFill>
                <a:latin typeface="微软雅黑" panose="020B0503020204020204" pitchFamily="34" charset="-122"/>
                <a:ea typeface="微软雅黑" panose="020B0503020204020204" pitchFamily="34" charset="-122"/>
              </a:rPr>
              <a:t>按钮，弹出</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编辑系统变量</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对话框</a:t>
            </a:r>
            <a:r>
              <a:rPr lang="zh-CN" altLang="en-US"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在</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变量值</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文本区域内</a:t>
            </a:r>
            <a:r>
              <a:rPr lang="zh-CN" altLang="en-US"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添加</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%JAVA_HOME%\bin</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路径，并在路径后面用</a:t>
            </a:r>
            <a:r>
              <a:rPr lang="zh-CN" altLang="zh-CN" sz="2000" dirty="0">
                <a:solidFill>
                  <a:srgbClr val="1369B2"/>
                </a:solidFill>
                <a:latin typeface="微软雅黑" panose="020B0503020204020204" pitchFamily="34" charset="-122"/>
                <a:ea typeface="微软雅黑" panose="020B0503020204020204" pitchFamily="34" charset="-122"/>
              </a:rPr>
              <a:t>英文半角分号</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结束，将其与后面的路径隔开</a:t>
            </a:r>
            <a:r>
              <a:rPr lang="zh-CN" altLang="en-US" sz="2000" dirty="0">
                <a:solidFill>
                  <a:srgbClr val="595959"/>
                </a:solidFill>
                <a:latin typeface="微软雅黑" panose="020B0503020204020204" pitchFamily="34" charset="-122"/>
                <a:ea typeface="微软雅黑" panose="020B0503020204020204" pitchFamily="34" charset="-122"/>
              </a:rPr>
              <a:t>，如下图所示。</a:t>
            </a:r>
          </a:p>
        </p:txBody>
      </p:sp>
      <p:pic>
        <p:nvPicPr>
          <p:cNvPr id="5" name="图片 4">
            <a:extLst>
              <a:ext uri="{FF2B5EF4-FFF2-40B4-BE49-F238E27FC236}">
                <a16:creationId xmlns:a16="http://schemas.microsoft.com/office/drawing/2014/main" id="{C12505DF-6B99-E282-3947-2EFA2868EA72}"/>
              </a:ext>
            </a:extLst>
          </p:cNvPr>
          <p:cNvPicPr>
            <a:picLocks noChangeAspect="1"/>
          </p:cNvPicPr>
          <p:nvPr/>
        </p:nvPicPr>
        <p:blipFill>
          <a:blip r:embed="rId3"/>
          <a:stretch>
            <a:fillRect/>
          </a:stretch>
        </p:blipFill>
        <p:spPr>
          <a:xfrm>
            <a:off x="335206" y="4506835"/>
            <a:ext cx="5375661" cy="1368000"/>
          </a:xfrm>
          <a:prstGeom prst="rect">
            <a:avLst/>
          </a:prstGeom>
        </p:spPr>
      </p:pic>
      <p:pic>
        <p:nvPicPr>
          <p:cNvPr id="9" name="图片 8">
            <a:extLst>
              <a:ext uri="{FF2B5EF4-FFF2-40B4-BE49-F238E27FC236}">
                <a16:creationId xmlns:a16="http://schemas.microsoft.com/office/drawing/2014/main" id="{57F0BAC1-1506-2DEA-363F-6E2EDC5EDB07}"/>
              </a:ext>
            </a:extLst>
          </p:cNvPr>
          <p:cNvPicPr>
            <a:picLocks noChangeAspect="1"/>
          </p:cNvPicPr>
          <p:nvPr/>
        </p:nvPicPr>
        <p:blipFill>
          <a:blip r:embed="rId4"/>
          <a:stretch>
            <a:fillRect/>
          </a:stretch>
        </p:blipFill>
        <p:spPr>
          <a:xfrm>
            <a:off x="3071206" y="2707600"/>
            <a:ext cx="6923086" cy="676394"/>
          </a:xfrm>
          <a:prstGeom prst="rect">
            <a:avLst/>
          </a:prstGeom>
        </p:spPr>
      </p:pic>
      <p:pic>
        <p:nvPicPr>
          <p:cNvPr id="11" name="图片 10">
            <a:extLst>
              <a:ext uri="{FF2B5EF4-FFF2-40B4-BE49-F238E27FC236}">
                <a16:creationId xmlns:a16="http://schemas.microsoft.com/office/drawing/2014/main" id="{C45950B0-8B5C-70D9-7337-F027270BFB2C}"/>
              </a:ext>
            </a:extLst>
          </p:cNvPr>
          <p:cNvPicPr>
            <a:picLocks noChangeAspect="1"/>
          </p:cNvPicPr>
          <p:nvPr/>
        </p:nvPicPr>
        <p:blipFill>
          <a:blip r:embed="rId5"/>
          <a:stretch>
            <a:fillRect/>
          </a:stretch>
        </p:blipFill>
        <p:spPr>
          <a:xfrm>
            <a:off x="6317672" y="4506834"/>
            <a:ext cx="5375665" cy="13680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安装</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3"/>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just">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安装</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独立</a:t>
            </a:r>
            <a:r>
              <a:rPr lang="zh-CN" altLang="en-US" sz="2000" dirty="0">
                <a:solidFill>
                  <a:srgbClr val="1369B2"/>
                </a:solidFill>
                <a:latin typeface="微软雅黑" panose="020B0503020204020204" pitchFamily="34" charset="-122"/>
                <a:ea typeface="微软雅黑" panose="020B0503020204020204" pitchFamily="34" charset="-122"/>
                <a:cs typeface="+mn-ea"/>
              </a:rPr>
              <a:t>完成</a:t>
            </a:r>
            <a:r>
              <a:rPr lang="en-US" altLang="zh-CN" sz="2000" dirty="0" err="1">
                <a:solidFill>
                  <a:srgbClr val="1369B2"/>
                </a:solidFill>
                <a:latin typeface="微软雅黑" panose="020B0503020204020204" pitchFamily="34" charset="-122"/>
                <a:ea typeface="微软雅黑" panose="020B0503020204020204" pitchFamily="34" charset="-122"/>
                <a:cs typeface="+mn-ea"/>
              </a:rPr>
              <a:t>JMeter</a:t>
            </a:r>
            <a:r>
              <a:rPr lang="zh-CN" altLang="en-US" sz="2000" dirty="0">
                <a:solidFill>
                  <a:srgbClr val="1369B2"/>
                </a:solidFill>
                <a:latin typeface="微软雅黑" panose="020B0503020204020204" pitchFamily="34" charset="-122"/>
                <a:ea typeface="微软雅黑" panose="020B0503020204020204" pitchFamily="34" charset="-122"/>
                <a:cs typeface="+mn-ea"/>
              </a:rPr>
              <a:t>的安装</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安装</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1"/>
          <p:cNvSpPr txBox="1"/>
          <p:nvPr>
            <p:custDataLst>
              <p:tags r:id="rId1"/>
            </p:custDataLst>
          </p:nvPr>
        </p:nvSpPr>
        <p:spPr>
          <a:xfrm>
            <a:off x="1143690" y="1027167"/>
            <a:ext cx="10090367" cy="961289"/>
          </a:xfrm>
          <a:prstGeom prst="rect">
            <a:avLst/>
          </a:prstGeom>
          <a:noFill/>
          <a:ln>
            <a:noFill/>
          </a:ln>
        </p:spPr>
        <p:txBody>
          <a:bodyPr wrap="square" rtlCol="0">
            <a:spAutoFit/>
          </a:bodyPr>
          <a:lstStyle/>
          <a:p>
            <a:pPr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rPr>
              <a:t>登录</a:t>
            </a:r>
            <a:r>
              <a:rPr lang="en-US" altLang="zh-CN" sz="2000" dirty="0">
                <a:solidFill>
                  <a:srgbClr val="595959"/>
                </a:solidFill>
                <a:latin typeface="微软雅黑" panose="020B0503020204020204" pitchFamily="34" charset="-122"/>
                <a:ea typeface="微软雅黑" panose="020B0503020204020204" pitchFamily="34" charset="-122"/>
              </a:rPr>
              <a:t>Apache </a:t>
            </a:r>
            <a:r>
              <a:rPr lang="en-US" altLang="zh-CN" sz="2000" dirty="0" err="1">
                <a:solidFill>
                  <a:srgbClr val="595959"/>
                </a:solidFill>
                <a:latin typeface="微软雅黑" panose="020B0503020204020204" pitchFamily="34" charset="-122"/>
                <a:ea typeface="微软雅黑" panose="020B0503020204020204" pitchFamily="34" charset="-122"/>
              </a:rPr>
              <a:t>JMeter</a:t>
            </a:r>
            <a:r>
              <a:rPr lang="zh-CN" altLang="zh-CN" sz="2000" dirty="0">
                <a:solidFill>
                  <a:srgbClr val="595959"/>
                </a:solidFill>
                <a:latin typeface="微软雅黑" panose="020B0503020204020204" pitchFamily="34" charset="-122"/>
                <a:ea typeface="微软雅黑" panose="020B0503020204020204" pitchFamily="34" charset="-122"/>
              </a:rPr>
              <a:t>官网</a:t>
            </a:r>
            <a:r>
              <a:rPr lang="zh-CN" altLang="en-US" sz="2000" dirty="0">
                <a:solidFill>
                  <a:srgbClr val="595959"/>
                </a:solidFill>
                <a:latin typeface="微软雅黑" panose="020B0503020204020204" pitchFamily="34" charset="-122"/>
                <a:ea typeface="微软雅黑" panose="020B0503020204020204" pitchFamily="34" charset="-122"/>
              </a:rPr>
              <a:t>（</a:t>
            </a:r>
            <a:r>
              <a:rPr lang="en-US" altLang="zh-CN" sz="2000" dirty="0">
                <a:solidFill>
                  <a:srgbClr val="0070C0"/>
                </a:solidFill>
                <a:latin typeface="微软雅黑" panose="020B0503020204020204" pitchFamily="34" charset="-122"/>
                <a:ea typeface="微软雅黑" panose="020B0503020204020204" pitchFamily="34" charset="-122"/>
              </a:rPr>
              <a:t>https://jmeter.apache.org/</a:t>
            </a:r>
            <a:r>
              <a:rPr lang="zh-CN" altLang="en-US" sz="2000" dirty="0">
                <a:solidFill>
                  <a:srgbClr val="595959"/>
                </a:solidFill>
                <a:latin typeface="微软雅黑" panose="020B0503020204020204" pitchFamily="34" charset="-122"/>
                <a:ea typeface="微软雅黑" panose="020B0503020204020204" pitchFamily="34" charset="-122"/>
              </a:rPr>
              <a:t>）</a:t>
            </a:r>
            <a:r>
              <a:rPr lang="en-US"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单击“</a:t>
            </a:r>
            <a:r>
              <a:rPr lang="en-US" altLang="zh-CN" sz="2000" dirty="0">
                <a:solidFill>
                  <a:srgbClr val="1369B2"/>
                </a:solidFill>
                <a:latin typeface="微软雅黑" panose="020B0503020204020204" pitchFamily="34" charset="-122"/>
                <a:ea typeface="微软雅黑" panose="020B0503020204020204" pitchFamily="34" charset="-122"/>
              </a:rPr>
              <a:t>apache-jmeter-5.6.3.zip sha512 </a:t>
            </a:r>
            <a:r>
              <a:rPr lang="en-US" altLang="zh-CN" sz="2000" dirty="0" err="1">
                <a:solidFill>
                  <a:srgbClr val="1369B2"/>
                </a:solidFill>
                <a:latin typeface="微软雅黑" panose="020B0503020204020204" pitchFamily="34" charset="-122"/>
                <a:ea typeface="微软雅黑" panose="020B0503020204020204" pitchFamily="34" charset="-122"/>
              </a:rPr>
              <a:t>pgp</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下载链接下载</a:t>
            </a:r>
            <a:r>
              <a:rPr lang="en-US" altLang="zh-CN" sz="2000" dirty="0" err="1">
                <a:solidFill>
                  <a:srgbClr val="595959"/>
                </a:solidFill>
                <a:latin typeface="微软雅黑" panose="020B0503020204020204" pitchFamily="34" charset="-122"/>
                <a:ea typeface="微软雅黑" panose="020B0503020204020204" pitchFamily="34" charset="-122"/>
              </a:rPr>
              <a:t>JMeter</a:t>
            </a:r>
            <a:r>
              <a:rPr lang="zh-CN" altLang="en-US" sz="2000" dirty="0">
                <a:solidFill>
                  <a:srgbClr val="595959"/>
                </a:solidFill>
                <a:latin typeface="微软雅黑" panose="020B0503020204020204" pitchFamily="34" charset="-122"/>
                <a:ea typeface="微软雅黑" panose="020B0503020204020204" pitchFamily="34" charset="-122"/>
              </a:rPr>
              <a:t>。</a:t>
            </a:r>
            <a:r>
              <a:rPr lang="en-US" altLang="zh-CN" sz="2000" dirty="0">
                <a:solidFill>
                  <a:srgbClr val="595959"/>
                </a:solidFill>
                <a:latin typeface="微软雅黑" panose="020B0503020204020204" pitchFamily="34" charset="-122"/>
                <a:ea typeface="微软雅黑" panose="020B0503020204020204" pitchFamily="34" charset="-122"/>
              </a:rPr>
              <a:t> JMeter</a:t>
            </a:r>
            <a:r>
              <a:rPr lang="zh-CN" altLang="en-US" sz="2000" dirty="0">
                <a:solidFill>
                  <a:srgbClr val="595959"/>
                </a:solidFill>
                <a:latin typeface="微软雅黑" panose="020B0503020204020204" pitchFamily="34" charset="-122"/>
                <a:ea typeface="微软雅黑" panose="020B0503020204020204" pitchFamily="34" charset="-122"/>
              </a:rPr>
              <a:t>官网首页如下图所示。</a:t>
            </a:r>
            <a:endParaRPr lang="en-US" altLang="zh-CN" sz="2000" dirty="0">
              <a:solidFill>
                <a:srgbClr val="595959"/>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9764033-D2AD-80CF-AEE3-BBE2410779A8}"/>
              </a:ext>
            </a:extLst>
          </p:cNvPr>
          <p:cNvPicPr>
            <a:picLocks noChangeAspect="1"/>
          </p:cNvPicPr>
          <p:nvPr/>
        </p:nvPicPr>
        <p:blipFill>
          <a:blip r:embed="rId4"/>
          <a:stretch>
            <a:fillRect/>
          </a:stretch>
        </p:blipFill>
        <p:spPr>
          <a:xfrm>
            <a:off x="2207206" y="2042828"/>
            <a:ext cx="7679206" cy="4311011"/>
          </a:xfrm>
          <a:prstGeom prst="rect">
            <a:avLst/>
          </a:prstGeom>
        </p:spPr>
      </p:pic>
      <p:sp>
        <p:nvSpPr>
          <p:cNvPr id="5" name="矩形 4">
            <a:extLst>
              <a:ext uri="{FF2B5EF4-FFF2-40B4-BE49-F238E27FC236}">
                <a16:creationId xmlns:a16="http://schemas.microsoft.com/office/drawing/2014/main" id="{EEF33F87-3E55-1092-1278-3781DE1D6528}"/>
              </a:ext>
            </a:extLst>
          </p:cNvPr>
          <p:cNvSpPr/>
          <p:nvPr/>
        </p:nvSpPr>
        <p:spPr>
          <a:xfrm>
            <a:off x="3863206" y="4941794"/>
            <a:ext cx="1296000" cy="14400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安装</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1"/>
          <p:cNvSpPr txBox="1"/>
          <p:nvPr>
            <p:custDataLst>
              <p:tags r:id="rId1"/>
            </p:custDataLst>
          </p:nvPr>
        </p:nvSpPr>
        <p:spPr>
          <a:xfrm>
            <a:off x="911206" y="909794"/>
            <a:ext cx="10423517" cy="1422954"/>
          </a:xfrm>
          <a:prstGeom prst="rect">
            <a:avLst/>
          </a:prstGeom>
          <a:noFill/>
          <a:ln>
            <a:noFill/>
          </a:ln>
        </p:spPr>
        <p:txBody>
          <a:bodyPr wrap="square" rtlCol="0">
            <a:spAutoFit/>
          </a:bodyPr>
          <a:lstStyle/>
          <a:p>
            <a:pPr indent="457200" algn="just"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rPr>
              <a:t>下载完成之后，</a:t>
            </a:r>
            <a:r>
              <a:rPr lang="en-US" altLang="zh-CN" sz="2000" dirty="0">
                <a:solidFill>
                  <a:srgbClr val="1369B2"/>
                </a:solidFill>
                <a:latin typeface="微软雅黑" panose="020B0503020204020204" pitchFamily="34" charset="-122"/>
                <a:ea typeface="微软雅黑" panose="020B0503020204020204" pitchFamily="34" charset="-122"/>
              </a:rPr>
              <a:t>JMeter</a:t>
            </a:r>
            <a:r>
              <a:rPr lang="zh-CN" altLang="zh-CN" sz="2000" dirty="0">
                <a:solidFill>
                  <a:srgbClr val="1369B2"/>
                </a:solidFill>
                <a:latin typeface="微软雅黑" panose="020B0503020204020204" pitchFamily="34" charset="-122"/>
                <a:ea typeface="微软雅黑" panose="020B0503020204020204" pitchFamily="34" charset="-122"/>
              </a:rPr>
              <a:t>无</a:t>
            </a:r>
            <a:r>
              <a:rPr lang="zh-CN" altLang="en-US" sz="2000" dirty="0">
                <a:solidFill>
                  <a:srgbClr val="1369B2"/>
                </a:solidFill>
                <a:latin typeface="微软雅黑" panose="020B0503020204020204" pitchFamily="34" charset="-122"/>
                <a:ea typeface="微软雅黑" panose="020B0503020204020204" pitchFamily="34" charset="-122"/>
              </a:rPr>
              <a:t>须</a:t>
            </a:r>
            <a:r>
              <a:rPr lang="zh-CN" altLang="zh-CN" sz="2000" dirty="0">
                <a:solidFill>
                  <a:srgbClr val="1369B2"/>
                </a:solidFill>
                <a:latin typeface="微软雅黑" panose="020B0503020204020204" pitchFamily="34" charset="-122"/>
                <a:ea typeface="微软雅黑" panose="020B0503020204020204" pitchFamily="34" charset="-122"/>
              </a:rPr>
              <a:t>安装，解压即可使用</a:t>
            </a:r>
            <a:r>
              <a:rPr lang="zh-CN" altLang="zh-CN" sz="2000" dirty="0">
                <a:solidFill>
                  <a:srgbClr val="595959"/>
                </a:solidFill>
                <a:latin typeface="微软雅黑" panose="020B0503020204020204" pitchFamily="34" charset="-122"/>
                <a:ea typeface="微软雅黑" panose="020B0503020204020204" pitchFamily="34" charset="-122"/>
              </a:rPr>
              <a:t>。解压之后，在</a:t>
            </a:r>
            <a:r>
              <a:rPr lang="en-US" altLang="zh-CN" sz="2000" dirty="0">
                <a:solidFill>
                  <a:srgbClr val="1369B2"/>
                </a:solidFill>
                <a:latin typeface="微软雅黑" panose="020B0503020204020204" pitchFamily="34" charset="-122"/>
                <a:ea typeface="微软雅黑" panose="020B0503020204020204" pitchFamily="34" charset="-122"/>
              </a:rPr>
              <a:t>bin</a:t>
            </a:r>
            <a:r>
              <a:rPr lang="zh-CN" altLang="zh-CN" sz="2000" dirty="0">
                <a:solidFill>
                  <a:srgbClr val="1369B2"/>
                </a:solidFill>
                <a:latin typeface="微软雅黑" panose="020B0503020204020204" pitchFamily="34" charset="-122"/>
                <a:ea typeface="微软雅黑" panose="020B0503020204020204" pitchFamily="34" charset="-122"/>
              </a:rPr>
              <a:t>目录</a:t>
            </a:r>
            <a:r>
              <a:rPr lang="zh-CN" altLang="zh-CN" sz="2000" dirty="0">
                <a:solidFill>
                  <a:srgbClr val="595959"/>
                </a:solidFill>
                <a:latin typeface="微软雅黑" panose="020B0503020204020204" pitchFamily="34" charset="-122"/>
                <a:ea typeface="微软雅黑" panose="020B0503020204020204" pitchFamily="34" charset="-122"/>
              </a:rPr>
              <a:t>下，有一个</a:t>
            </a:r>
            <a:r>
              <a:rPr lang="en-US" altLang="zh-CN" sz="2000" dirty="0">
                <a:solidFill>
                  <a:srgbClr val="1369B2"/>
                </a:solidFill>
                <a:latin typeface="微软雅黑" panose="020B0503020204020204" pitchFamily="34" charset="-122"/>
                <a:ea typeface="微软雅黑" panose="020B0503020204020204" pitchFamily="34" charset="-122"/>
              </a:rPr>
              <a:t>ApacheJMeter.jar/jmeter.bat</a:t>
            </a:r>
            <a:r>
              <a:rPr lang="zh-CN" altLang="zh-CN" sz="2000" dirty="0">
                <a:solidFill>
                  <a:srgbClr val="595959"/>
                </a:solidFill>
                <a:latin typeface="微软雅黑" panose="020B0503020204020204" pitchFamily="34" charset="-122"/>
                <a:ea typeface="微软雅黑" panose="020B0503020204020204" pitchFamily="34" charset="-122"/>
              </a:rPr>
              <a:t>文件，</a:t>
            </a:r>
            <a:r>
              <a:rPr lang="zh-CN" altLang="zh-CN" sz="2000" dirty="0">
                <a:solidFill>
                  <a:srgbClr val="1369B2"/>
                </a:solidFill>
                <a:latin typeface="微软雅黑" panose="020B0503020204020204" pitchFamily="34" charset="-122"/>
                <a:ea typeface="微软雅黑" panose="020B0503020204020204" pitchFamily="34" charset="-122"/>
              </a:rPr>
              <a:t>双击该文件就可以启动</a:t>
            </a:r>
            <a:r>
              <a:rPr lang="en-US" altLang="zh-CN" sz="2000" dirty="0">
                <a:solidFill>
                  <a:srgbClr val="1369B2"/>
                </a:solidFill>
                <a:latin typeface="微软雅黑" panose="020B0503020204020204" pitchFamily="34" charset="-122"/>
                <a:ea typeface="微软雅黑" panose="020B0503020204020204" pitchFamily="34" charset="-122"/>
              </a:rPr>
              <a:t>JMeter</a:t>
            </a:r>
            <a:r>
              <a:rPr lang="zh-CN" altLang="en-US" sz="2000" dirty="0">
                <a:solidFill>
                  <a:srgbClr val="595959"/>
                </a:solidFill>
                <a:latin typeface="微软雅黑" panose="020B0503020204020204" pitchFamily="34" charset="-122"/>
                <a:ea typeface="微软雅黑" panose="020B0503020204020204" pitchFamily="34" charset="-122"/>
              </a:rPr>
              <a:t>。</a:t>
            </a:r>
            <a:r>
              <a:rPr lang="en-US" altLang="zh-CN" sz="2000" dirty="0" err="1">
                <a:solidFill>
                  <a:srgbClr val="595959"/>
                </a:solidFill>
                <a:latin typeface="微软雅黑" panose="020B0503020204020204" pitchFamily="34" charset="-122"/>
                <a:ea typeface="微软雅黑" panose="020B0503020204020204" pitchFamily="34" charset="-122"/>
              </a:rPr>
              <a:t>JMeter</a:t>
            </a:r>
            <a:r>
              <a:rPr lang="zh-CN" altLang="zh-CN" sz="2000" dirty="0">
                <a:solidFill>
                  <a:srgbClr val="595959"/>
                </a:solidFill>
                <a:latin typeface="微软雅黑" panose="020B0503020204020204" pitchFamily="34" charset="-122"/>
                <a:ea typeface="微软雅黑" panose="020B0503020204020204" pitchFamily="34" charset="-122"/>
              </a:rPr>
              <a:t>启动成功界面</a:t>
            </a:r>
            <a:r>
              <a:rPr lang="zh-CN" altLang="en-US" sz="2000" dirty="0">
                <a:solidFill>
                  <a:srgbClr val="595959"/>
                </a:solidFill>
                <a:latin typeface="微软雅黑" panose="020B0503020204020204" pitchFamily="34" charset="-122"/>
                <a:ea typeface="微软雅黑" panose="020B0503020204020204" pitchFamily="34" charset="-122"/>
              </a:rPr>
              <a:t>如下图所示。</a:t>
            </a:r>
          </a:p>
        </p:txBody>
      </p:sp>
      <p:pic>
        <p:nvPicPr>
          <p:cNvPr id="4" name="图片 3">
            <a:extLst>
              <a:ext uri="{FF2B5EF4-FFF2-40B4-BE49-F238E27FC236}">
                <a16:creationId xmlns:a16="http://schemas.microsoft.com/office/drawing/2014/main" id="{935077F1-B43C-1B5A-B624-C0BDDEB9FB6E}"/>
              </a:ext>
            </a:extLst>
          </p:cNvPr>
          <p:cNvPicPr>
            <a:picLocks noChangeAspect="1"/>
          </p:cNvPicPr>
          <p:nvPr/>
        </p:nvPicPr>
        <p:blipFill>
          <a:blip r:embed="rId4"/>
          <a:stretch>
            <a:fillRect/>
          </a:stretch>
        </p:blipFill>
        <p:spPr>
          <a:xfrm>
            <a:off x="2508724" y="2469461"/>
            <a:ext cx="7172963" cy="403018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5.2.3 </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目录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3"/>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p>
        </p:txBody>
      </p:sp>
      <p:sp>
        <p:nvSpPr>
          <p:cNvPr id="13" name="TextBox 35"/>
          <p:cNvSpPr txBox="1">
            <a:spLocks noChangeArrowheads="1"/>
          </p:cNvSpPr>
          <p:nvPr/>
        </p:nvSpPr>
        <p:spPr bwMode="auto">
          <a:xfrm>
            <a:off x="5815965" y="3576722"/>
            <a:ext cx="5429568" cy="99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了解</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目录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描述</a:t>
            </a:r>
            <a:r>
              <a:rPr lang="en-US" altLang="zh-CN" sz="2000" dirty="0" err="1">
                <a:solidFill>
                  <a:srgbClr val="1369B2"/>
                </a:solidFill>
                <a:latin typeface="微软雅黑" panose="020B0503020204020204" pitchFamily="34" charset="-122"/>
                <a:ea typeface="微软雅黑" panose="020B0503020204020204" pitchFamily="34" charset="-122"/>
                <a:cs typeface="+mn-ea"/>
              </a:rPr>
              <a:t>JMeter</a:t>
            </a:r>
            <a:r>
              <a:rPr lang="zh-CN" altLang="en-US" sz="2000" dirty="0">
                <a:solidFill>
                  <a:srgbClr val="1369B2"/>
                </a:solidFill>
                <a:latin typeface="微软雅黑" panose="020B0503020204020204" pitchFamily="34" charset="-122"/>
                <a:ea typeface="微软雅黑" panose="020B0503020204020204" pitchFamily="34" charset="-122"/>
                <a:cs typeface="+mn-ea"/>
              </a:rPr>
              <a:t>各个目录的主要用途</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5.2.3 </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目录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053384"/>
            <a:ext cx="4610045" cy="400110"/>
          </a:xfrm>
          <a:prstGeom prst="rect">
            <a:avLst/>
          </a:prstGeom>
        </p:spPr>
        <p:txBody>
          <a:bodyPr wrap="none">
            <a:spAutoFit/>
          </a:bodyPr>
          <a:lstStyle/>
          <a:p>
            <a:r>
              <a:rPr lang="en-US" altLang="zh-CN" sz="2000" dirty="0" err="1">
                <a:solidFill>
                  <a:srgbClr val="1369B2"/>
                </a:solidFill>
                <a:latin typeface="微软雅黑" panose="020B0503020204020204" pitchFamily="34" charset="-122"/>
                <a:ea typeface="微软雅黑" panose="020B0503020204020204" pitchFamily="34" charset="-122"/>
                <a:cs typeface="+mn-ea"/>
              </a:rPr>
              <a:t>JMeter</a:t>
            </a:r>
            <a:r>
              <a:rPr lang="zh-CN" altLang="zh-CN" sz="2000" dirty="0">
                <a:solidFill>
                  <a:srgbClr val="1369B2"/>
                </a:solidFill>
                <a:latin typeface="微软雅黑" panose="020B0503020204020204" pitchFamily="34" charset="-122"/>
                <a:ea typeface="微软雅黑" panose="020B0503020204020204" pitchFamily="34" charset="-122"/>
                <a:cs typeface="+mn-ea"/>
              </a:rPr>
              <a:t>解压</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之后，其</a:t>
            </a:r>
            <a:r>
              <a:rPr lang="zh-CN" altLang="zh-CN" sz="2000">
                <a:solidFill>
                  <a:srgbClr val="1369B2"/>
                </a:solidFill>
                <a:latin typeface="微软雅黑" panose="020B0503020204020204" pitchFamily="34" charset="-122"/>
                <a:ea typeface="微软雅黑" panose="020B0503020204020204" pitchFamily="34" charset="-122"/>
                <a:cs typeface="+mn-ea"/>
              </a:rPr>
              <a:t>目录</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如下图</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所示。</a:t>
            </a:r>
          </a:p>
        </p:txBody>
      </p:sp>
      <p:pic>
        <p:nvPicPr>
          <p:cNvPr id="8" name="图片 7">
            <a:extLst>
              <a:ext uri="{FF2B5EF4-FFF2-40B4-BE49-F238E27FC236}">
                <a16:creationId xmlns:a16="http://schemas.microsoft.com/office/drawing/2014/main" id="{B9BB7C07-20C1-DB4F-C610-80D7502EB8B4}"/>
              </a:ext>
            </a:extLst>
          </p:cNvPr>
          <p:cNvPicPr>
            <a:picLocks noChangeAspect="1"/>
          </p:cNvPicPr>
          <p:nvPr/>
        </p:nvPicPr>
        <p:blipFill>
          <a:blip r:embed="rId3"/>
          <a:stretch>
            <a:fillRect/>
          </a:stretch>
        </p:blipFill>
        <p:spPr>
          <a:xfrm>
            <a:off x="2361872" y="2063347"/>
            <a:ext cx="7466667" cy="374285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5.2.3 </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目录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TextBox 17"/>
          <p:cNvSpPr>
            <a:spLocks noChangeArrowheads="1"/>
          </p:cNvSpPr>
          <p:nvPr/>
        </p:nvSpPr>
        <p:spPr bwMode="auto">
          <a:xfrm>
            <a:off x="1143690" y="1273227"/>
            <a:ext cx="16827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1.bin</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目录</a:t>
            </a:r>
          </a:p>
        </p:txBody>
      </p:sp>
      <p:sp>
        <p:nvSpPr>
          <p:cNvPr id="2" name="矩形 1"/>
          <p:cNvSpPr/>
          <p:nvPr/>
        </p:nvSpPr>
        <p:spPr>
          <a:xfrm>
            <a:off x="1143689" y="1710141"/>
            <a:ext cx="8784081" cy="553998"/>
          </a:xfrm>
          <a:prstGeom prst="rect">
            <a:avLst/>
          </a:prstGeom>
        </p:spPr>
        <p:txBody>
          <a:bodyPr wrap="square">
            <a:spAutoFit/>
          </a:bodyPr>
          <a:lstStyle/>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rPr>
              <a:t>bin</a:t>
            </a:r>
            <a:r>
              <a:rPr lang="zh-CN" altLang="zh-CN" sz="2000" dirty="0">
                <a:solidFill>
                  <a:srgbClr val="595959"/>
                </a:solidFill>
                <a:latin typeface="微软雅黑" panose="020B0503020204020204" pitchFamily="34" charset="-122"/>
                <a:ea typeface="微软雅黑" panose="020B0503020204020204" pitchFamily="34" charset="-122"/>
              </a:rPr>
              <a:t>目录用于</a:t>
            </a:r>
            <a:r>
              <a:rPr lang="zh-CN" altLang="zh-CN" sz="2000" dirty="0">
                <a:solidFill>
                  <a:srgbClr val="1369B2"/>
                </a:solidFill>
                <a:latin typeface="微软雅黑" panose="020B0503020204020204" pitchFamily="34" charset="-122"/>
                <a:ea typeface="微软雅黑" panose="020B0503020204020204" pitchFamily="34" charset="-122"/>
              </a:rPr>
              <a:t>存储可执行文件</a:t>
            </a:r>
            <a:r>
              <a:rPr lang="zh-CN" altLang="zh-CN" sz="2000" dirty="0">
                <a:solidFill>
                  <a:srgbClr val="595959"/>
                </a:solidFill>
                <a:latin typeface="微软雅黑" panose="020B0503020204020204" pitchFamily="34" charset="-122"/>
                <a:ea typeface="微软雅黑" panose="020B0503020204020204" pitchFamily="34" charset="-122"/>
              </a:rPr>
              <a:t>和</a:t>
            </a:r>
            <a:r>
              <a:rPr lang="zh-CN" altLang="zh-CN" sz="2000" dirty="0">
                <a:solidFill>
                  <a:srgbClr val="1369B2"/>
                </a:solidFill>
                <a:latin typeface="微软雅黑" panose="020B0503020204020204" pitchFamily="34" charset="-122"/>
                <a:ea typeface="微软雅黑" panose="020B0503020204020204" pitchFamily="34" charset="-122"/>
              </a:rPr>
              <a:t>配置文件</a:t>
            </a:r>
            <a:r>
              <a:rPr lang="zh-CN" altLang="en-US" sz="2000" dirty="0">
                <a:solidFill>
                  <a:srgbClr val="595959"/>
                </a:solidFill>
                <a:latin typeface="微软雅黑" panose="020B0503020204020204" pitchFamily="34" charset="-122"/>
                <a:ea typeface="微软雅黑" panose="020B0503020204020204" pitchFamily="34" charset="-122"/>
              </a:rPr>
              <a:t>，</a:t>
            </a:r>
            <a:r>
              <a:rPr lang="en-US" altLang="zh-CN" sz="2000" dirty="0">
                <a:solidFill>
                  <a:srgbClr val="595959"/>
                </a:solidFill>
                <a:latin typeface="微软雅黑" panose="020B0503020204020204" pitchFamily="34" charset="-122"/>
                <a:ea typeface="微软雅黑" panose="020B0503020204020204" pitchFamily="34" charset="-122"/>
              </a:rPr>
              <a:t>bin</a:t>
            </a:r>
            <a:r>
              <a:rPr lang="zh-CN" altLang="zh-CN" sz="2000" dirty="0">
                <a:solidFill>
                  <a:srgbClr val="595959"/>
                </a:solidFill>
                <a:latin typeface="微软雅黑" panose="020B0503020204020204" pitchFamily="34" charset="-122"/>
                <a:ea typeface="微软雅黑" panose="020B0503020204020204" pitchFamily="34" charset="-122"/>
              </a:rPr>
              <a:t>目录中的</a:t>
            </a:r>
            <a:r>
              <a:rPr lang="zh-CN" altLang="zh-CN" sz="2000">
                <a:solidFill>
                  <a:srgbClr val="595959"/>
                </a:solidFill>
                <a:latin typeface="微软雅黑" panose="020B0503020204020204" pitchFamily="34" charset="-122"/>
                <a:ea typeface="微软雅黑" panose="020B0503020204020204" pitchFamily="34" charset="-122"/>
              </a:rPr>
              <a:t>内容</a:t>
            </a:r>
            <a:r>
              <a:rPr lang="zh-CN" altLang="en-US" sz="2000">
                <a:solidFill>
                  <a:srgbClr val="595959"/>
                </a:solidFill>
                <a:latin typeface="微软雅黑" panose="020B0503020204020204" pitchFamily="34" charset="-122"/>
                <a:ea typeface="微软雅黑" panose="020B0503020204020204" pitchFamily="34" charset="-122"/>
              </a:rPr>
              <a:t>如下图</a:t>
            </a:r>
            <a:r>
              <a:rPr lang="zh-CN" altLang="en-US" sz="2000" dirty="0">
                <a:solidFill>
                  <a:srgbClr val="595959"/>
                </a:solidFill>
                <a:latin typeface="微软雅黑" panose="020B0503020204020204" pitchFamily="34" charset="-122"/>
                <a:ea typeface="微软雅黑" panose="020B0503020204020204" pitchFamily="34" charset="-122"/>
              </a:rPr>
              <a:t>所示。</a:t>
            </a:r>
          </a:p>
        </p:txBody>
      </p:sp>
      <p:pic>
        <p:nvPicPr>
          <p:cNvPr id="7" name="图片 6">
            <a:extLst>
              <a:ext uri="{FF2B5EF4-FFF2-40B4-BE49-F238E27FC236}">
                <a16:creationId xmlns:a16="http://schemas.microsoft.com/office/drawing/2014/main" id="{1AC1698C-21E5-4568-AB1E-244AD2FE59F2}"/>
              </a:ext>
            </a:extLst>
          </p:cNvPr>
          <p:cNvPicPr>
            <a:picLocks noChangeAspect="1"/>
          </p:cNvPicPr>
          <p:nvPr/>
        </p:nvPicPr>
        <p:blipFill>
          <a:blip r:embed="rId3"/>
          <a:stretch>
            <a:fillRect/>
          </a:stretch>
        </p:blipFill>
        <p:spPr>
          <a:xfrm>
            <a:off x="3052254" y="2393276"/>
            <a:ext cx="6085904" cy="4118864"/>
          </a:xfrm>
          <a:prstGeom prst="rect">
            <a:avLst/>
          </a:prstGeom>
        </p:spPr>
      </p:pic>
      <p:sp>
        <p:nvSpPr>
          <p:cNvPr id="9" name="矩形 8">
            <a:extLst>
              <a:ext uri="{FF2B5EF4-FFF2-40B4-BE49-F238E27FC236}">
                <a16:creationId xmlns:a16="http://schemas.microsoft.com/office/drawing/2014/main" id="{DB63279A-90A7-5CCB-E7D5-7A438D525460}"/>
              </a:ext>
            </a:extLst>
          </p:cNvPr>
          <p:cNvSpPr/>
          <p:nvPr/>
        </p:nvSpPr>
        <p:spPr>
          <a:xfrm>
            <a:off x="3052254" y="3942769"/>
            <a:ext cx="936000" cy="14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BA8E1A4-0CE9-C808-DE02-72BCFCDF1A7E}"/>
              </a:ext>
            </a:extLst>
          </p:cNvPr>
          <p:cNvSpPr txBox="1"/>
          <p:nvPr/>
        </p:nvSpPr>
        <p:spPr>
          <a:xfrm>
            <a:off x="4001896" y="3906525"/>
            <a:ext cx="1512000" cy="230832"/>
          </a:xfrm>
          <a:prstGeom prst="rect">
            <a:avLst/>
          </a:prstGeom>
          <a:noFill/>
        </p:spPr>
        <p:txBody>
          <a:bodyPr wrap="square" rtlCol="0">
            <a:spAutoFit/>
          </a:bodyPr>
          <a:lstStyle/>
          <a:p>
            <a:r>
              <a:rPr lang="en-US" altLang="zh-CN" sz="900" dirty="0">
                <a:solidFill>
                  <a:srgbClr val="FF0000"/>
                </a:solidFill>
                <a:latin typeface="微软雅黑" panose="020B0503020204020204" pitchFamily="34" charset="-122"/>
                <a:ea typeface="微软雅黑" panose="020B0503020204020204" pitchFamily="34" charset="-122"/>
              </a:rPr>
              <a:t>Windows</a:t>
            </a:r>
            <a:r>
              <a:rPr lang="zh-CN" altLang="en-US" sz="900" dirty="0">
                <a:solidFill>
                  <a:srgbClr val="FF0000"/>
                </a:solidFill>
                <a:latin typeface="微软雅黑" panose="020B0503020204020204" pitchFamily="34" charset="-122"/>
                <a:ea typeface="微软雅黑" panose="020B0503020204020204" pitchFamily="34" charset="-122"/>
              </a:rPr>
              <a:t>系统启动文件</a:t>
            </a:r>
          </a:p>
        </p:txBody>
      </p:sp>
      <p:sp>
        <p:nvSpPr>
          <p:cNvPr id="11" name="矩形 10">
            <a:extLst>
              <a:ext uri="{FF2B5EF4-FFF2-40B4-BE49-F238E27FC236}">
                <a16:creationId xmlns:a16="http://schemas.microsoft.com/office/drawing/2014/main" id="{9286E011-1CCC-9436-7B62-2703D4AE4D87}"/>
              </a:ext>
            </a:extLst>
          </p:cNvPr>
          <p:cNvSpPr/>
          <p:nvPr/>
        </p:nvSpPr>
        <p:spPr>
          <a:xfrm>
            <a:off x="3052254" y="4182106"/>
            <a:ext cx="936000" cy="14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76D4BAE-BEF1-DA40-1B33-F384DBDE1106}"/>
              </a:ext>
            </a:extLst>
          </p:cNvPr>
          <p:cNvSpPr txBox="1"/>
          <p:nvPr/>
        </p:nvSpPr>
        <p:spPr>
          <a:xfrm>
            <a:off x="4001896" y="4145862"/>
            <a:ext cx="1512000" cy="230832"/>
          </a:xfrm>
          <a:prstGeom prst="rect">
            <a:avLst/>
          </a:prstGeom>
          <a:noFill/>
        </p:spPr>
        <p:txBody>
          <a:bodyPr wrap="square" rtlCol="0">
            <a:spAutoFit/>
          </a:bodyPr>
          <a:lstStyle/>
          <a:p>
            <a:r>
              <a:rPr lang="en-US" altLang="zh-CN" sz="900" dirty="0" err="1">
                <a:solidFill>
                  <a:srgbClr val="FF0000"/>
                </a:solidFill>
                <a:latin typeface="微软雅黑" panose="020B0503020204020204" pitchFamily="34" charset="-122"/>
                <a:ea typeface="微软雅黑" panose="020B0503020204020204" pitchFamily="34" charset="-122"/>
              </a:rPr>
              <a:t>Jmeter</a:t>
            </a:r>
            <a:r>
              <a:rPr lang="zh-CN" altLang="en-US" sz="900" dirty="0">
                <a:solidFill>
                  <a:srgbClr val="FF0000"/>
                </a:solidFill>
                <a:latin typeface="微软雅黑" panose="020B0503020204020204" pitchFamily="34" charset="-122"/>
                <a:ea typeface="微软雅黑" panose="020B0503020204020204" pitchFamily="34" charset="-122"/>
              </a:rPr>
              <a:t>日志文件</a:t>
            </a:r>
          </a:p>
        </p:txBody>
      </p:sp>
      <p:sp>
        <p:nvSpPr>
          <p:cNvPr id="20" name="矩形 19">
            <a:extLst>
              <a:ext uri="{FF2B5EF4-FFF2-40B4-BE49-F238E27FC236}">
                <a16:creationId xmlns:a16="http://schemas.microsoft.com/office/drawing/2014/main" id="{CE24FDEF-AC9D-C440-4853-C8E3AC271301}"/>
              </a:ext>
            </a:extLst>
          </p:cNvPr>
          <p:cNvSpPr/>
          <p:nvPr/>
        </p:nvSpPr>
        <p:spPr>
          <a:xfrm>
            <a:off x="3052254" y="4414031"/>
            <a:ext cx="1080000" cy="14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EB8FC28B-7229-2EFF-870B-8BA86EB4F646}"/>
              </a:ext>
            </a:extLst>
          </p:cNvPr>
          <p:cNvSpPr txBox="1"/>
          <p:nvPr/>
        </p:nvSpPr>
        <p:spPr>
          <a:xfrm>
            <a:off x="4198113" y="4376694"/>
            <a:ext cx="1512000" cy="230832"/>
          </a:xfrm>
          <a:prstGeom prst="rect">
            <a:avLst/>
          </a:prstGeom>
          <a:noFill/>
        </p:spPr>
        <p:txBody>
          <a:bodyPr wrap="square" rtlCol="0">
            <a:spAutoFit/>
          </a:bodyPr>
          <a:lstStyle/>
          <a:p>
            <a:r>
              <a:rPr lang="en-US" altLang="zh-CN" sz="900" dirty="0" err="1">
                <a:solidFill>
                  <a:srgbClr val="FF0000"/>
                </a:solidFill>
                <a:latin typeface="微软雅黑" panose="020B0503020204020204" pitchFamily="34" charset="-122"/>
                <a:ea typeface="微软雅黑" panose="020B0503020204020204" pitchFamily="34" charset="-122"/>
              </a:rPr>
              <a:t>Jmeter</a:t>
            </a:r>
            <a:r>
              <a:rPr lang="zh-CN" altLang="en-US" sz="900" dirty="0">
                <a:solidFill>
                  <a:srgbClr val="FF0000"/>
                </a:solidFill>
                <a:latin typeface="微软雅黑" panose="020B0503020204020204" pitchFamily="34" charset="-122"/>
                <a:ea typeface="微软雅黑" panose="020B0503020204020204" pitchFamily="34" charset="-122"/>
              </a:rPr>
              <a:t>配置文件</a:t>
            </a:r>
          </a:p>
        </p:txBody>
      </p:sp>
      <p:sp>
        <p:nvSpPr>
          <p:cNvPr id="22" name="矩形 21">
            <a:extLst>
              <a:ext uri="{FF2B5EF4-FFF2-40B4-BE49-F238E27FC236}">
                <a16:creationId xmlns:a16="http://schemas.microsoft.com/office/drawing/2014/main" id="{31BC2739-1F66-D312-B924-1A753233F3A1}"/>
              </a:ext>
            </a:extLst>
          </p:cNvPr>
          <p:cNvSpPr/>
          <p:nvPr/>
        </p:nvSpPr>
        <p:spPr>
          <a:xfrm>
            <a:off x="3050792" y="5267916"/>
            <a:ext cx="936000" cy="14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F76BE4C9-C084-9783-28A2-AA54DEC36BE2}"/>
              </a:ext>
            </a:extLst>
          </p:cNvPr>
          <p:cNvSpPr txBox="1"/>
          <p:nvPr/>
        </p:nvSpPr>
        <p:spPr>
          <a:xfrm>
            <a:off x="4000434" y="5231672"/>
            <a:ext cx="2075820" cy="230832"/>
          </a:xfrm>
          <a:prstGeom prst="rect">
            <a:avLst/>
          </a:prstGeom>
          <a:noFill/>
        </p:spPr>
        <p:txBody>
          <a:bodyPr wrap="square" rtlCol="0">
            <a:spAutoFit/>
          </a:bodyPr>
          <a:lstStyle/>
          <a:p>
            <a:r>
              <a:rPr lang="en-US" altLang="zh-CN" sz="900" dirty="0">
                <a:solidFill>
                  <a:srgbClr val="FF0000"/>
                </a:solidFill>
                <a:latin typeface="微软雅黑" panose="020B0503020204020204" pitchFamily="34" charset="-122"/>
                <a:ea typeface="微软雅黑" panose="020B0503020204020204" pitchFamily="34" charset="-122"/>
              </a:rPr>
              <a:t>Linux/macOS</a:t>
            </a:r>
            <a:r>
              <a:rPr lang="zh-CN" altLang="en-US" sz="900" dirty="0">
                <a:solidFill>
                  <a:srgbClr val="FF0000"/>
                </a:solidFill>
                <a:latin typeface="微软雅黑" panose="020B0503020204020204" pitchFamily="34" charset="-122"/>
                <a:ea typeface="微软雅黑" panose="020B0503020204020204" pitchFamily="34" charset="-122"/>
              </a:rPr>
              <a:t>分布式测试启动文件</a:t>
            </a:r>
          </a:p>
        </p:txBody>
      </p:sp>
      <p:sp>
        <p:nvSpPr>
          <p:cNvPr id="24" name="矩形 23">
            <a:extLst>
              <a:ext uri="{FF2B5EF4-FFF2-40B4-BE49-F238E27FC236}">
                <a16:creationId xmlns:a16="http://schemas.microsoft.com/office/drawing/2014/main" id="{3E009C2B-6F4A-F9A6-FE69-15A5A77CF52C}"/>
              </a:ext>
            </a:extLst>
          </p:cNvPr>
          <p:cNvSpPr/>
          <p:nvPr/>
        </p:nvSpPr>
        <p:spPr>
          <a:xfrm>
            <a:off x="3050792" y="5502675"/>
            <a:ext cx="936000" cy="14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C6D1AF89-B4FB-5316-2538-9DB405032210}"/>
              </a:ext>
            </a:extLst>
          </p:cNvPr>
          <p:cNvSpPr txBox="1"/>
          <p:nvPr/>
        </p:nvSpPr>
        <p:spPr>
          <a:xfrm>
            <a:off x="4000434" y="5466431"/>
            <a:ext cx="2075820" cy="230832"/>
          </a:xfrm>
          <a:prstGeom prst="rect">
            <a:avLst/>
          </a:prstGeom>
          <a:noFill/>
        </p:spPr>
        <p:txBody>
          <a:bodyPr wrap="square" rtlCol="0">
            <a:spAutoFit/>
          </a:bodyPr>
          <a:lstStyle/>
          <a:p>
            <a:r>
              <a:rPr lang="en-US" altLang="zh-CN" sz="900" dirty="0">
                <a:solidFill>
                  <a:srgbClr val="FF0000"/>
                </a:solidFill>
                <a:latin typeface="微软雅黑" panose="020B0503020204020204" pitchFamily="34" charset="-122"/>
                <a:ea typeface="微软雅黑" panose="020B0503020204020204" pitchFamily="34" charset="-122"/>
              </a:rPr>
              <a:t>Windows</a:t>
            </a:r>
            <a:r>
              <a:rPr lang="zh-CN" altLang="en-US" sz="900" dirty="0">
                <a:solidFill>
                  <a:srgbClr val="FF0000"/>
                </a:solidFill>
                <a:latin typeface="微软雅黑" panose="020B0503020204020204" pitchFamily="34" charset="-122"/>
                <a:ea typeface="微软雅黑" panose="020B0503020204020204" pitchFamily="34" charset="-122"/>
              </a:rPr>
              <a:t>系统分布式测试启动文件</a:t>
            </a:r>
          </a:p>
        </p:txBody>
      </p:sp>
      <p:sp>
        <p:nvSpPr>
          <p:cNvPr id="26" name="矩形 25">
            <a:extLst>
              <a:ext uri="{FF2B5EF4-FFF2-40B4-BE49-F238E27FC236}">
                <a16:creationId xmlns:a16="http://schemas.microsoft.com/office/drawing/2014/main" id="{E811CDD6-1286-92E1-9BE5-2B253539B644}"/>
              </a:ext>
            </a:extLst>
          </p:cNvPr>
          <p:cNvSpPr/>
          <p:nvPr/>
        </p:nvSpPr>
        <p:spPr>
          <a:xfrm>
            <a:off x="3050792" y="4606472"/>
            <a:ext cx="1080000" cy="14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8E01EC63-38E1-B92D-6E78-A235B27E5813}"/>
              </a:ext>
            </a:extLst>
          </p:cNvPr>
          <p:cNvSpPr txBox="1"/>
          <p:nvPr/>
        </p:nvSpPr>
        <p:spPr>
          <a:xfrm>
            <a:off x="4171610" y="4572017"/>
            <a:ext cx="1512000" cy="230832"/>
          </a:xfrm>
          <a:prstGeom prst="rect">
            <a:avLst/>
          </a:prstGeom>
          <a:noFill/>
        </p:spPr>
        <p:txBody>
          <a:bodyPr wrap="square" rtlCol="0">
            <a:spAutoFit/>
          </a:bodyPr>
          <a:lstStyle/>
          <a:p>
            <a:r>
              <a:rPr lang="en-US" altLang="zh-CN" sz="900" dirty="0">
                <a:solidFill>
                  <a:srgbClr val="FF0000"/>
                </a:solidFill>
                <a:latin typeface="微软雅黑" panose="020B0503020204020204" pitchFamily="34" charset="-122"/>
                <a:ea typeface="微软雅黑" panose="020B0503020204020204" pitchFamily="34" charset="-122"/>
              </a:rPr>
              <a:t>Linux/macOS</a:t>
            </a:r>
            <a:r>
              <a:rPr lang="zh-CN" altLang="en-US" sz="900" dirty="0">
                <a:solidFill>
                  <a:srgbClr val="FF0000"/>
                </a:solidFill>
                <a:latin typeface="微软雅黑" panose="020B0503020204020204" pitchFamily="34" charset="-122"/>
                <a:ea typeface="微软雅黑" panose="020B0503020204020204" pitchFamily="34" charset="-122"/>
              </a:rPr>
              <a:t>启动文件</a:t>
            </a:r>
            <a:endParaRPr lang="en-US" altLang="zh-CN" sz="9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5.2.3 </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目录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TextBox 18"/>
          <p:cNvSpPr>
            <a:spLocks noChangeArrowheads="1"/>
          </p:cNvSpPr>
          <p:nvPr/>
        </p:nvSpPr>
        <p:spPr bwMode="auto">
          <a:xfrm>
            <a:off x="1065162" y="1049261"/>
            <a:ext cx="16827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2.docs</a:t>
            </a:r>
            <a:r>
              <a:rPr lang="zh-CN"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目录</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9" name="TextBox 19"/>
          <p:cNvSpPr>
            <a:spLocks noChangeArrowheads="1"/>
          </p:cNvSpPr>
          <p:nvPr/>
        </p:nvSpPr>
        <p:spPr bwMode="auto">
          <a:xfrm>
            <a:off x="961040" y="2699930"/>
            <a:ext cx="208375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3.extras</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目录</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0" name="TextBox 20"/>
          <p:cNvSpPr>
            <a:spLocks noChangeArrowheads="1"/>
          </p:cNvSpPr>
          <p:nvPr/>
        </p:nvSpPr>
        <p:spPr bwMode="auto">
          <a:xfrm>
            <a:off x="970208" y="4251501"/>
            <a:ext cx="15182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4.lib</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目录</a:t>
            </a:r>
          </a:p>
        </p:txBody>
      </p:sp>
      <p:sp>
        <p:nvSpPr>
          <p:cNvPr id="3" name="矩形 2"/>
          <p:cNvSpPr/>
          <p:nvPr/>
        </p:nvSpPr>
        <p:spPr>
          <a:xfrm>
            <a:off x="970208" y="1530776"/>
            <a:ext cx="10109519" cy="874407"/>
          </a:xfrm>
          <a:prstGeom prst="rect">
            <a:avLst/>
          </a:prstGeom>
        </p:spPr>
        <p:txBody>
          <a:bodyPr wrap="square">
            <a:spAutoFit/>
          </a:bodyPr>
          <a:lstStyle/>
          <a:p>
            <a:pPr indent="457200" algn="just">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rPr>
              <a:t>docs</a:t>
            </a:r>
            <a:r>
              <a:rPr lang="zh-CN" altLang="zh-CN" sz="1800" dirty="0">
                <a:solidFill>
                  <a:srgbClr val="595959"/>
                </a:solidFill>
                <a:latin typeface="微软雅黑" panose="020B0503020204020204" pitchFamily="34" charset="-122"/>
                <a:ea typeface="微软雅黑" panose="020B0503020204020204" pitchFamily="34" charset="-122"/>
              </a:rPr>
              <a:t>目录为</a:t>
            </a:r>
            <a:r>
              <a:rPr lang="zh-CN" altLang="zh-CN" sz="1800" dirty="0">
                <a:solidFill>
                  <a:srgbClr val="1369B2"/>
                </a:solidFill>
                <a:latin typeface="微软雅黑" panose="020B0503020204020204" pitchFamily="34" charset="-122"/>
                <a:ea typeface="微软雅黑" panose="020B0503020204020204" pitchFamily="34" charset="-122"/>
              </a:rPr>
              <a:t>接口文档目录</a:t>
            </a:r>
            <a:r>
              <a:rPr lang="zh-CN" altLang="zh-CN" sz="1800" dirty="0">
                <a:solidFill>
                  <a:srgbClr val="595959"/>
                </a:solidFill>
                <a:latin typeface="微软雅黑" panose="020B0503020204020204" pitchFamily="34" charset="-122"/>
                <a:ea typeface="微软雅黑" panose="020B0503020204020204" pitchFamily="34" charset="-122"/>
              </a:rPr>
              <a:t>，该目录主要</a:t>
            </a:r>
            <a:r>
              <a:rPr lang="zh-CN" altLang="zh-CN" sz="1800" dirty="0">
                <a:solidFill>
                  <a:srgbClr val="1369B2"/>
                </a:solidFill>
                <a:latin typeface="微软雅黑" panose="020B0503020204020204" pitchFamily="34" charset="-122"/>
                <a:ea typeface="微软雅黑" panose="020B0503020204020204" pitchFamily="34" charset="-122"/>
              </a:rPr>
              <a:t>用于存储</a:t>
            </a:r>
            <a:r>
              <a:rPr lang="en-US" altLang="zh-CN" sz="1800" dirty="0" err="1">
                <a:solidFill>
                  <a:srgbClr val="1369B2"/>
                </a:solidFill>
                <a:latin typeface="微软雅黑" panose="020B0503020204020204" pitchFamily="34" charset="-122"/>
                <a:ea typeface="微软雅黑" panose="020B0503020204020204" pitchFamily="34" charset="-122"/>
              </a:rPr>
              <a:t>JMeter</a:t>
            </a:r>
            <a:r>
              <a:rPr lang="zh-CN" altLang="zh-CN" sz="1800" dirty="0">
                <a:solidFill>
                  <a:srgbClr val="1369B2"/>
                </a:solidFill>
                <a:latin typeface="微软雅黑" panose="020B0503020204020204" pitchFamily="34" charset="-122"/>
                <a:ea typeface="微软雅黑" panose="020B0503020204020204" pitchFamily="34" charset="-122"/>
              </a:rPr>
              <a:t>官方的</a:t>
            </a:r>
            <a:r>
              <a:rPr lang="en-US" altLang="zh-CN" sz="1800" dirty="0">
                <a:solidFill>
                  <a:srgbClr val="1369B2"/>
                </a:solidFill>
                <a:latin typeface="微软雅黑" panose="020B0503020204020204" pitchFamily="34" charset="-122"/>
                <a:ea typeface="微软雅黑" panose="020B0503020204020204" pitchFamily="34" charset="-122"/>
              </a:rPr>
              <a:t>API</a:t>
            </a:r>
            <a:r>
              <a:rPr lang="zh-CN" altLang="zh-CN" sz="1800" dirty="0">
                <a:solidFill>
                  <a:srgbClr val="1369B2"/>
                </a:solidFill>
                <a:latin typeface="微软雅黑" panose="020B0503020204020204" pitchFamily="34" charset="-122"/>
                <a:ea typeface="微软雅黑" panose="020B0503020204020204" pitchFamily="34" charset="-122"/>
              </a:rPr>
              <a:t>文档，用于二次开发</a:t>
            </a:r>
            <a:r>
              <a:rPr lang="zh-CN" altLang="zh-CN" sz="1800" dirty="0">
                <a:solidFill>
                  <a:srgbClr val="595959"/>
                </a:solidFill>
                <a:latin typeface="微软雅黑" panose="020B0503020204020204" pitchFamily="34" charset="-122"/>
                <a:ea typeface="微软雅黑" panose="020B0503020204020204" pitchFamily="34" charset="-122"/>
              </a:rPr>
              <a:t>。在</a:t>
            </a:r>
            <a:r>
              <a:rPr lang="en-US" altLang="zh-CN" sz="1800" dirty="0">
                <a:solidFill>
                  <a:srgbClr val="595959"/>
                </a:solidFill>
                <a:latin typeface="微软雅黑" panose="020B0503020204020204" pitchFamily="34" charset="-122"/>
                <a:ea typeface="微软雅黑" panose="020B0503020204020204" pitchFamily="34" charset="-122"/>
              </a:rPr>
              <a:t>docs/</a:t>
            </a:r>
            <a:r>
              <a:rPr lang="en-US" altLang="zh-CN" sz="1800" dirty="0" err="1">
                <a:solidFill>
                  <a:srgbClr val="595959"/>
                </a:solidFill>
                <a:latin typeface="微软雅黑" panose="020B0503020204020204" pitchFamily="34" charset="-122"/>
                <a:ea typeface="微软雅黑" panose="020B0503020204020204" pitchFamily="34" charset="-122"/>
              </a:rPr>
              <a:t>api</a:t>
            </a:r>
            <a:r>
              <a:rPr lang="zh-CN" altLang="zh-CN" sz="1800" dirty="0">
                <a:solidFill>
                  <a:srgbClr val="595959"/>
                </a:solidFill>
                <a:latin typeface="微软雅黑" panose="020B0503020204020204" pitchFamily="34" charset="-122"/>
                <a:ea typeface="微软雅黑" panose="020B0503020204020204" pitchFamily="34" charset="-122"/>
              </a:rPr>
              <a:t>目录下的</a:t>
            </a:r>
            <a:r>
              <a:rPr lang="en-US" altLang="zh-CN" sz="1800" dirty="0">
                <a:solidFill>
                  <a:srgbClr val="595959"/>
                </a:solidFill>
                <a:latin typeface="微软雅黑" panose="020B0503020204020204" pitchFamily="34" charset="-122"/>
                <a:ea typeface="微软雅黑" panose="020B0503020204020204" pitchFamily="34" charset="-122"/>
              </a:rPr>
              <a:t>index.html</a:t>
            </a:r>
            <a:r>
              <a:rPr lang="zh-CN" altLang="zh-CN" sz="1800" dirty="0">
                <a:solidFill>
                  <a:srgbClr val="595959"/>
                </a:solidFill>
                <a:latin typeface="微软雅黑" panose="020B0503020204020204" pitchFamily="34" charset="-122"/>
                <a:ea typeface="微软雅黑" panose="020B0503020204020204" pitchFamily="34" charset="-122"/>
              </a:rPr>
              <a:t>文件中，可以查找类名、包名的使用方法。</a:t>
            </a:r>
          </a:p>
        </p:txBody>
      </p:sp>
      <p:sp>
        <p:nvSpPr>
          <p:cNvPr id="4" name="矩形 3"/>
          <p:cNvSpPr/>
          <p:nvPr/>
        </p:nvSpPr>
        <p:spPr>
          <a:xfrm>
            <a:off x="918147" y="3167939"/>
            <a:ext cx="10213640" cy="874407"/>
          </a:xfrm>
          <a:prstGeom prst="rect">
            <a:avLst/>
          </a:prstGeom>
        </p:spPr>
        <p:txBody>
          <a:bodyPr wrap="square">
            <a:spAutoFit/>
          </a:bodyPr>
          <a:lstStyle/>
          <a:p>
            <a:pPr indent="457200" algn="just">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rPr>
              <a:t>extras</a:t>
            </a:r>
            <a:r>
              <a:rPr lang="zh-CN" altLang="zh-CN" sz="1800" dirty="0">
                <a:solidFill>
                  <a:srgbClr val="595959"/>
                </a:solidFill>
                <a:latin typeface="微软雅黑" panose="020B0503020204020204" pitchFamily="34" charset="-122"/>
                <a:ea typeface="微软雅黑" panose="020B0503020204020204" pitchFamily="34" charset="-122"/>
              </a:rPr>
              <a:t>目录为</a:t>
            </a:r>
            <a:r>
              <a:rPr lang="zh-CN" altLang="zh-CN" sz="1800" dirty="0">
                <a:solidFill>
                  <a:srgbClr val="1369B2"/>
                </a:solidFill>
                <a:latin typeface="微软雅黑" panose="020B0503020204020204" pitchFamily="34" charset="-122"/>
                <a:ea typeface="微软雅黑" panose="020B0503020204020204" pitchFamily="34" charset="-122"/>
              </a:rPr>
              <a:t>扩展插件目录</a:t>
            </a:r>
            <a:r>
              <a:rPr lang="zh-CN" altLang="zh-CN" sz="1800" dirty="0">
                <a:solidFill>
                  <a:srgbClr val="595959"/>
                </a:solidFill>
                <a:latin typeface="微软雅黑" panose="020B0503020204020204" pitchFamily="34" charset="-122"/>
                <a:ea typeface="微软雅黑" panose="020B0503020204020204" pitchFamily="34" charset="-122"/>
              </a:rPr>
              <a:t>，该目录</a:t>
            </a:r>
            <a:r>
              <a:rPr lang="zh-CN" altLang="zh-CN" sz="1800" dirty="0">
                <a:solidFill>
                  <a:srgbClr val="1369B2"/>
                </a:solidFill>
                <a:latin typeface="微软雅黑" panose="020B0503020204020204" pitchFamily="34" charset="-122"/>
                <a:ea typeface="微软雅黑" panose="020B0503020204020204" pitchFamily="34" charset="-122"/>
              </a:rPr>
              <a:t>存储的是</a:t>
            </a:r>
            <a:r>
              <a:rPr lang="en-US" altLang="zh-CN" sz="1800" dirty="0">
                <a:solidFill>
                  <a:srgbClr val="1369B2"/>
                </a:solidFill>
                <a:latin typeface="微软雅黑" panose="020B0503020204020204" pitchFamily="34" charset="-122"/>
                <a:ea typeface="微软雅黑" panose="020B0503020204020204" pitchFamily="34" charset="-122"/>
              </a:rPr>
              <a:t>JMeter</a:t>
            </a:r>
            <a:r>
              <a:rPr lang="zh-CN" altLang="en-US" sz="1800" dirty="0">
                <a:solidFill>
                  <a:srgbClr val="1369B2"/>
                </a:solidFill>
                <a:latin typeface="微软雅黑" panose="020B0503020204020204" pitchFamily="34" charset="-122"/>
                <a:ea typeface="微软雅黑" panose="020B0503020204020204" pitchFamily="34" charset="-122"/>
              </a:rPr>
              <a:t>与</a:t>
            </a:r>
            <a:r>
              <a:rPr lang="zh-CN" altLang="zh-CN" sz="1800" dirty="0">
                <a:solidFill>
                  <a:srgbClr val="1369B2"/>
                </a:solidFill>
                <a:latin typeface="微软雅黑" panose="020B0503020204020204" pitchFamily="34" charset="-122"/>
                <a:ea typeface="微软雅黑" panose="020B0503020204020204" pitchFamily="34" charset="-122"/>
              </a:rPr>
              <a:t>其他工具集成所需要的一些组件</a:t>
            </a:r>
            <a:r>
              <a:rPr lang="zh-CN" altLang="zh-CN" sz="1800" dirty="0">
                <a:solidFill>
                  <a:srgbClr val="595959"/>
                </a:solidFill>
                <a:latin typeface="微软雅黑" panose="020B0503020204020204" pitchFamily="34" charset="-122"/>
                <a:ea typeface="微软雅黑" panose="020B0503020204020204" pitchFamily="34" charset="-122"/>
              </a:rPr>
              <a:t>。例如，</a:t>
            </a:r>
            <a:r>
              <a:rPr lang="en-US" altLang="zh-CN" sz="1800" dirty="0">
                <a:solidFill>
                  <a:srgbClr val="595959"/>
                </a:solidFill>
                <a:latin typeface="微软雅黑" panose="020B0503020204020204" pitchFamily="34" charset="-122"/>
                <a:ea typeface="微软雅黑" panose="020B0503020204020204" pitchFamily="34" charset="-122"/>
              </a:rPr>
              <a:t>extras</a:t>
            </a:r>
            <a:r>
              <a:rPr lang="zh-CN" altLang="zh-CN" sz="1800" dirty="0">
                <a:solidFill>
                  <a:srgbClr val="595959"/>
                </a:solidFill>
                <a:latin typeface="微软雅黑" panose="020B0503020204020204" pitchFamily="34" charset="-122"/>
                <a:ea typeface="微软雅黑" panose="020B0503020204020204" pitchFamily="34" charset="-122"/>
              </a:rPr>
              <a:t>目录下有</a:t>
            </a:r>
            <a:r>
              <a:rPr lang="en-US" altLang="zh-CN" sz="1800" dirty="0">
                <a:solidFill>
                  <a:srgbClr val="595959"/>
                </a:solidFill>
                <a:latin typeface="微软雅黑" panose="020B0503020204020204" pitchFamily="34" charset="-122"/>
                <a:ea typeface="微软雅黑" panose="020B0503020204020204" pitchFamily="34" charset="-122"/>
              </a:rPr>
              <a:t>ant-jemter-1.1.1.jar</a:t>
            </a:r>
            <a:r>
              <a:rPr lang="zh-CN" altLang="zh-CN" sz="1800" dirty="0">
                <a:solidFill>
                  <a:srgbClr val="595959"/>
                </a:solidFill>
                <a:latin typeface="微软雅黑" panose="020B0503020204020204" pitchFamily="34" charset="-122"/>
                <a:ea typeface="微软雅黑" panose="020B0503020204020204" pitchFamily="34" charset="-122"/>
              </a:rPr>
              <a:t>包，说明</a:t>
            </a:r>
            <a:r>
              <a:rPr lang="en-US" altLang="zh-CN" sz="1800" dirty="0" err="1">
                <a:solidFill>
                  <a:srgbClr val="595959"/>
                </a:solidFill>
                <a:latin typeface="微软雅黑" panose="020B0503020204020204" pitchFamily="34" charset="-122"/>
                <a:ea typeface="微软雅黑" panose="020B0503020204020204" pitchFamily="34" charset="-122"/>
              </a:rPr>
              <a:t>JMeter</a:t>
            </a:r>
            <a:r>
              <a:rPr lang="zh-CN" altLang="zh-CN" sz="1800" dirty="0">
                <a:solidFill>
                  <a:srgbClr val="595959"/>
                </a:solidFill>
                <a:latin typeface="微软雅黑" panose="020B0503020204020204" pitchFamily="34" charset="-122"/>
                <a:ea typeface="微软雅黑" panose="020B0503020204020204" pitchFamily="34" charset="-122"/>
              </a:rPr>
              <a:t>可以集成</a:t>
            </a:r>
            <a:r>
              <a:rPr lang="en-US" altLang="zh-CN" sz="1800" dirty="0">
                <a:solidFill>
                  <a:srgbClr val="595959"/>
                </a:solidFill>
                <a:latin typeface="微软雅黑" panose="020B0503020204020204" pitchFamily="34" charset="-122"/>
                <a:ea typeface="微软雅黑" panose="020B0503020204020204" pitchFamily="34" charset="-122"/>
              </a:rPr>
              <a:t>Apache Ant</a:t>
            </a:r>
            <a:r>
              <a:rPr lang="zh-CN" altLang="zh-CN" sz="1800" dirty="0">
                <a:solidFill>
                  <a:srgbClr val="595959"/>
                </a:solidFill>
                <a:latin typeface="微软雅黑" panose="020B0503020204020204" pitchFamily="34" charset="-122"/>
                <a:ea typeface="微软雅黑" panose="020B0503020204020204" pitchFamily="34" charset="-122"/>
              </a:rPr>
              <a:t>自动化测试工具。</a:t>
            </a:r>
          </a:p>
        </p:txBody>
      </p:sp>
      <p:sp>
        <p:nvSpPr>
          <p:cNvPr id="5" name="矩形 4"/>
          <p:cNvSpPr/>
          <p:nvPr/>
        </p:nvSpPr>
        <p:spPr>
          <a:xfrm>
            <a:off x="918147" y="4805102"/>
            <a:ext cx="10221394" cy="874407"/>
          </a:xfrm>
          <a:prstGeom prst="rect">
            <a:avLst/>
          </a:prstGeom>
        </p:spPr>
        <p:txBody>
          <a:bodyPr wrap="square">
            <a:spAutoFit/>
          </a:bodyPr>
          <a:lstStyle/>
          <a:p>
            <a:pPr indent="457200" algn="just">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rPr>
              <a:t>lib</a:t>
            </a:r>
            <a:r>
              <a:rPr lang="zh-CN" altLang="zh-CN" sz="1800" dirty="0">
                <a:solidFill>
                  <a:srgbClr val="595959"/>
                </a:solidFill>
                <a:latin typeface="微软雅黑" panose="020B0503020204020204" pitchFamily="34" charset="-122"/>
                <a:ea typeface="微软雅黑" panose="020B0503020204020204" pitchFamily="34" charset="-122"/>
              </a:rPr>
              <a:t>目录主要</a:t>
            </a:r>
            <a:r>
              <a:rPr lang="zh-CN" altLang="zh-CN" sz="1800" dirty="0">
                <a:solidFill>
                  <a:srgbClr val="1369B2"/>
                </a:solidFill>
                <a:latin typeface="微软雅黑" panose="020B0503020204020204" pitchFamily="34" charset="-122"/>
                <a:ea typeface="微软雅黑" panose="020B0503020204020204" pitchFamily="34" charset="-122"/>
              </a:rPr>
              <a:t>用于存储</a:t>
            </a:r>
            <a:r>
              <a:rPr lang="en-US" altLang="zh-CN" sz="1800" dirty="0" err="1">
                <a:solidFill>
                  <a:srgbClr val="1369B2"/>
                </a:solidFill>
                <a:latin typeface="微软雅黑" panose="020B0503020204020204" pitchFamily="34" charset="-122"/>
                <a:ea typeface="微软雅黑" panose="020B0503020204020204" pitchFamily="34" charset="-122"/>
              </a:rPr>
              <a:t>JMeter</a:t>
            </a:r>
            <a:r>
              <a:rPr lang="zh-CN" altLang="zh-CN" sz="1800" dirty="0">
                <a:solidFill>
                  <a:srgbClr val="1369B2"/>
                </a:solidFill>
                <a:latin typeface="微软雅黑" panose="020B0503020204020204" pitchFamily="34" charset="-122"/>
                <a:ea typeface="微软雅黑" panose="020B0503020204020204" pitchFamily="34" charset="-122"/>
              </a:rPr>
              <a:t>依赖的</a:t>
            </a:r>
            <a:r>
              <a:rPr lang="en-US" altLang="zh-CN" sz="1800" dirty="0">
                <a:solidFill>
                  <a:srgbClr val="1369B2"/>
                </a:solidFill>
                <a:latin typeface="微软雅黑" panose="020B0503020204020204" pitchFamily="34" charset="-122"/>
                <a:ea typeface="微软雅黑" panose="020B0503020204020204" pitchFamily="34" charset="-122"/>
              </a:rPr>
              <a:t>JAR</a:t>
            </a:r>
            <a:r>
              <a:rPr lang="zh-CN" altLang="zh-CN" sz="1800" dirty="0">
                <a:solidFill>
                  <a:srgbClr val="1369B2"/>
                </a:solidFill>
                <a:latin typeface="微软雅黑" panose="020B0503020204020204" pitchFamily="34" charset="-122"/>
                <a:ea typeface="微软雅黑" panose="020B0503020204020204" pitchFamily="34" charset="-122"/>
              </a:rPr>
              <a:t>包和用户扩展（第三方）所依赖的</a:t>
            </a:r>
            <a:r>
              <a:rPr lang="en-US" altLang="zh-CN" sz="1800" dirty="0">
                <a:solidFill>
                  <a:srgbClr val="1369B2"/>
                </a:solidFill>
                <a:latin typeface="微软雅黑" panose="020B0503020204020204" pitchFamily="34" charset="-122"/>
                <a:ea typeface="微软雅黑" panose="020B0503020204020204" pitchFamily="34" charset="-122"/>
              </a:rPr>
              <a:t>JAR</a:t>
            </a:r>
            <a:r>
              <a:rPr lang="zh-CN" altLang="zh-CN" sz="1800" dirty="0">
                <a:solidFill>
                  <a:srgbClr val="1369B2"/>
                </a:solidFill>
                <a:latin typeface="微软雅黑" panose="020B0503020204020204" pitchFamily="34" charset="-122"/>
                <a:ea typeface="微软雅黑" panose="020B0503020204020204" pitchFamily="34" charset="-122"/>
              </a:rPr>
              <a:t>包</a:t>
            </a:r>
            <a:r>
              <a:rPr lang="zh-CN" altLang="zh-CN" sz="1800" dirty="0">
                <a:solidFill>
                  <a:srgbClr val="595959"/>
                </a:solidFill>
                <a:latin typeface="微软雅黑" panose="020B0503020204020204" pitchFamily="34" charset="-122"/>
                <a:ea typeface="微软雅黑" panose="020B0503020204020204" pitchFamily="34" charset="-122"/>
              </a:rPr>
              <a:t>。</a:t>
            </a:r>
            <a:r>
              <a:rPr lang="en-US" altLang="zh-CN" sz="1800" dirty="0">
                <a:solidFill>
                  <a:srgbClr val="595959"/>
                </a:solidFill>
                <a:latin typeface="微软雅黑" panose="020B0503020204020204" pitchFamily="34" charset="-122"/>
                <a:ea typeface="微软雅黑" panose="020B0503020204020204" pitchFamily="34" charset="-122"/>
              </a:rPr>
              <a:t>lib</a:t>
            </a:r>
            <a:r>
              <a:rPr lang="zh-CN" altLang="zh-CN" sz="1800" dirty="0">
                <a:solidFill>
                  <a:srgbClr val="595959"/>
                </a:solidFill>
                <a:latin typeface="微软雅黑" panose="020B0503020204020204" pitchFamily="34" charset="-122"/>
                <a:ea typeface="微软雅黑" panose="020B0503020204020204" pitchFamily="34" charset="-122"/>
              </a:rPr>
              <a:t>目录下存储的是</a:t>
            </a:r>
            <a:r>
              <a:rPr lang="en-US" altLang="zh-CN" sz="1800" dirty="0" err="1">
                <a:solidFill>
                  <a:srgbClr val="595959"/>
                </a:solidFill>
                <a:latin typeface="微软雅黑" panose="020B0503020204020204" pitchFamily="34" charset="-122"/>
                <a:ea typeface="微软雅黑" panose="020B0503020204020204" pitchFamily="34" charset="-122"/>
              </a:rPr>
              <a:t>JMeter</a:t>
            </a:r>
            <a:r>
              <a:rPr lang="zh-CN" altLang="zh-CN" sz="1800" dirty="0">
                <a:solidFill>
                  <a:srgbClr val="595959"/>
                </a:solidFill>
                <a:latin typeface="微软雅黑" panose="020B0503020204020204" pitchFamily="34" charset="-122"/>
                <a:ea typeface="微软雅黑" panose="020B0503020204020204" pitchFamily="34" charset="-122"/>
              </a:rPr>
              <a:t>自带的</a:t>
            </a:r>
            <a:r>
              <a:rPr lang="en-US" altLang="zh-CN" sz="1800" dirty="0">
                <a:solidFill>
                  <a:srgbClr val="595959"/>
                </a:solidFill>
                <a:latin typeface="微软雅黑" panose="020B0503020204020204" pitchFamily="34" charset="-122"/>
                <a:ea typeface="微软雅黑" panose="020B0503020204020204" pitchFamily="34" charset="-122"/>
              </a:rPr>
              <a:t>JAR</a:t>
            </a:r>
            <a:r>
              <a:rPr lang="zh-CN" altLang="zh-CN" sz="1800" dirty="0">
                <a:solidFill>
                  <a:srgbClr val="595959"/>
                </a:solidFill>
                <a:latin typeface="微软雅黑" panose="020B0503020204020204" pitchFamily="34" charset="-122"/>
                <a:ea typeface="微软雅黑" panose="020B0503020204020204" pitchFamily="34" charset="-122"/>
              </a:rPr>
              <a:t>包，用户扩展所依赖的</a:t>
            </a:r>
            <a:r>
              <a:rPr lang="en-US" altLang="zh-CN" sz="1800" dirty="0">
                <a:solidFill>
                  <a:srgbClr val="595959"/>
                </a:solidFill>
                <a:latin typeface="微软雅黑" panose="020B0503020204020204" pitchFamily="34" charset="-122"/>
                <a:ea typeface="微软雅黑" panose="020B0503020204020204" pitchFamily="34" charset="-122"/>
              </a:rPr>
              <a:t>JAR</a:t>
            </a:r>
            <a:r>
              <a:rPr lang="zh-CN" altLang="zh-CN" sz="1800" dirty="0">
                <a:solidFill>
                  <a:srgbClr val="595959"/>
                </a:solidFill>
                <a:latin typeface="微软雅黑" panose="020B0503020204020204" pitchFamily="34" charset="-122"/>
                <a:ea typeface="微软雅黑" panose="020B0503020204020204" pitchFamily="34" charset="-122"/>
              </a:rPr>
              <a:t>包存储在</a:t>
            </a:r>
            <a:r>
              <a:rPr lang="en-US" altLang="zh-CN" sz="1800" dirty="0">
                <a:solidFill>
                  <a:srgbClr val="595959"/>
                </a:solidFill>
                <a:latin typeface="微软雅黑" panose="020B0503020204020204" pitchFamily="34" charset="-122"/>
                <a:ea typeface="微软雅黑" panose="020B0503020204020204" pitchFamily="34" charset="-122"/>
              </a:rPr>
              <a:t>lib</a:t>
            </a:r>
            <a:r>
              <a:rPr lang="zh-CN" altLang="zh-CN" sz="1800" dirty="0">
                <a:solidFill>
                  <a:srgbClr val="595959"/>
                </a:solidFill>
                <a:latin typeface="微软雅黑" panose="020B0503020204020204" pitchFamily="34" charset="-122"/>
                <a:ea typeface="微软雅黑" panose="020B0503020204020204" pitchFamily="34" charset="-122"/>
              </a:rPr>
              <a:t>目录下的</a:t>
            </a:r>
            <a:r>
              <a:rPr lang="en-US" altLang="zh-CN" sz="1800" dirty="0" err="1">
                <a:solidFill>
                  <a:srgbClr val="595959"/>
                </a:solidFill>
                <a:latin typeface="微软雅黑" panose="020B0503020204020204" pitchFamily="34" charset="-122"/>
                <a:ea typeface="微软雅黑" panose="020B0503020204020204" pitchFamily="34" charset="-122"/>
              </a:rPr>
              <a:t>ext</a:t>
            </a:r>
            <a:r>
              <a:rPr lang="zh-CN" altLang="zh-CN" sz="1800" dirty="0">
                <a:solidFill>
                  <a:srgbClr val="595959"/>
                </a:solidFill>
                <a:latin typeface="微软雅黑" panose="020B0503020204020204" pitchFamily="34" charset="-122"/>
                <a:ea typeface="微软雅黑" panose="020B0503020204020204" pitchFamily="34" charset="-122"/>
              </a:rPr>
              <a:t>文件夹中。</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5.2.3 </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目录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1" name="TextBox 21"/>
          <p:cNvSpPr>
            <a:spLocks noChangeArrowheads="1"/>
          </p:cNvSpPr>
          <p:nvPr/>
        </p:nvSpPr>
        <p:spPr bwMode="auto">
          <a:xfrm>
            <a:off x="1143690" y="1226200"/>
            <a:ext cx="29522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b="1">
                <a:solidFill>
                  <a:schemeClr val="tx1">
                    <a:lumMod val="75000"/>
                    <a:lumOff val="25000"/>
                  </a:schemeClr>
                </a:solidFill>
                <a:latin typeface="微软雅黑" panose="020B0503020204020204" pitchFamily="34" charset="-122"/>
                <a:ea typeface="微软雅黑" panose="020B0503020204020204" pitchFamily="34" charset="-122"/>
                <a:cs typeface="+mn-ea"/>
              </a:rPr>
              <a:t>5.licenses</a:t>
            </a:r>
            <a:r>
              <a:rPr lang="zh-CN" altLang="en-US" sz="2000" b="1">
                <a:solidFill>
                  <a:schemeClr val="tx1">
                    <a:lumMod val="75000"/>
                    <a:lumOff val="25000"/>
                  </a:schemeClr>
                </a:solidFill>
                <a:latin typeface="微软雅黑" panose="020B0503020204020204" pitchFamily="34" charset="-122"/>
                <a:ea typeface="微软雅黑" panose="020B0503020204020204" pitchFamily="34" charset="-122"/>
                <a:cs typeface="+mn-ea"/>
              </a:rPr>
              <a:t>目录</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1045156" y="3707957"/>
            <a:ext cx="9586050" cy="874407"/>
          </a:xfrm>
          <a:prstGeom prst="rect">
            <a:avLst/>
          </a:prstGeom>
        </p:spPr>
        <p:txBody>
          <a:bodyPr wrap="square">
            <a:spAutoFit/>
          </a:bodyPr>
          <a:lstStyle/>
          <a:p>
            <a:pPr indent="457200" algn="just">
              <a:lnSpc>
                <a:spcPct val="150000"/>
              </a:lnSpc>
            </a:pPr>
            <a:r>
              <a:rPr lang="en-US" altLang="zh-CN" sz="1800" dirty="0" err="1">
                <a:solidFill>
                  <a:srgbClr val="595959"/>
                </a:solidFill>
                <a:latin typeface="微软雅黑" panose="020B0503020204020204" pitchFamily="34" charset="-122"/>
                <a:ea typeface="微软雅黑" panose="020B0503020204020204" pitchFamily="34" charset="-122"/>
              </a:rPr>
              <a:t>printable_docs</a:t>
            </a:r>
            <a:r>
              <a:rPr lang="zh-CN" altLang="zh-CN" sz="1800" dirty="0">
                <a:solidFill>
                  <a:srgbClr val="595959"/>
                </a:solidFill>
                <a:latin typeface="微软雅黑" panose="020B0503020204020204" pitchFamily="34" charset="-122"/>
                <a:ea typeface="微软雅黑" panose="020B0503020204020204" pitchFamily="34" charset="-122"/>
              </a:rPr>
              <a:t>目录</a:t>
            </a:r>
            <a:r>
              <a:rPr lang="zh-CN" altLang="zh-CN" sz="1800" dirty="0">
                <a:solidFill>
                  <a:srgbClr val="1369B2"/>
                </a:solidFill>
                <a:latin typeface="微软雅黑" panose="020B0503020204020204" pitchFamily="34" charset="-122"/>
                <a:ea typeface="微软雅黑" panose="020B0503020204020204" pitchFamily="34" charset="-122"/>
              </a:rPr>
              <a:t>存储的是</a:t>
            </a:r>
            <a:r>
              <a:rPr lang="en-US" altLang="zh-CN" sz="1800" dirty="0" err="1">
                <a:solidFill>
                  <a:srgbClr val="1369B2"/>
                </a:solidFill>
                <a:latin typeface="微软雅黑" panose="020B0503020204020204" pitchFamily="34" charset="-122"/>
                <a:ea typeface="微软雅黑" panose="020B0503020204020204" pitchFamily="34" charset="-122"/>
              </a:rPr>
              <a:t>JMeter</a:t>
            </a:r>
            <a:r>
              <a:rPr lang="zh-CN" altLang="zh-CN" sz="1800" dirty="0">
                <a:solidFill>
                  <a:srgbClr val="1369B2"/>
                </a:solidFill>
                <a:latin typeface="微软雅黑" panose="020B0503020204020204" pitchFamily="34" charset="-122"/>
                <a:ea typeface="微软雅黑" panose="020B0503020204020204" pitchFamily="34" charset="-122"/>
              </a:rPr>
              <a:t>官方的帮助文档</a:t>
            </a:r>
            <a:r>
              <a:rPr lang="zh-CN" altLang="zh-CN" sz="1800" dirty="0">
                <a:solidFill>
                  <a:srgbClr val="595959"/>
                </a:solidFill>
                <a:latin typeface="微软雅黑" panose="020B0503020204020204" pitchFamily="34" charset="-122"/>
                <a:ea typeface="微软雅黑" panose="020B0503020204020204" pitchFamily="34" charset="-122"/>
              </a:rPr>
              <a:t>，在</a:t>
            </a:r>
            <a:r>
              <a:rPr lang="en-US" altLang="zh-CN" sz="1800" dirty="0" err="1">
                <a:solidFill>
                  <a:srgbClr val="595959"/>
                </a:solidFill>
                <a:latin typeface="微软雅黑" panose="020B0503020204020204" pitchFamily="34" charset="-122"/>
                <a:ea typeface="微软雅黑" panose="020B0503020204020204" pitchFamily="34" charset="-122"/>
              </a:rPr>
              <a:t>printable_docs</a:t>
            </a:r>
            <a:r>
              <a:rPr lang="zh-CN" altLang="zh-CN" sz="1800" dirty="0">
                <a:solidFill>
                  <a:srgbClr val="595959"/>
                </a:solidFill>
                <a:latin typeface="微软雅黑" panose="020B0503020204020204" pitchFamily="34" charset="-122"/>
                <a:ea typeface="微软雅黑" panose="020B0503020204020204" pitchFamily="34" charset="-122"/>
              </a:rPr>
              <a:t>目录下的</a:t>
            </a:r>
            <a:r>
              <a:rPr lang="en-US" altLang="zh-CN" sz="1800" dirty="0">
                <a:solidFill>
                  <a:srgbClr val="595959"/>
                </a:solidFill>
                <a:latin typeface="微软雅黑" panose="020B0503020204020204" pitchFamily="34" charset="-122"/>
                <a:ea typeface="微软雅黑" panose="020B0503020204020204" pitchFamily="34" charset="-122"/>
              </a:rPr>
              <a:t>index.html</a:t>
            </a:r>
            <a:r>
              <a:rPr lang="zh-CN" altLang="zh-CN" sz="1800" dirty="0">
                <a:solidFill>
                  <a:srgbClr val="595959"/>
                </a:solidFill>
                <a:latin typeface="微软雅黑" panose="020B0503020204020204" pitchFamily="34" charset="-122"/>
                <a:ea typeface="微软雅黑" panose="020B0503020204020204" pitchFamily="34" charset="-122"/>
              </a:rPr>
              <a:t>文件中，可以查看官方的帮助文件。</a:t>
            </a:r>
          </a:p>
        </p:txBody>
      </p:sp>
      <p:sp>
        <p:nvSpPr>
          <p:cNvPr id="11" name="TextBox 21"/>
          <p:cNvSpPr>
            <a:spLocks noChangeArrowheads="1"/>
          </p:cNvSpPr>
          <p:nvPr/>
        </p:nvSpPr>
        <p:spPr bwMode="auto">
          <a:xfrm>
            <a:off x="1143690" y="3046741"/>
            <a:ext cx="29522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6</a:t>
            </a:r>
            <a:r>
              <a:rPr lang="en-US" altLang="zh-CN" sz="2000" b="1">
                <a:solidFill>
                  <a:schemeClr val="tx1">
                    <a:lumMod val="75000"/>
                    <a:lumOff val="25000"/>
                  </a:schemeClr>
                </a:solidFill>
                <a:latin typeface="微软雅黑" panose="020B0503020204020204" pitchFamily="34" charset="-122"/>
                <a:ea typeface="微软雅黑" panose="020B0503020204020204" pitchFamily="34" charset="-122"/>
                <a:cs typeface="+mn-ea"/>
              </a:rPr>
              <a:t>.printable_docs</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目录</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1045156" y="1848505"/>
            <a:ext cx="9586050" cy="458908"/>
          </a:xfrm>
          <a:prstGeom prst="rect">
            <a:avLst/>
          </a:prstGeom>
        </p:spPr>
        <p:txBody>
          <a:bodyPr wrap="square">
            <a:spAutoFit/>
          </a:bodyPr>
          <a:lstStyle/>
          <a:p>
            <a:pPr indent="457200" algn="just">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rPr>
              <a:t>licenses</a:t>
            </a:r>
            <a:r>
              <a:rPr lang="zh-CN" altLang="zh-CN" sz="1800" dirty="0">
                <a:solidFill>
                  <a:srgbClr val="595959"/>
                </a:solidFill>
                <a:latin typeface="微软雅黑" panose="020B0503020204020204" pitchFamily="34" charset="-122"/>
                <a:ea typeface="微软雅黑" panose="020B0503020204020204" pitchFamily="34" charset="-122"/>
              </a:rPr>
              <a:t>目录</a:t>
            </a:r>
            <a:r>
              <a:rPr lang="zh-CN" altLang="zh-CN" sz="1800" dirty="0">
                <a:solidFill>
                  <a:srgbClr val="1369B2"/>
                </a:solidFill>
                <a:latin typeface="微软雅黑" panose="020B0503020204020204" pitchFamily="34" charset="-122"/>
                <a:ea typeface="微软雅黑" panose="020B0503020204020204" pitchFamily="34" charset="-122"/>
              </a:rPr>
              <a:t>存储的是</a:t>
            </a:r>
            <a:r>
              <a:rPr lang="en-US" altLang="zh-CN" sz="1800" dirty="0">
                <a:solidFill>
                  <a:srgbClr val="1369B2"/>
                </a:solidFill>
                <a:latin typeface="微软雅黑" panose="020B0503020204020204" pitchFamily="34" charset="-122"/>
                <a:ea typeface="微软雅黑" panose="020B0503020204020204" pitchFamily="34" charset="-122"/>
              </a:rPr>
              <a:t>JMeter</a:t>
            </a:r>
            <a:r>
              <a:rPr lang="zh-CN" altLang="en-US" sz="1800" dirty="0">
                <a:solidFill>
                  <a:srgbClr val="1369B2"/>
                </a:solidFill>
                <a:latin typeface="微软雅黑" panose="020B0503020204020204" pitchFamily="34" charset="-122"/>
                <a:ea typeface="微软雅黑" panose="020B0503020204020204" pitchFamily="34" charset="-122"/>
              </a:rPr>
              <a:t>的软件许可证</a:t>
            </a:r>
            <a:r>
              <a:rPr lang="zh-CN" altLang="zh-CN" sz="1800" dirty="0">
                <a:solidFill>
                  <a:srgbClr val="595959"/>
                </a:solidFill>
                <a:latin typeface="微软雅黑" panose="020B0503020204020204" pitchFamily="34" charset="-122"/>
                <a:ea typeface="微软雅黑" panose="020B0503020204020204" pitchFamily="34" charset="-122"/>
              </a:rPr>
              <a:t>，在</a:t>
            </a:r>
            <a:r>
              <a:rPr lang="en-US" altLang="zh-CN" sz="1800" dirty="0">
                <a:solidFill>
                  <a:srgbClr val="595959"/>
                </a:solidFill>
                <a:latin typeface="微软雅黑" panose="020B0503020204020204" pitchFamily="34" charset="-122"/>
                <a:ea typeface="微软雅黑" panose="020B0503020204020204" pitchFamily="34" charset="-122"/>
              </a:rPr>
              <a:t>licenses</a:t>
            </a:r>
            <a:r>
              <a:rPr lang="zh-CN" altLang="zh-CN" sz="1800" dirty="0">
                <a:solidFill>
                  <a:srgbClr val="595959"/>
                </a:solidFill>
                <a:latin typeface="微软雅黑" panose="020B0503020204020204" pitchFamily="34" charset="-122"/>
                <a:ea typeface="微软雅黑" panose="020B0503020204020204" pitchFamily="34" charset="-122"/>
              </a:rPr>
              <a:t>目录下</a:t>
            </a:r>
            <a:r>
              <a:rPr lang="zh-CN" altLang="en-US" sz="1800" dirty="0">
                <a:solidFill>
                  <a:srgbClr val="595959"/>
                </a:solidFill>
                <a:latin typeface="微软雅黑" panose="020B0503020204020204" pitchFamily="34" charset="-122"/>
                <a:ea typeface="微软雅黑" panose="020B0503020204020204" pitchFamily="34" charset="-122"/>
              </a:rPr>
              <a:t>可以查看软件许可证文件。</a:t>
            </a:r>
            <a:endParaRPr lang="zh-CN" altLang="zh-CN" sz="1800"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150284" y="1608089"/>
            <a:ext cx="4513275" cy="6704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5.2.3 </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目录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文本框 25"/>
          <p:cNvSpPr txBox="1"/>
          <p:nvPr/>
        </p:nvSpPr>
        <p:spPr>
          <a:xfrm>
            <a:off x="2180315" y="1743261"/>
            <a:ext cx="4279098" cy="461665"/>
          </a:xfrm>
          <a:prstGeom prst="rect">
            <a:avLst/>
          </a:prstGeom>
          <a:noFill/>
        </p:spPr>
        <p:txBody>
          <a:bodyPr wrap="square" rtlCol="0">
            <a:spAutoFit/>
          </a:bodyPr>
          <a:lstStyle/>
          <a:p>
            <a:pPr algn="dist"/>
            <a:r>
              <a:rPr lang="en-US" altLang="zh-CN" b="1" dirty="0" err="1">
                <a:solidFill>
                  <a:schemeClr val="bg1"/>
                </a:solidFill>
                <a:latin typeface="微软雅黑" panose="020B0503020204020204" pitchFamily="34" charset="-122"/>
                <a:ea typeface="微软雅黑" panose="020B0503020204020204" pitchFamily="34" charset="-122"/>
              </a:rPr>
              <a:t>JMeter</a:t>
            </a:r>
            <a:r>
              <a:rPr lang="zh-CN" altLang="en-US" b="1" dirty="0">
                <a:solidFill>
                  <a:schemeClr val="bg1"/>
                </a:solidFill>
                <a:latin typeface="微软雅黑" panose="020B0503020204020204" pitchFamily="34" charset="-122"/>
                <a:ea typeface="微软雅黑" panose="020B0503020204020204" pitchFamily="34" charset="-122"/>
              </a:rPr>
              <a:t>背景更改和界面汉化</a:t>
            </a:r>
            <a:endParaRPr lang="zh-CN" altLang="zh-CN"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831785" y="3143627"/>
            <a:ext cx="4298356" cy="1477328"/>
          </a:xfrm>
          <a:prstGeom prst="rect">
            <a:avLst/>
          </a:prstGeom>
        </p:spPr>
        <p:txBody>
          <a:bodyPr wrap="square">
            <a:spAutoFit/>
          </a:bodyPr>
          <a:lstStyle/>
          <a:p>
            <a:pPr>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更改</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背景，可以在菜单栏单击</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Options</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Look and Feel”</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Windows”</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，如右图所示</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p>
        </p:txBody>
      </p:sp>
      <p:sp>
        <p:nvSpPr>
          <p:cNvPr id="12" name="矩形 11"/>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p>
        </p:txBody>
      </p:sp>
      <p:pic>
        <p:nvPicPr>
          <p:cNvPr id="19" name="图形 22" descr="讲故事"/>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767" y="1398145"/>
            <a:ext cx="1015842" cy="1015842"/>
          </a:xfrm>
          <a:prstGeom prst="rect">
            <a:avLst/>
          </a:prstGeom>
        </p:spPr>
      </p:pic>
      <p:sp>
        <p:nvSpPr>
          <p:cNvPr id="22" name="矩形 21"/>
          <p:cNvSpPr/>
          <p:nvPr/>
        </p:nvSpPr>
        <p:spPr>
          <a:xfrm>
            <a:off x="6863296" y="1638164"/>
            <a:ext cx="83114" cy="6704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23" name="矩形 22"/>
          <p:cNvSpPr/>
          <p:nvPr/>
        </p:nvSpPr>
        <p:spPr>
          <a:xfrm>
            <a:off x="7050995" y="1638164"/>
            <a:ext cx="83114" cy="6704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10" name="TextBox 9"/>
          <p:cNvSpPr txBox="1"/>
          <p:nvPr/>
        </p:nvSpPr>
        <p:spPr>
          <a:xfrm>
            <a:off x="823751" y="2639273"/>
            <a:ext cx="1809716" cy="400110"/>
          </a:xfrm>
          <a:prstGeom prst="rect">
            <a:avLst/>
          </a:prstGeom>
          <a:noFill/>
        </p:spPr>
        <p:txBody>
          <a:bodyPr wrap="square" rtlCol="0">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1.</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更改背景</a:t>
            </a:r>
          </a:p>
        </p:txBody>
      </p:sp>
      <p:pic>
        <p:nvPicPr>
          <p:cNvPr id="8" name="图片 7">
            <a:extLst>
              <a:ext uri="{FF2B5EF4-FFF2-40B4-BE49-F238E27FC236}">
                <a16:creationId xmlns:a16="http://schemas.microsoft.com/office/drawing/2014/main" id="{51155F0C-114D-89AE-0FDA-513EFDACD577}"/>
              </a:ext>
            </a:extLst>
          </p:cNvPr>
          <p:cNvPicPr>
            <a:picLocks noChangeAspect="1"/>
          </p:cNvPicPr>
          <p:nvPr/>
        </p:nvPicPr>
        <p:blipFill>
          <a:blip r:embed="rId5"/>
          <a:stretch>
            <a:fillRect/>
          </a:stretch>
        </p:blipFill>
        <p:spPr>
          <a:xfrm>
            <a:off x="5375206" y="2639273"/>
            <a:ext cx="6357189" cy="333856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3"/>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p>
        </p:txBody>
      </p:sp>
      <p:sp>
        <p:nvSpPr>
          <p:cNvPr id="13" name="TextBox 35"/>
          <p:cNvSpPr txBox="1">
            <a:spLocks noChangeArrowheads="1"/>
          </p:cNvSpPr>
          <p:nvPr/>
        </p:nvSpPr>
        <p:spPr bwMode="auto">
          <a:xfrm>
            <a:off x="5815965" y="3576722"/>
            <a:ext cx="5734904"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just">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了解</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性能测试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的简介，能够</a:t>
            </a:r>
            <a:r>
              <a:rPr lang="zh-CN" altLang="zh-CN" sz="2000" dirty="0">
                <a:solidFill>
                  <a:srgbClr val="1369B2"/>
                </a:solidFill>
                <a:latin typeface="微软雅黑" panose="020B0503020204020204" pitchFamily="34" charset="-122"/>
                <a:ea typeface="微软雅黑" panose="020B0503020204020204" pitchFamily="34" charset="-122"/>
                <a:cs typeface="+mn-ea"/>
              </a:rPr>
              <a:t>说出</a:t>
            </a:r>
            <a:r>
              <a:rPr lang="zh-CN" altLang="en-US" sz="2000" dirty="0">
                <a:solidFill>
                  <a:srgbClr val="1369B2"/>
                </a:solidFill>
                <a:latin typeface="微软雅黑" panose="020B0503020204020204" pitchFamily="34" charset="-122"/>
                <a:ea typeface="微软雅黑" panose="020B0503020204020204" pitchFamily="34" charset="-122"/>
                <a:cs typeface="+mn-ea"/>
              </a:rPr>
              <a:t>性能测试</a:t>
            </a:r>
            <a:r>
              <a:rPr lang="zh-CN" altLang="zh-CN" sz="2000" dirty="0">
                <a:solidFill>
                  <a:srgbClr val="1369B2"/>
                </a:solidFill>
                <a:latin typeface="微软雅黑" panose="020B0503020204020204" pitchFamily="34" charset="-122"/>
                <a:ea typeface="微软雅黑" panose="020B0503020204020204" pitchFamily="34" charset="-122"/>
                <a:cs typeface="+mn-ea"/>
              </a:rPr>
              <a:t>的</a:t>
            </a:r>
            <a:r>
              <a:rPr lang="zh-CN" altLang="en-US" sz="2000" dirty="0">
                <a:solidFill>
                  <a:srgbClr val="1369B2"/>
                </a:solidFill>
                <a:latin typeface="微软雅黑" panose="020B0503020204020204" pitchFamily="34" charset="-122"/>
                <a:ea typeface="微软雅黑" panose="020B0503020204020204" pitchFamily="34" charset="-122"/>
                <a:cs typeface="+mn-ea"/>
              </a:rPr>
              <a:t>目的</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69560"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5.2.3 </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目录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038808" y="2187408"/>
            <a:ext cx="4910730" cy="3323987"/>
          </a:xfrm>
          <a:prstGeom prst="rect">
            <a:avLst/>
          </a:prstGeom>
        </p:spPr>
        <p:txBody>
          <a:bodyPr wrap="square">
            <a:spAutoFit/>
          </a:bodyPr>
          <a:lstStyle/>
          <a:p>
            <a:pPr>
              <a:lnSpc>
                <a:spcPct val="150000"/>
              </a:lnSpc>
            </a:pP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界面汉化，可以在菜单栏单击</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Options</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a:solidFill>
                  <a:srgbClr val="1369B2"/>
                </a:solidFill>
                <a:latin typeface="微软雅黑" panose="020B0503020204020204" pitchFamily="34" charset="-122"/>
                <a:ea typeface="微软雅黑" panose="020B0503020204020204" pitchFamily="34" charset="-122"/>
              </a:rPr>
              <a:t>“</a:t>
            </a:r>
            <a:r>
              <a:rPr lang="en-US" altLang="zh-CN" sz="2000">
                <a:solidFill>
                  <a:srgbClr val="1369B2"/>
                </a:solidFill>
                <a:latin typeface="微软雅黑" panose="020B0503020204020204" pitchFamily="34" charset="-122"/>
                <a:ea typeface="微软雅黑" panose="020B0503020204020204" pitchFamily="34" charset="-122"/>
              </a:rPr>
              <a:t>ChooseLanguage</a:t>
            </a:r>
            <a:r>
              <a:rPr lang="en-US"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Chinese(Simplified)”</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，设置汉化界面</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这样</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设置</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只是</a:t>
            </a:r>
            <a:r>
              <a:rPr lang="zh-CN" altLang="zh-CN" sz="2000" dirty="0">
                <a:solidFill>
                  <a:srgbClr val="1369B2"/>
                </a:solidFill>
                <a:latin typeface="微软雅黑" panose="020B0503020204020204" pitchFamily="34" charset="-122"/>
                <a:ea typeface="微软雅黑" panose="020B0503020204020204" pitchFamily="34" charset="-122"/>
              </a:rPr>
              <a:t>临时性</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重启之后，界面汉化就失效了</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如果想</a:t>
            </a:r>
            <a:r>
              <a:rPr lang="zh-CN" altLang="zh-CN" sz="2000" dirty="0">
                <a:solidFill>
                  <a:srgbClr val="1369B2"/>
                </a:solidFill>
                <a:latin typeface="微软雅黑" panose="020B0503020204020204" pitchFamily="34" charset="-122"/>
                <a:ea typeface="微软雅黑" panose="020B0503020204020204" pitchFamily="34" charset="-122"/>
              </a:rPr>
              <a:t>永久汉化界面</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，需要在</a:t>
            </a:r>
            <a:r>
              <a:rPr lang="en-US" altLang="zh-CN" sz="2000" dirty="0" err="1">
                <a:solidFill>
                  <a:srgbClr val="1369B2"/>
                </a:solidFill>
                <a:latin typeface="微软雅黑" panose="020B0503020204020204" pitchFamily="34" charset="-122"/>
                <a:ea typeface="微软雅黑" panose="020B0503020204020204" pitchFamily="34" charset="-122"/>
              </a:rPr>
              <a:t>jmeter.properties</a:t>
            </a:r>
            <a:r>
              <a:rPr lang="zh-CN" altLang="zh-CN" sz="2000" dirty="0">
                <a:solidFill>
                  <a:srgbClr val="1369B2"/>
                </a:solidFill>
                <a:latin typeface="微软雅黑" panose="020B0503020204020204" pitchFamily="34" charset="-122"/>
                <a:ea typeface="微软雅黑" panose="020B0503020204020204" pitchFamily="34" charset="-122"/>
              </a:rPr>
              <a:t>文件中</a:t>
            </a:r>
            <a:r>
              <a:rPr lang="zh-CN" altLang="zh-CN" sz="2000">
                <a:solidFill>
                  <a:srgbClr val="1369B2"/>
                </a:solidFill>
                <a:latin typeface="微软雅黑" panose="020B0503020204020204" pitchFamily="34" charset="-122"/>
                <a:ea typeface="微软雅黑" panose="020B0503020204020204" pitchFamily="34" charset="-122"/>
              </a:rPr>
              <a:t>进行配置</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如右图所示。</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6" name="TextBox 5"/>
          <p:cNvSpPr txBox="1"/>
          <p:nvPr/>
        </p:nvSpPr>
        <p:spPr>
          <a:xfrm>
            <a:off x="1143690" y="1571147"/>
            <a:ext cx="1809716" cy="400110"/>
          </a:xfrm>
          <a:prstGeom prst="rect">
            <a:avLst/>
          </a:prstGeom>
          <a:noFill/>
        </p:spPr>
        <p:txBody>
          <a:bodyPr wrap="square" rtlCol="0">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2.</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界面汉化</a:t>
            </a:r>
          </a:p>
        </p:txBody>
      </p:sp>
      <p:sp>
        <p:nvSpPr>
          <p:cNvPr id="7" name="矩形 6"/>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p>
        </p:txBody>
      </p:sp>
      <p:pic>
        <p:nvPicPr>
          <p:cNvPr id="4" name="图片 3">
            <a:extLst>
              <a:ext uri="{FF2B5EF4-FFF2-40B4-BE49-F238E27FC236}">
                <a16:creationId xmlns:a16="http://schemas.microsoft.com/office/drawing/2014/main" id="{CCAEF16C-60E2-6572-229A-453CC71BFAF5}"/>
              </a:ext>
            </a:extLst>
          </p:cNvPr>
          <p:cNvPicPr>
            <a:picLocks noChangeAspect="1"/>
          </p:cNvPicPr>
          <p:nvPr/>
        </p:nvPicPr>
        <p:blipFill>
          <a:blip r:embed="rId3"/>
          <a:stretch>
            <a:fillRect/>
          </a:stretch>
        </p:blipFill>
        <p:spPr>
          <a:xfrm>
            <a:off x="6095206" y="2205755"/>
            <a:ext cx="5746476" cy="334486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5.2.3 </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目录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982980" y="2442112"/>
            <a:ext cx="10366637" cy="961289"/>
          </a:xfrm>
          <a:prstGeom prst="rect">
            <a:avLst/>
          </a:prstGeom>
        </p:spPr>
        <p:txBody>
          <a:bodyPr wrap="square">
            <a:spAutoFit/>
          </a:bodyPr>
          <a:lstStyle/>
          <a:p>
            <a:pPr>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打开</a:t>
            </a:r>
            <a:r>
              <a:rPr lang="en-US" altLang="zh-CN" sz="2000" dirty="0" err="1">
                <a:solidFill>
                  <a:srgbClr val="1369B2"/>
                </a:solidFill>
                <a:latin typeface="微软雅黑" panose="020B0503020204020204" pitchFamily="34" charset="-122"/>
                <a:ea typeface="微软雅黑" panose="020B0503020204020204" pitchFamily="34" charset="-122"/>
              </a:rPr>
              <a:t>jmeter.properties</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文件，</a:t>
            </a:r>
            <a:r>
              <a:rPr lang="zh-CN" altLang="zh-CN" sz="2000" dirty="0">
                <a:solidFill>
                  <a:srgbClr val="1369B2"/>
                </a:solidFill>
                <a:latin typeface="微软雅黑" panose="020B0503020204020204" pitchFamily="34" charset="-122"/>
                <a:ea typeface="微软雅黑" panose="020B0503020204020204" pitchFamily="34" charset="-122"/>
              </a:rPr>
              <a:t>修改</a:t>
            </a:r>
            <a:r>
              <a:rPr lang="en-US" altLang="zh-CN" sz="2000" dirty="0">
                <a:solidFill>
                  <a:srgbClr val="1369B2"/>
                </a:solidFill>
                <a:latin typeface="微软雅黑" panose="020B0503020204020204" pitchFamily="34" charset="-122"/>
                <a:ea typeface="微软雅黑" panose="020B0503020204020204" pitchFamily="34" charset="-122"/>
              </a:rPr>
              <a:t>language</a:t>
            </a:r>
            <a:r>
              <a:rPr lang="zh-CN" altLang="zh-CN" sz="2000" dirty="0">
                <a:solidFill>
                  <a:srgbClr val="1369B2"/>
                </a:solidFill>
                <a:latin typeface="微软雅黑" panose="020B0503020204020204" pitchFamily="34" charset="-122"/>
                <a:ea typeface="微软雅黑" panose="020B0503020204020204" pitchFamily="34" charset="-122"/>
              </a:rPr>
              <a:t>选项的值为</a:t>
            </a:r>
            <a:r>
              <a:rPr lang="en-US" altLang="zh-CN" sz="2000" dirty="0" err="1">
                <a:solidFill>
                  <a:srgbClr val="1369B2"/>
                </a:solidFill>
                <a:latin typeface="微软雅黑" panose="020B0503020204020204" pitchFamily="34" charset="-122"/>
                <a:ea typeface="微软雅黑" panose="020B0503020204020204" pitchFamily="34" charset="-122"/>
              </a:rPr>
              <a:t>zh_CN</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，设置完成之后，</a:t>
            </a:r>
            <a:r>
              <a:rPr lang="zh-CN" altLang="zh-CN" sz="2000" dirty="0">
                <a:solidFill>
                  <a:srgbClr val="1369B2"/>
                </a:solidFill>
                <a:latin typeface="微软雅黑" panose="020B0503020204020204" pitchFamily="34" charset="-122"/>
                <a:ea typeface="微软雅黑" panose="020B0503020204020204" pitchFamily="34" charset="-122"/>
              </a:rPr>
              <a:t>取消前面的注释</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，修改之后的配置如下所示。</a:t>
            </a:r>
          </a:p>
        </p:txBody>
      </p:sp>
      <p:sp>
        <p:nvSpPr>
          <p:cNvPr id="11" name="文本框 5"/>
          <p:cNvSpPr txBox="1"/>
          <p:nvPr/>
        </p:nvSpPr>
        <p:spPr>
          <a:xfrm>
            <a:off x="1266541" y="3934095"/>
            <a:ext cx="9657329" cy="499624"/>
          </a:xfrm>
          <a:prstGeom prst="rect">
            <a:avLst/>
          </a:prstGeom>
          <a:solidFill>
            <a:srgbClr val="F2F2F2"/>
          </a:solidFill>
        </p:spPr>
        <p:txBody>
          <a:bodyPr wrap="square" rtlCol="0">
            <a:spAutoFit/>
          </a:bodyPr>
          <a:lstStyle/>
          <a:p>
            <a:pPr lvl="1">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language=</a:t>
            </a:r>
            <a:r>
              <a:rPr lang="en-US" altLang="zh-CN" sz="2000" dirty="0" err="1">
                <a:solidFill>
                  <a:srgbClr val="595959"/>
                </a:solidFill>
                <a:latin typeface="微软雅黑" panose="020B0503020204020204" pitchFamily="34" charset="-122"/>
                <a:ea typeface="微软雅黑" panose="020B0503020204020204" pitchFamily="34" charset="-122"/>
                <a:cs typeface="+mn-ea"/>
              </a:rPr>
              <a:t>zh_CN</a:t>
            </a:r>
            <a:r>
              <a:rPr lang="en-US" altLang="zh-CN" sz="2000" dirty="0">
                <a:solidFill>
                  <a:srgbClr val="595959"/>
                </a:solidFill>
                <a:latin typeface="微软雅黑" panose="020B0503020204020204" pitchFamily="34" charset="-122"/>
                <a:ea typeface="微软雅黑" panose="020B0503020204020204" pitchFamily="34" charset="-122"/>
                <a:cs typeface="+mn-ea"/>
              </a:rPr>
              <a:t>	</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矩形 5"/>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p>
        </p:txBody>
      </p:sp>
      <p:sp>
        <p:nvSpPr>
          <p:cNvPr id="2" name="矩形 1"/>
          <p:cNvSpPr/>
          <p:nvPr/>
        </p:nvSpPr>
        <p:spPr>
          <a:xfrm>
            <a:off x="982980" y="4941794"/>
            <a:ext cx="9573246" cy="400110"/>
          </a:xfrm>
          <a:prstGeom prst="rect">
            <a:avLst/>
          </a:prstGeom>
        </p:spPr>
        <p:txBody>
          <a:bodyPr wrap="square">
            <a:spAutoFit/>
          </a:bodyPr>
          <a:lstStyle/>
          <a:p>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language</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选项设置完成之后，</a:t>
            </a:r>
            <a:r>
              <a:rPr lang="zh-CN" altLang="zh-CN" sz="2000" dirty="0">
                <a:solidFill>
                  <a:srgbClr val="1369B2"/>
                </a:solidFill>
                <a:latin typeface="微软雅黑" panose="020B0503020204020204" pitchFamily="34" charset="-122"/>
                <a:ea typeface="微软雅黑" panose="020B0503020204020204" pitchFamily="34" charset="-122"/>
              </a:rPr>
              <a:t>保存文件</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重启</a:t>
            </a:r>
            <a:r>
              <a:rPr lang="en-US" altLang="zh-CN" sz="2000" dirty="0" err="1">
                <a:solidFill>
                  <a:srgbClr val="1369B2"/>
                </a:solidFill>
                <a:latin typeface="微软雅黑" panose="020B0503020204020204" pitchFamily="34" charset="-122"/>
                <a:ea typeface="微软雅黑" panose="020B0503020204020204" pitchFamily="34" charset="-122"/>
              </a:rPr>
              <a:t>JMeter</a:t>
            </a:r>
            <a:r>
              <a:rPr lang="zh-CN" altLang="zh-CN" sz="2000" dirty="0">
                <a:solidFill>
                  <a:srgbClr val="1369B2"/>
                </a:solidFill>
                <a:latin typeface="微软雅黑" panose="020B0503020204020204" pitchFamily="34" charset="-122"/>
                <a:ea typeface="微软雅黑" panose="020B0503020204020204" pitchFamily="34" charset="-122"/>
              </a:rPr>
              <a:t>即可看到汉化的界面</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pic>
        <p:nvPicPr>
          <p:cNvPr id="5" name="图片 4">
            <a:extLst>
              <a:ext uri="{FF2B5EF4-FFF2-40B4-BE49-F238E27FC236}">
                <a16:creationId xmlns:a16="http://schemas.microsoft.com/office/drawing/2014/main" id="{97FF8FDE-E85D-90BA-220C-0019E3543A68}"/>
              </a:ext>
            </a:extLst>
          </p:cNvPr>
          <p:cNvPicPr>
            <a:picLocks noChangeAspect="1"/>
          </p:cNvPicPr>
          <p:nvPr/>
        </p:nvPicPr>
        <p:blipFill>
          <a:blip r:embed="rId3"/>
          <a:stretch>
            <a:fillRect/>
          </a:stretch>
        </p:blipFill>
        <p:spPr>
          <a:xfrm>
            <a:off x="1555317" y="1702727"/>
            <a:ext cx="8428571" cy="38095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718942" y="3030845"/>
            <a:ext cx="7957137" cy="830997"/>
          </a:xfrm>
          <a:prstGeom prst="rect">
            <a:avLst/>
          </a:prstGeom>
          <a:noFill/>
        </p:spPr>
        <p:txBody>
          <a:bodyPr wrap="square" lIns="91443" tIns="45720" rIns="91443" bIns="45720" rtlCol="0">
            <a:spAutoFit/>
          </a:bodyPr>
          <a:lstStyle/>
          <a:p>
            <a:pPr algn="ctr"/>
            <a:r>
              <a:rPr lang="zh-CN" altLang="en-US" sz="4800" b="1" dirty="0">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第一个</a:t>
            </a:r>
            <a:r>
              <a:rPr lang="en-US" altLang="zh-CN" sz="4800" b="1" dirty="0" err="1">
                <a:solidFill>
                  <a:srgbClr val="1369B2"/>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JMeter</a:t>
            </a:r>
            <a:r>
              <a:rPr lang="zh-CN" altLang="en-US" sz="4800" b="1" dirty="0">
                <a:solidFill>
                  <a:srgbClr val="1369B2"/>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测试</a:t>
            </a:r>
            <a:endParaRPr lang="en-GB" altLang="zh-CN" sz="4800" b="1" dirty="0">
              <a:solidFill>
                <a:srgbClr val="1369B2"/>
              </a:solidFill>
              <a:latin typeface="微软雅黑" panose="020B0503020204020204" pitchFamily="34" charset="-122"/>
              <a:ea typeface="微软雅黑" panose="020B0503020204020204" pitchFamily="34" charset="-122"/>
              <a:cs typeface="+mn-ea"/>
              <a:sym typeface="+mn-lt"/>
            </a:endParaRPr>
          </a:p>
        </p:txBody>
      </p:sp>
      <p:sp>
        <p:nvSpPr>
          <p:cNvPr id="2" name="TextBox 48"/>
          <p:cNvSpPr txBox="1"/>
          <p:nvPr/>
        </p:nvSpPr>
        <p:spPr>
          <a:xfrm>
            <a:off x="1565393" y="2897862"/>
            <a:ext cx="2016224" cy="1107996"/>
          </a:xfrm>
          <a:prstGeom prst="rect">
            <a:avLst/>
          </a:prstGeom>
          <a:noFill/>
        </p:spPr>
        <p:txBody>
          <a:bodyPr wrap="square" lIns="91443" tIns="45720" rIns="91443" bIns="45720" rtlCol="0">
            <a:spAutoFit/>
          </a:bodyPr>
          <a:lstStyle/>
          <a:p>
            <a:r>
              <a:rPr lang="en-US" altLang="zh-CN" sz="6600" b="1" dirty="0">
                <a:solidFill>
                  <a:srgbClr val="FAFAFA"/>
                </a:solidFill>
                <a:latin typeface="微软雅黑" panose="020B0503020204020204" pitchFamily="34" charset="-122"/>
                <a:ea typeface="微软雅黑" panose="020B0503020204020204" pitchFamily="34" charset="-122"/>
                <a:cs typeface="+mn-ea"/>
                <a:sym typeface="+mn-lt"/>
              </a:rPr>
              <a:t>5.3</a:t>
            </a:r>
            <a:endParaRPr lang="en-US" altLang="en-GB" sz="66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3"/>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使用</a:t>
            </a:r>
            <a:r>
              <a:rPr lang="en-US" altLang="zh-CN" sz="2000" dirty="0" err="1">
                <a:solidFill>
                  <a:srgbClr val="1369B2"/>
                </a:solidFill>
                <a:latin typeface="微软雅黑" panose="020B0503020204020204" pitchFamily="34" charset="-122"/>
                <a:ea typeface="微软雅黑" panose="020B0503020204020204" pitchFamily="34" charset="-122"/>
                <a:cs typeface="+mn-ea"/>
              </a:rPr>
              <a:t>JMeter</a:t>
            </a:r>
            <a:r>
              <a:rPr lang="zh-CN" altLang="en-US" sz="2000" dirty="0">
                <a:solidFill>
                  <a:srgbClr val="1369B2"/>
                </a:solidFill>
                <a:latin typeface="微软雅黑" panose="020B0503020204020204" pitchFamily="34" charset="-122"/>
                <a:ea typeface="微软雅黑" panose="020B0503020204020204" pitchFamily="34" charset="-122"/>
                <a:cs typeface="+mn-ea"/>
              </a:rPr>
              <a:t>执行简单的性能测试</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3" name="TextBox 35"/>
          <p:cNvSpPr txBox="1">
            <a:spLocks noChangeArrowheads="1"/>
          </p:cNvSpPr>
          <p:nvPr/>
        </p:nvSpPr>
        <p:spPr bwMode="auto">
          <a:xfrm>
            <a:off x="5805455" y="1966012"/>
            <a:ext cx="5429568" cy="1453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indent="457200"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下面</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将</a:t>
            </a:r>
            <a:r>
              <a:rPr lang="zh-CN" altLang="zh-CN" sz="2000" dirty="0">
                <a:solidFill>
                  <a:srgbClr val="1369B2"/>
                </a:solidFill>
                <a:latin typeface="微软雅黑" panose="020B0503020204020204" pitchFamily="34" charset="-122"/>
                <a:ea typeface="微软雅黑" panose="020B0503020204020204" pitchFamily="34" charset="-122"/>
                <a:cs typeface="+mn-ea"/>
              </a:rPr>
              <a:t>通过</a:t>
            </a:r>
            <a:r>
              <a:rPr lang="en-US" altLang="zh-CN" sz="2000" dirty="0" err="1">
                <a:solidFill>
                  <a:srgbClr val="1369B2"/>
                </a:solidFill>
                <a:latin typeface="微软雅黑" panose="020B0503020204020204" pitchFamily="34" charset="-122"/>
                <a:ea typeface="微软雅黑" panose="020B0503020204020204" pitchFamily="34" charset="-122"/>
                <a:cs typeface="+mn-ea"/>
              </a:rPr>
              <a:t>JMeter</a:t>
            </a:r>
            <a:r>
              <a:rPr lang="zh-CN" altLang="zh-CN" sz="2000" dirty="0">
                <a:solidFill>
                  <a:srgbClr val="1369B2"/>
                </a:solidFill>
                <a:latin typeface="微软雅黑" panose="020B0503020204020204" pitchFamily="34" charset="-122"/>
                <a:ea typeface="微软雅黑" panose="020B0503020204020204" pitchFamily="34" charset="-122"/>
                <a:cs typeface="+mn-ea"/>
              </a:rPr>
              <a:t>向百度网站发送一个请求</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，实现</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的第一个测试，以演示</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的使用</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pic>
        <p:nvPicPr>
          <p:cNvPr id="15" name="图片 14"/>
          <p:cNvPicPr>
            <a:picLocks noChangeAspect="1"/>
          </p:cNvPicPr>
          <p:nvPr/>
        </p:nvPicPr>
        <p:blipFill>
          <a:blip r:embed="rId3"/>
          <a:stretch>
            <a:fillRect/>
          </a:stretch>
        </p:blipFill>
        <p:spPr>
          <a:xfrm>
            <a:off x="839386" y="1413456"/>
            <a:ext cx="3715858" cy="400615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6" name="圆角矩形 15"/>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7" name="文本框 10"/>
          <p:cNvSpPr txBox="1"/>
          <p:nvPr/>
        </p:nvSpPr>
        <p:spPr>
          <a:xfrm flipH="1">
            <a:off x="1050502" y="1259844"/>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18" name="1"/>
          <p:cNvSpPr txBox="1"/>
          <p:nvPr>
            <p:custDataLst>
              <p:tags r:id="rId1"/>
            </p:custDataLst>
          </p:nvPr>
        </p:nvSpPr>
        <p:spPr>
          <a:xfrm>
            <a:off x="2916979" y="1031179"/>
            <a:ext cx="8317077" cy="2400657"/>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添加测试计划</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indent="457200" algn="just" defTabSz="457200">
              <a:lnSpc>
                <a:spcPct val="150000"/>
              </a:lnSpc>
              <a:defRPr/>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每次启动</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，主界面都默认有一个空的测试计划</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。用户</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也可以在菜单栏单击</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文件</a:t>
            </a:r>
            <a:r>
              <a:rPr lang="en-US"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在弹出的下拉菜单中选择</a:t>
            </a:r>
            <a:r>
              <a:rPr lang="zh-CN" altLang="zh-CN" sz="2000" dirty="0">
                <a:solidFill>
                  <a:srgbClr val="1369B2"/>
                </a:solidFill>
                <a:latin typeface="微软雅黑" panose="020B0503020204020204" pitchFamily="34" charset="-122"/>
                <a:ea typeface="微软雅黑" panose="020B0503020204020204" pitchFamily="34" charset="-122"/>
              </a:rPr>
              <a:t>“新建</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选项，添加测试计划。添加测试计划之后，将其命名为</a:t>
            </a:r>
            <a:r>
              <a:rPr lang="zh-CN" altLang="zh-CN" sz="2000" dirty="0">
                <a:solidFill>
                  <a:srgbClr val="1369B2"/>
                </a:solidFill>
                <a:latin typeface="微软雅黑" panose="020B0503020204020204" pitchFamily="34" charset="-122"/>
                <a:ea typeface="微软雅黑" panose="020B0503020204020204" pitchFamily="34" charset="-122"/>
              </a:rPr>
              <a:t>第一个测试计划</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按</a:t>
            </a:r>
            <a:r>
              <a:rPr lang="en-US" altLang="zh-CN" sz="2000" dirty="0" err="1">
                <a:solidFill>
                  <a:srgbClr val="1369B2"/>
                </a:solidFill>
                <a:latin typeface="微软雅黑" panose="020B0503020204020204" pitchFamily="34" charset="-122"/>
                <a:ea typeface="微软雅黑" panose="020B0503020204020204" pitchFamily="34" charset="-122"/>
              </a:rPr>
              <a:t>“Ctrl+S”</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组合键保存测试计划</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，如下图所示。</a:t>
            </a:r>
          </a:p>
        </p:txBody>
      </p:sp>
      <p:pic>
        <p:nvPicPr>
          <p:cNvPr id="4" name="图片 3">
            <a:extLst>
              <a:ext uri="{FF2B5EF4-FFF2-40B4-BE49-F238E27FC236}">
                <a16:creationId xmlns:a16="http://schemas.microsoft.com/office/drawing/2014/main" id="{84DC9B51-4AC6-751D-D58E-A2C0EBDE8275}"/>
              </a:ext>
            </a:extLst>
          </p:cNvPr>
          <p:cNvPicPr>
            <a:picLocks noChangeAspect="1"/>
          </p:cNvPicPr>
          <p:nvPr/>
        </p:nvPicPr>
        <p:blipFill>
          <a:blip r:embed="rId4"/>
          <a:stretch>
            <a:fillRect/>
          </a:stretch>
        </p:blipFill>
        <p:spPr>
          <a:xfrm>
            <a:off x="4255483" y="3429794"/>
            <a:ext cx="5400000" cy="326470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6" name="圆角矩形 15"/>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7" name="文本框 10"/>
          <p:cNvSpPr txBox="1"/>
          <p:nvPr/>
        </p:nvSpPr>
        <p:spPr>
          <a:xfrm flipH="1">
            <a:off x="1050502" y="1259844"/>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18" name="1"/>
          <p:cNvSpPr txBox="1"/>
          <p:nvPr>
            <p:custDataLst>
              <p:tags r:id="rId1"/>
            </p:custDataLst>
          </p:nvPr>
        </p:nvSpPr>
        <p:spPr>
          <a:xfrm>
            <a:off x="2916980" y="1031179"/>
            <a:ext cx="7937288" cy="1938992"/>
          </a:xfrm>
          <a:prstGeom prst="rect">
            <a:avLst/>
          </a:prstGeom>
          <a:noFill/>
          <a:ln>
            <a:noFill/>
          </a:ln>
        </p:spPr>
        <p:txBody>
          <a:bodyPr wrap="square" rtlCol="0">
            <a:spAutoFit/>
          </a:bodyPr>
          <a:lstStyle/>
          <a:p>
            <a:pPr defTabSz="457200">
              <a:lnSpc>
                <a:spcPct val="150000"/>
              </a:lnSpc>
              <a:defRPr/>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添加线程组</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indent="457200" defTabSz="457200">
              <a:lnSpc>
                <a:spcPct val="150000"/>
              </a:lnSpc>
              <a:defRPr/>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选中</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主界面的</a:t>
            </a:r>
            <a:r>
              <a:rPr lang="zh-CN" altLang="zh-CN" sz="2000" dirty="0">
                <a:solidFill>
                  <a:srgbClr val="1369B2"/>
                </a:solidFill>
                <a:latin typeface="微软雅黑" panose="020B0503020204020204" pitchFamily="34" charset="-122"/>
                <a:ea typeface="微软雅黑" panose="020B0503020204020204" pitchFamily="34" charset="-122"/>
              </a:rPr>
              <a:t>“测试计划</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第一个测试计划”</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并右</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键单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击，在弹出的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快捷</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菜单中依次选择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→“线程（用户）</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→“线程组</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，如下图所示。</a:t>
            </a:r>
          </a:p>
        </p:txBody>
      </p:sp>
      <p:pic>
        <p:nvPicPr>
          <p:cNvPr id="4" name="图片 3">
            <a:extLst>
              <a:ext uri="{FF2B5EF4-FFF2-40B4-BE49-F238E27FC236}">
                <a16:creationId xmlns:a16="http://schemas.microsoft.com/office/drawing/2014/main" id="{A8A23414-E778-62D4-80AB-1F3E33DFEFE8}"/>
              </a:ext>
            </a:extLst>
          </p:cNvPr>
          <p:cNvPicPr>
            <a:picLocks noChangeAspect="1"/>
          </p:cNvPicPr>
          <p:nvPr/>
        </p:nvPicPr>
        <p:blipFill>
          <a:blip r:embed="rId4"/>
          <a:stretch>
            <a:fillRect/>
          </a:stretch>
        </p:blipFill>
        <p:spPr>
          <a:xfrm>
            <a:off x="3725091" y="2853794"/>
            <a:ext cx="6321065" cy="382155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42"/>
          <p:cNvCxnSpPr>
            <a:cxnSpLocks/>
          </p:cNvCxnSpPr>
          <p:nvPr/>
        </p:nvCxnSpPr>
        <p:spPr>
          <a:xfrm flipH="1">
            <a:off x="3689668" y="2577779"/>
            <a:ext cx="1224001" cy="0"/>
          </a:xfrm>
          <a:prstGeom prst="line">
            <a:avLst/>
          </a:prstGeom>
          <a:noFill/>
          <a:ln w="9525">
            <a:solidFill>
              <a:schemeClr val="bg1">
                <a:lumMod val="75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cxnSp>
        <p:nvCxnSpPr>
          <p:cNvPr id="35" name="直接连接符 41"/>
          <p:cNvCxnSpPr>
            <a:cxnSpLocks/>
          </p:cNvCxnSpPr>
          <p:nvPr/>
        </p:nvCxnSpPr>
        <p:spPr>
          <a:xfrm flipH="1">
            <a:off x="3689671" y="1125794"/>
            <a:ext cx="1253535" cy="0"/>
          </a:xfrm>
          <a:prstGeom prst="line">
            <a:avLst/>
          </a:prstGeom>
          <a:noFill/>
          <a:ln w="9525">
            <a:solidFill>
              <a:schemeClr val="bg1">
                <a:lumMod val="75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43"/>
          <p:cNvCxnSpPr>
            <a:cxnSpLocks/>
          </p:cNvCxnSpPr>
          <p:nvPr/>
        </p:nvCxnSpPr>
        <p:spPr>
          <a:xfrm flipH="1">
            <a:off x="3689669" y="4077794"/>
            <a:ext cx="1224001" cy="0"/>
          </a:xfrm>
          <a:prstGeom prst="line">
            <a:avLst/>
          </a:prstGeom>
          <a:noFill/>
          <a:ln w="9525">
            <a:solidFill>
              <a:schemeClr val="bg1">
                <a:lumMod val="75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44"/>
          <p:cNvCxnSpPr>
            <a:cxnSpLocks/>
          </p:cNvCxnSpPr>
          <p:nvPr/>
        </p:nvCxnSpPr>
        <p:spPr>
          <a:xfrm>
            <a:off x="3689670" y="1125794"/>
            <a:ext cx="1" cy="4375423"/>
          </a:xfrm>
          <a:prstGeom prst="line">
            <a:avLst/>
          </a:prstGeom>
          <a:noFill/>
          <a:ln w="9525">
            <a:solidFill>
              <a:schemeClr val="bg1">
                <a:lumMod val="75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49" name="文本框 9"/>
          <p:cNvSpPr txBox="1"/>
          <p:nvPr/>
        </p:nvSpPr>
        <p:spPr>
          <a:xfrm>
            <a:off x="5303206" y="843530"/>
            <a:ext cx="4281735" cy="4618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defPPr>
              <a:defRPr lang="zh-CN"/>
            </a:defPPr>
            <a:lvl1pPr defTabSz="1218565">
              <a:spcBef>
                <a:spcPct val="0"/>
              </a:spcBef>
              <a:defRPr cap="all">
                <a:solidFill>
                  <a:schemeClr val="tx1">
                    <a:lumMod val="65000"/>
                    <a:lumOff val="35000"/>
                  </a:schemeClr>
                </a:solidFill>
                <a:latin typeface="微软雅黑" panose="020B0503020204020204" pitchFamily="34" charset="-122"/>
                <a:ea typeface="微软雅黑" panose="020B0503020204020204" pitchFamily="34" charset="-122"/>
                <a:cs typeface="+mj-cs"/>
              </a:defRPr>
            </a:lvl1pPr>
            <a:lvl2pPr marL="0" lvl="1" defTabSz="1218565">
              <a:defRPr sz="2055">
                <a:solidFill>
                  <a:schemeClr val="tx1">
                    <a:lumMod val="65000"/>
                    <a:lumOff val="35000"/>
                  </a:schemeClr>
                </a:solidFill>
                <a:latin typeface="微软雅黑" panose="020B0503020204020204" pitchFamily="34" charset="-122"/>
                <a:ea typeface="微软雅黑" panose="020B0503020204020204" pitchFamily="34" charset="-122"/>
              </a:defRPr>
            </a:lvl2pPr>
            <a:lvl3pPr marL="1219200" defTabSz="1218565">
              <a:defRPr sz="2400"/>
            </a:lvl3pPr>
            <a:lvl4pPr marL="1828800" defTabSz="1218565">
              <a:defRPr sz="2400"/>
            </a:lvl4pPr>
            <a:lvl5pPr marL="2438400" defTabSz="1218565">
              <a:defRPr sz="2400"/>
            </a:lvl5pPr>
            <a:lvl6pPr marL="3048000" defTabSz="1218565">
              <a:defRPr sz="2400"/>
            </a:lvl6pPr>
            <a:lvl7pPr marL="3657600" defTabSz="1218565">
              <a:defRPr sz="2400"/>
            </a:lvl7pPr>
            <a:lvl8pPr marL="4267200" defTabSz="1218565">
              <a:defRPr sz="2400"/>
            </a:lvl8pPr>
            <a:lvl9pPr marL="4876800" defTabSz="1218565">
              <a:defRPr sz="2400"/>
            </a:lvl9pPr>
          </a:lstStyle>
          <a:p>
            <a:pPr lvl="1">
              <a:lnSpc>
                <a:spcPct val="150000"/>
              </a:lnSpc>
            </a:pPr>
            <a:r>
              <a:rPr lang="en-US" altLang="zh-CN" sz="2000" b="1" dirty="0" err="1">
                <a:solidFill>
                  <a:srgbClr val="1369B2"/>
                </a:solidFill>
              </a:rPr>
              <a:t>setUp</a:t>
            </a:r>
            <a:r>
              <a:rPr lang="zh-CN" altLang="zh-CN" sz="2000" b="1" dirty="0">
                <a:solidFill>
                  <a:srgbClr val="1369B2"/>
                </a:solidFill>
              </a:rPr>
              <a:t>线程组</a:t>
            </a:r>
            <a:endParaRPr lang="zh-CN" altLang="en-US" sz="2000" b="1" dirty="0">
              <a:solidFill>
                <a:srgbClr val="1369B2"/>
              </a:solidFill>
            </a:endParaRPr>
          </a:p>
        </p:txBody>
      </p:sp>
      <p:sp>
        <p:nvSpPr>
          <p:cNvPr id="51" name="文本框 9"/>
          <p:cNvSpPr txBox="1"/>
          <p:nvPr/>
        </p:nvSpPr>
        <p:spPr>
          <a:xfrm>
            <a:off x="5303206" y="2284729"/>
            <a:ext cx="2199941" cy="58610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defPPr>
              <a:defRPr lang="zh-CN"/>
            </a:defPPr>
            <a:lvl1pPr defTabSz="1218565">
              <a:spcBef>
                <a:spcPct val="0"/>
              </a:spcBef>
              <a:defRPr cap="all">
                <a:solidFill>
                  <a:schemeClr val="tx1">
                    <a:lumMod val="65000"/>
                    <a:lumOff val="35000"/>
                  </a:schemeClr>
                </a:solidFill>
                <a:latin typeface="微软雅黑" panose="020B0503020204020204" pitchFamily="34" charset="-122"/>
                <a:ea typeface="微软雅黑" panose="020B0503020204020204" pitchFamily="34" charset="-122"/>
                <a:cs typeface="+mj-cs"/>
              </a:defRPr>
            </a:lvl1pPr>
            <a:lvl2pPr marL="0" lvl="1" defTabSz="1218565">
              <a:defRPr sz="2055">
                <a:solidFill>
                  <a:schemeClr val="tx1">
                    <a:lumMod val="65000"/>
                    <a:lumOff val="35000"/>
                  </a:schemeClr>
                </a:solidFill>
                <a:latin typeface="微软雅黑" panose="020B0503020204020204" pitchFamily="34" charset="-122"/>
                <a:ea typeface="微软雅黑" panose="020B0503020204020204" pitchFamily="34" charset="-122"/>
              </a:defRPr>
            </a:lvl2pPr>
            <a:lvl3pPr marL="1219200" defTabSz="1218565">
              <a:defRPr sz="2400"/>
            </a:lvl3pPr>
            <a:lvl4pPr marL="1828800" defTabSz="1218565">
              <a:defRPr sz="2400"/>
            </a:lvl4pPr>
            <a:lvl5pPr marL="2438400" defTabSz="1218565">
              <a:defRPr sz="2400"/>
            </a:lvl5pPr>
            <a:lvl6pPr marL="3048000" defTabSz="1218565">
              <a:defRPr sz="2400"/>
            </a:lvl6pPr>
            <a:lvl7pPr marL="3657600" defTabSz="1218565">
              <a:defRPr sz="2400"/>
            </a:lvl7pPr>
            <a:lvl8pPr marL="4267200" defTabSz="1218565">
              <a:defRPr sz="2400"/>
            </a:lvl8pPr>
            <a:lvl9pPr marL="4876800" defTabSz="1218565">
              <a:defRPr sz="2400"/>
            </a:lvl9pPr>
          </a:lstStyle>
          <a:p>
            <a:pPr lvl="1">
              <a:lnSpc>
                <a:spcPct val="150000"/>
              </a:lnSpc>
            </a:pPr>
            <a:r>
              <a:rPr lang="en-US" altLang="zh-CN" sz="2000" b="1" dirty="0" err="1">
                <a:solidFill>
                  <a:srgbClr val="1369B2"/>
                </a:solidFill>
              </a:rPr>
              <a:t>tearDown</a:t>
            </a:r>
            <a:r>
              <a:rPr lang="zh-CN" altLang="zh-CN" sz="2000" b="1" dirty="0">
                <a:solidFill>
                  <a:srgbClr val="1369B2"/>
                </a:solidFill>
              </a:rPr>
              <a:t>线程组</a:t>
            </a:r>
            <a:endParaRPr lang="en-US" altLang="zh-CN" sz="2000" b="1" dirty="0">
              <a:solidFill>
                <a:srgbClr val="1369B2"/>
              </a:solidFill>
            </a:endParaRPr>
          </a:p>
        </p:txBody>
      </p:sp>
      <p:sp>
        <p:nvSpPr>
          <p:cNvPr id="53" name="文本框 9"/>
          <p:cNvSpPr txBox="1"/>
          <p:nvPr/>
        </p:nvSpPr>
        <p:spPr>
          <a:xfrm>
            <a:off x="5303205" y="5179780"/>
            <a:ext cx="1258000" cy="4272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defPPr>
              <a:defRPr lang="zh-CN"/>
            </a:defPPr>
            <a:lvl1pPr defTabSz="1218565">
              <a:spcBef>
                <a:spcPct val="0"/>
              </a:spcBef>
              <a:defRPr cap="all">
                <a:solidFill>
                  <a:schemeClr val="tx1">
                    <a:lumMod val="65000"/>
                    <a:lumOff val="35000"/>
                  </a:schemeClr>
                </a:solidFill>
                <a:latin typeface="微软雅黑" panose="020B0503020204020204" pitchFamily="34" charset="-122"/>
                <a:ea typeface="微软雅黑" panose="020B0503020204020204" pitchFamily="34" charset="-122"/>
                <a:cs typeface="+mj-cs"/>
              </a:defRPr>
            </a:lvl1pPr>
            <a:lvl2pPr marL="0" lvl="1" defTabSz="1218565">
              <a:defRPr sz="2055">
                <a:solidFill>
                  <a:schemeClr val="tx1">
                    <a:lumMod val="65000"/>
                    <a:lumOff val="35000"/>
                  </a:schemeClr>
                </a:solidFill>
                <a:latin typeface="微软雅黑" panose="020B0503020204020204" pitchFamily="34" charset="-122"/>
                <a:ea typeface="微软雅黑" panose="020B0503020204020204" pitchFamily="34" charset="-122"/>
              </a:defRPr>
            </a:lvl2pPr>
            <a:lvl3pPr marL="1219200" defTabSz="1218565">
              <a:defRPr sz="2400"/>
            </a:lvl3pPr>
            <a:lvl4pPr marL="1828800" defTabSz="1218565">
              <a:defRPr sz="2400"/>
            </a:lvl4pPr>
            <a:lvl5pPr marL="2438400" defTabSz="1218565">
              <a:defRPr sz="2400"/>
            </a:lvl5pPr>
            <a:lvl6pPr marL="3048000" defTabSz="1218565">
              <a:defRPr sz="2400"/>
            </a:lvl6pPr>
            <a:lvl7pPr marL="3657600" defTabSz="1218565">
              <a:defRPr sz="2400"/>
            </a:lvl7pPr>
            <a:lvl8pPr marL="4267200" defTabSz="1218565">
              <a:defRPr sz="2400"/>
            </a:lvl8pPr>
            <a:lvl9pPr marL="4876800" defTabSz="1218565">
              <a:defRPr sz="2400"/>
            </a:lvl9pPr>
          </a:lstStyle>
          <a:p>
            <a:pPr lvl="1">
              <a:lnSpc>
                <a:spcPct val="150000"/>
              </a:lnSpc>
            </a:pPr>
            <a:r>
              <a:rPr lang="zh-CN" altLang="en-US" sz="2000" b="1" dirty="0">
                <a:solidFill>
                  <a:srgbClr val="1369B2"/>
                </a:solidFill>
              </a:rPr>
              <a:t>线程组</a:t>
            </a:r>
            <a:endParaRPr lang="en-US" altLang="zh-CN" sz="2000" b="1" dirty="0">
              <a:solidFill>
                <a:srgbClr val="1369B2"/>
              </a:solidFill>
            </a:endParaRPr>
          </a:p>
        </p:txBody>
      </p:sp>
      <p:sp>
        <p:nvSpPr>
          <p:cNvPr id="54" name="文本框 9"/>
          <p:cNvSpPr txBox="1"/>
          <p:nvPr/>
        </p:nvSpPr>
        <p:spPr>
          <a:xfrm>
            <a:off x="938151" y="3487049"/>
            <a:ext cx="2751519" cy="641508"/>
          </a:xfrm>
          <a:prstGeom prst="rect">
            <a:avLst/>
          </a:prstGeom>
          <a:ln w="9525">
            <a:noFill/>
            <a:miter lim="800000"/>
          </a:ln>
          <a:extLst>
            <a:ext uri="{909E8E84-426E-40DD-AFC4-6F175D3DCCD1}">
              <a14:hiddenFill xmlns:a14="http://schemas.microsoft.com/office/drawing/2010/main">
                <a:solidFill>
                  <a:srgbClr val="FFFFFF"/>
                </a:solidFill>
              </a14:hiddenFill>
            </a:ext>
          </a:extLst>
        </p:spPr>
        <p:txBody>
          <a:bodyPr lIns="0" tIns="0" rIns="0" bIns="0" anchor="t">
            <a:noAutofit/>
          </a:bodyPr>
          <a:lstStyle>
            <a:defPPr>
              <a:defRPr lang="zh-CN"/>
            </a:defPPr>
            <a:lvl1pPr defTabSz="1218565">
              <a:spcBef>
                <a:spcPct val="0"/>
              </a:spcBef>
              <a:defRPr cap="all">
                <a:solidFill>
                  <a:schemeClr val="tx1">
                    <a:lumMod val="65000"/>
                    <a:lumOff val="35000"/>
                  </a:schemeClr>
                </a:solidFill>
                <a:latin typeface="微软雅黑" panose="020B0503020204020204" pitchFamily="34" charset="-122"/>
                <a:ea typeface="微软雅黑" panose="020B0503020204020204" pitchFamily="34" charset="-122"/>
                <a:cs typeface="+mj-cs"/>
              </a:defRPr>
            </a:lvl1pPr>
            <a:lvl2pPr marL="0" lvl="1" defTabSz="1218565">
              <a:defRPr sz="2055">
                <a:solidFill>
                  <a:schemeClr val="tx1">
                    <a:lumMod val="65000"/>
                    <a:lumOff val="35000"/>
                  </a:schemeClr>
                </a:solidFill>
                <a:latin typeface="微软雅黑" panose="020B0503020204020204" pitchFamily="34" charset="-122"/>
                <a:ea typeface="微软雅黑" panose="020B0503020204020204" pitchFamily="34" charset="-122"/>
              </a:defRPr>
            </a:lvl2pPr>
            <a:lvl3pPr marL="1219200" defTabSz="1218565">
              <a:defRPr sz="2400"/>
            </a:lvl3pPr>
            <a:lvl4pPr marL="1828800" defTabSz="1218565">
              <a:defRPr sz="2400"/>
            </a:lvl4pPr>
            <a:lvl5pPr marL="2438400" defTabSz="1218565">
              <a:defRPr sz="2400"/>
            </a:lvl5pPr>
            <a:lvl6pPr marL="3048000" defTabSz="1218565">
              <a:defRPr sz="2400"/>
            </a:lvl6pPr>
            <a:lvl7pPr marL="3657600" defTabSz="1218565">
              <a:defRPr sz="2400"/>
            </a:lvl7pPr>
            <a:lvl8pPr marL="4267200" defTabSz="1218565">
              <a:defRPr sz="2400"/>
            </a:lvl8pPr>
            <a:lvl9pPr marL="4876800" defTabSz="1218565">
              <a:defRPr sz="2400"/>
            </a:lvl9pPr>
          </a:lstStyle>
          <a:p>
            <a:pPr lvl="1" defTabSz="457200">
              <a:lnSpc>
                <a:spcPct val="150000"/>
              </a:lnSpc>
              <a:defRPr/>
            </a:pPr>
            <a:r>
              <a:rPr lang="en-US" altLang="zh-CN" sz="2000" b="1" dirty="0">
                <a:cs typeface="+mn-ea"/>
              </a:rPr>
              <a:t>4</a:t>
            </a:r>
            <a:r>
              <a:rPr lang="zh-CN" altLang="zh-CN" sz="2000" b="1">
                <a:cs typeface="+mn-ea"/>
              </a:rPr>
              <a:t>个</a:t>
            </a:r>
            <a:r>
              <a:rPr lang="zh-CN" altLang="en-US" sz="2000" b="1" dirty="0">
                <a:cs typeface="+mn-ea"/>
              </a:rPr>
              <a:t>线程组的含义与作用</a:t>
            </a:r>
          </a:p>
        </p:txBody>
      </p:sp>
      <p:sp>
        <p:nvSpPr>
          <p:cNvPr id="21" name="TextBox 33"/>
          <p:cNvSpPr txBox="1"/>
          <p:nvPr/>
        </p:nvSpPr>
        <p:spPr>
          <a:xfrm>
            <a:off x="5303205" y="1252326"/>
            <a:ext cx="5967425" cy="782074"/>
          </a:xfrm>
          <a:prstGeom prst="rect">
            <a:avLst/>
          </a:prstGeom>
          <a:noFill/>
        </p:spPr>
        <p:txBody>
          <a:bodyPr wrap="square" lIns="0" tIns="0" rIns="0" bIns="0" rtlCol="0">
            <a:spAutoFit/>
          </a:bodyPr>
          <a:lstStyle>
            <a:defPPr>
              <a:defRPr lang="zh-CN"/>
            </a:defPPr>
            <a:lvl1pPr algn="just" defTabSz="1218565">
              <a:lnSpc>
                <a:spcPts val="1600"/>
              </a:lnSpc>
              <a:defRPr sz="1255">
                <a:solidFill>
                  <a:schemeClr val="tx1">
                    <a:lumMod val="65000"/>
                    <a:lumOff val="35000"/>
                  </a:schemeClr>
                </a:solidFill>
                <a:latin typeface="微软雅黑 Light" panose="020B0502040204020203" charset="-122"/>
                <a:ea typeface="微软雅黑 Light" panose="020B0502040204020203" charset="-122"/>
              </a:defRPr>
            </a:lvl1pPr>
            <a:lvl2pPr marL="609600" defTabSz="1218565">
              <a:defRPr sz="2400"/>
            </a:lvl2pPr>
            <a:lvl3pPr marL="1219200" defTabSz="1218565">
              <a:defRPr sz="2400"/>
            </a:lvl3pPr>
            <a:lvl4pPr marL="1828800" defTabSz="1218565">
              <a:defRPr sz="2400"/>
            </a:lvl4pPr>
            <a:lvl5pPr marL="2438400" defTabSz="1218565">
              <a:defRPr sz="2400"/>
            </a:lvl5pPr>
            <a:lvl6pPr marL="3048000" defTabSz="1218565">
              <a:defRPr sz="2400"/>
            </a:lvl6pPr>
            <a:lvl7pPr marL="3657600" defTabSz="1218565">
              <a:defRPr sz="2400"/>
            </a:lvl7pPr>
            <a:lvl8pPr marL="4267200" defTabSz="1218565">
              <a:defRPr sz="2400"/>
            </a:lvl8pPr>
            <a:lvl9pPr marL="4876800" defTabSz="1218565">
              <a:defRPr sz="2400"/>
            </a:lvl9pPr>
          </a:lstStyle>
          <a:p>
            <a:pPr lvl="0" indent="457200">
              <a:lnSpc>
                <a:spcPct val="150000"/>
              </a:lnSpc>
            </a:pPr>
            <a:r>
              <a:rPr lang="zh-CN" altLang="zh-CN" sz="1800" dirty="0">
                <a:solidFill>
                  <a:schemeClr val="tx1">
                    <a:lumMod val="75000"/>
                    <a:lumOff val="25000"/>
                  </a:schemeClr>
                </a:solidFill>
                <a:latin typeface="微软雅黑" panose="020B0503020204020204" pitchFamily="34" charset="-122"/>
                <a:ea typeface="微软雅黑" panose="020B0503020204020204" pitchFamily="34" charset="-122"/>
              </a:rPr>
              <a:t>一种特殊类型的线程组，用于</a:t>
            </a:r>
            <a:r>
              <a:rPr lang="zh-CN" altLang="zh-CN" sz="1800" dirty="0">
                <a:solidFill>
                  <a:srgbClr val="1369B2"/>
                </a:solidFill>
                <a:latin typeface="微软雅黑" panose="020B0503020204020204" pitchFamily="34" charset="-122"/>
                <a:ea typeface="微软雅黑" panose="020B0503020204020204" pitchFamily="34" charset="-122"/>
              </a:rPr>
              <a:t>执行测试前的初始化操作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800" dirty="0" err="1">
                <a:solidFill>
                  <a:schemeClr val="tx1">
                    <a:lumMod val="75000"/>
                    <a:lumOff val="25000"/>
                  </a:schemeClr>
                </a:solidFill>
                <a:latin typeface="微软雅黑" panose="020B0503020204020204" pitchFamily="34" charset="-122"/>
                <a:ea typeface="微软雅黑" panose="020B0503020204020204" pitchFamily="34" charset="-122"/>
              </a:rPr>
              <a:t>setUp</a:t>
            </a:r>
            <a:r>
              <a:rPr lang="zh-CN" altLang="zh-CN" sz="1800" dirty="0">
                <a:solidFill>
                  <a:schemeClr val="tx1">
                    <a:lumMod val="75000"/>
                    <a:lumOff val="25000"/>
                  </a:schemeClr>
                </a:solidFill>
                <a:latin typeface="微软雅黑" panose="020B0503020204020204" pitchFamily="34" charset="-122"/>
                <a:ea typeface="微软雅黑" panose="020B0503020204020204" pitchFamily="34" charset="-122"/>
              </a:rPr>
              <a:t>线程组的执行顺序在普通线程组之前。</a:t>
            </a:r>
          </a:p>
        </p:txBody>
      </p:sp>
      <p:sp>
        <p:nvSpPr>
          <p:cNvPr id="2" name="矩形 1"/>
          <p:cNvSpPr/>
          <p:nvPr/>
        </p:nvSpPr>
        <p:spPr>
          <a:xfrm>
            <a:off x="5303206" y="2612052"/>
            <a:ext cx="5967426" cy="874407"/>
          </a:xfrm>
          <a:prstGeom prst="rect">
            <a:avLst/>
          </a:prstGeom>
        </p:spPr>
        <p:txBody>
          <a:bodyPr wrap="square">
            <a:spAutoFit/>
          </a:bodyPr>
          <a:lstStyle/>
          <a:p>
            <a:pPr indent="457200" algn="just" defTabSz="1218565">
              <a:lnSpc>
                <a:spcPct val="150000"/>
              </a:lnSpc>
            </a:pPr>
            <a:r>
              <a:rPr lang="zh-CN" altLang="zh-CN" sz="1800" dirty="0">
                <a:solidFill>
                  <a:schemeClr val="tx1">
                    <a:lumMod val="75000"/>
                    <a:lumOff val="25000"/>
                  </a:schemeClr>
                </a:solidFill>
                <a:latin typeface="微软雅黑" panose="020B0503020204020204" pitchFamily="34" charset="-122"/>
                <a:ea typeface="微软雅黑" panose="020B0503020204020204" pitchFamily="34" charset="-122"/>
              </a:rPr>
              <a:t>一种特殊类型的线程组，用于</a:t>
            </a:r>
            <a:r>
              <a:rPr lang="zh-CN" altLang="zh-CN" sz="1800" dirty="0">
                <a:solidFill>
                  <a:srgbClr val="1369B2"/>
                </a:solidFill>
                <a:latin typeface="微软雅黑" panose="020B0503020204020204" pitchFamily="34" charset="-122"/>
                <a:ea typeface="微软雅黑" panose="020B0503020204020204" pitchFamily="34" charset="-122"/>
              </a:rPr>
              <a:t>执行测试结束之后的回收工作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800" dirty="0" err="1">
                <a:solidFill>
                  <a:schemeClr val="tx1">
                    <a:lumMod val="75000"/>
                    <a:lumOff val="25000"/>
                  </a:schemeClr>
                </a:solidFill>
                <a:latin typeface="微软雅黑" panose="020B0503020204020204" pitchFamily="34" charset="-122"/>
                <a:ea typeface="微软雅黑" panose="020B0503020204020204" pitchFamily="34" charset="-122"/>
              </a:rPr>
              <a:t>tearDown</a:t>
            </a:r>
            <a:r>
              <a:rPr lang="zh-CN" altLang="zh-CN" sz="1800" dirty="0">
                <a:solidFill>
                  <a:schemeClr val="tx1">
                    <a:lumMod val="75000"/>
                    <a:lumOff val="25000"/>
                  </a:schemeClr>
                </a:solidFill>
                <a:latin typeface="微软雅黑" panose="020B0503020204020204" pitchFamily="34" charset="-122"/>
                <a:ea typeface="微软雅黑" panose="020B0503020204020204" pitchFamily="34" charset="-122"/>
              </a:rPr>
              <a:t>线程组的执行顺序在普通线程组之后。</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5303204" y="5542452"/>
            <a:ext cx="5967425" cy="1338828"/>
          </a:xfrm>
          <a:prstGeom prst="rect">
            <a:avLst/>
          </a:prstGeom>
        </p:spPr>
        <p:txBody>
          <a:bodyPr wrap="square">
            <a:spAutoFit/>
          </a:bodyPr>
          <a:lstStyle/>
          <a:p>
            <a:pPr lvl="0" indent="457200" algn="just">
              <a:lnSpc>
                <a:spcPct val="150000"/>
              </a:lnSpc>
            </a:pPr>
            <a:r>
              <a:rPr lang="zh-CN" altLang="zh-CN" sz="1800" dirty="0">
                <a:solidFill>
                  <a:schemeClr val="tx1">
                    <a:lumMod val="75000"/>
                    <a:lumOff val="25000"/>
                  </a:schemeClr>
                </a:solidFill>
                <a:latin typeface="微软雅黑" panose="020B0503020204020204" pitchFamily="34" charset="-122"/>
                <a:ea typeface="微软雅黑" panose="020B0503020204020204" pitchFamily="34" charset="-122"/>
              </a:rPr>
              <a:t>普通线程组，一个线程组可以</a:t>
            </a:r>
            <a:r>
              <a:rPr lang="zh-CN" altLang="zh-CN" sz="1800" dirty="0">
                <a:solidFill>
                  <a:srgbClr val="1369B2"/>
                </a:solidFill>
                <a:latin typeface="微软雅黑" panose="020B0503020204020204" pitchFamily="34" charset="-122"/>
                <a:ea typeface="微软雅黑" panose="020B0503020204020204" pitchFamily="34" charset="-122"/>
              </a:rPr>
              <a:t>表示一个虚拟用户组</a:t>
            </a:r>
            <a:r>
              <a:rPr lang="zh-CN" altLang="zh-CN" sz="1800" dirty="0">
                <a:solidFill>
                  <a:schemeClr val="tx1">
                    <a:lumMod val="75000"/>
                    <a:lumOff val="25000"/>
                  </a:schemeClr>
                </a:solidFill>
                <a:latin typeface="微软雅黑" panose="020B0503020204020204" pitchFamily="34" charset="-122"/>
                <a:ea typeface="微软雅黑" panose="020B0503020204020204" pitchFamily="34" charset="-122"/>
              </a:rPr>
              <a:t>，线程组中可以</a:t>
            </a:r>
            <a:r>
              <a:rPr lang="zh-CN" altLang="zh-CN" sz="1800" dirty="0">
                <a:solidFill>
                  <a:srgbClr val="1369B2"/>
                </a:solidFill>
                <a:latin typeface="微软雅黑" panose="020B0503020204020204" pitchFamily="34" charset="-122"/>
                <a:ea typeface="微软雅黑" panose="020B0503020204020204" pitchFamily="34" charset="-122"/>
              </a:rPr>
              <a:t>设置线程数量</a:t>
            </a:r>
            <a:r>
              <a:rPr lang="zh-CN" altLang="zh-CN" sz="1800" dirty="0">
                <a:solidFill>
                  <a:schemeClr val="tx1">
                    <a:lumMod val="75000"/>
                    <a:lumOff val="25000"/>
                  </a:schemeClr>
                </a:solidFill>
                <a:latin typeface="微软雅黑" panose="020B0503020204020204" pitchFamily="34" charset="-122"/>
                <a:ea typeface="微软雅黑" panose="020B0503020204020204" pitchFamily="34" charset="-122"/>
              </a:rPr>
              <a:t>，每一个线程都可以模拟一个虚拟用户。</a:t>
            </a:r>
          </a:p>
        </p:txBody>
      </p:sp>
      <p:sp>
        <p:nvSpPr>
          <p:cNvPr id="5" name="文本框 9">
            <a:extLst>
              <a:ext uri="{FF2B5EF4-FFF2-40B4-BE49-F238E27FC236}">
                <a16:creationId xmlns:a16="http://schemas.microsoft.com/office/drawing/2014/main" id="{51515835-C4EC-A529-E16D-8F09A561E986}"/>
              </a:ext>
            </a:extLst>
          </p:cNvPr>
          <p:cNvSpPr txBox="1"/>
          <p:nvPr/>
        </p:nvSpPr>
        <p:spPr>
          <a:xfrm>
            <a:off x="5303205" y="3835506"/>
            <a:ext cx="2199941" cy="58610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defPPr>
              <a:defRPr lang="zh-CN"/>
            </a:defPPr>
            <a:lvl1pPr defTabSz="1218565">
              <a:spcBef>
                <a:spcPct val="0"/>
              </a:spcBef>
              <a:defRPr cap="all">
                <a:solidFill>
                  <a:schemeClr val="tx1">
                    <a:lumMod val="65000"/>
                    <a:lumOff val="35000"/>
                  </a:schemeClr>
                </a:solidFill>
                <a:latin typeface="微软雅黑" panose="020B0503020204020204" pitchFamily="34" charset="-122"/>
                <a:ea typeface="微软雅黑" panose="020B0503020204020204" pitchFamily="34" charset="-122"/>
                <a:cs typeface="+mj-cs"/>
              </a:defRPr>
            </a:lvl1pPr>
            <a:lvl2pPr marL="0" lvl="1" defTabSz="1218565">
              <a:defRPr sz="2055">
                <a:solidFill>
                  <a:schemeClr val="tx1">
                    <a:lumMod val="65000"/>
                    <a:lumOff val="35000"/>
                  </a:schemeClr>
                </a:solidFill>
                <a:latin typeface="微软雅黑" panose="020B0503020204020204" pitchFamily="34" charset="-122"/>
                <a:ea typeface="微软雅黑" panose="020B0503020204020204" pitchFamily="34" charset="-122"/>
              </a:defRPr>
            </a:lvl2pPr>
            <a:lvl3pPr marL="1219200" defTabSz="1218565">
              <a:defRPr sz="2400"/>
            </a:lvl3pPr>
            <a:lvl4pPr marL="1828800" defTabSz="1218565">
              <a:defRPr sz="2400"/>
            </a:lvl4pPr>
            <a:lvl5pPr marL="2438400" defTabSz="1218565">
              <a:defRPr sz="2400"/>
            </a:lvl5pPr>
            <a:lvl6pPr marL="3048000" defTabSz="1218565">
              <a:defRPr sz="2400"/>
            </a:lvl6pPr>
            <a:lvl7pPr marL="3657600" defTabSz="1218565">
              <a:defRPr sz="2400"/>
            </a:lvl7pPr>
            <a:lvl8pPr marL="4267200" defTabSz="1218565">
              <a:defRPr sz="2400"/>
            </a:lvl8pPr>
            <a:lvl9pPr marL="4876800" defTabSz="1218565">
              <a:defRPr sz="2400"/>
            </a:lvl9pPr>
          </a:lstStyle>
          <a:p>
            <a:pPr lvl="1">
              <a:lnSpc>
                <a:spcPct val="150000"/>
              </a:lnSpc>
            </a:pPr>
            <a:r>
              <a:rPr lang="zh-CN" altLang="en-US" sz="2000" b="1" dirty="0">
                <a:solidFill>
                  <a:srgbClr val="1369B2"/>
                </a:solidFill>
              </a:rPr>
              <a:t>开放模型</a:t>
            </a:r>
            <a:r>
              <a:rPr lang="zh-CN" altLang="zh-CN" sz="2000" b="1" dirty="0">
                <a:solidFill>
                  <a:srgbClr val="1369B2"/>
                </a:solidFill>
              </a:rPr>
              <a:t>线程组</a:t>
            </a:r>
            <a:endParaRPr lang="en-US" altLang="zh-CN" sz="2000" b="1" dirty="0">
              <a:solidFill>
                <a:srgbClr val="1369B2"/>
              </a:solidFill>
            </a:endParaRPr>
          </a:p>
        </p:txBody>
      </p:sp>
      <p:sp>
        <p:nvSpPr>
          <p:cNvPr id="6" name="矩形 5">
            <a:extLst>
              <a:ext uri="{FF2B5EF4-FFF2-40B4-BE49-F238E27FC236}">
                <a16:creationId xmlns:a16="http://schemas.microsoft.com/office/drawing/2014/main" id="{670739B7-C005-8EFF-2474-219152C70E56}"/>
              </a:ext>
            </a:extLst>
          </p:cNvPr>
          <p:cNvSpPr/>
          <p:nvPr/>
        </p:nvSpPr>
        <p:spPr>
          <a:xfrm>
            <a:off x="5383643" y="4283387"/>
            <a:ext cx="5952058" cy="874407"/>
          </a:xfrm>
          <a:prstGeom prst="rect">
            <a:avLst/>
          </a:prstGeom>
        </p:spPr>
        <p:txBody>
          <a:bodyPr wrap="square">
            <a:spAutoFit/>
          </a:bodyPr>
          <a:lstStyle/>
          <a:p>
            <a:pPr indent="457200" algn="just" defTabSz="1218565">
              <a:lnSpc>
                <a:spcPct val="150000"/>
              </a:lnSpc>
            </a:pPr>
            <a:r>
              <a:rPr lang="zh-CN" altLang="zh-CN" sz="1800" dirty="0">
                <a:solidFill>
                  <a:schemeClr val="tx1">
                    <a:lumMod val="75000"/>
                    <a:lumOff val="25000"/>
                  </a:schemeClr>
                </a:solidFill>
                <a:latin typeface="微软雅黑" panose="020B0503020204020204" pitchFamily="34" charset="-122"/>
                <a:ea typeface="微软雅黑" panose="020B0503020204020204" pitchFamily="34" charset="-122"/>
              </a:rPr>
              <a:t>一种特殊类型的线程组，用于</a:t>
            </a:r>
            <a:r>
              <a:rPr lang="zh-CN" altLang="en-US" sz="1800" dirty="0">
                <a:solidFill>
                  <a:srgbClr val="1369B2"/>
                </a:solidFill>
                <a:latin typeface="微软雅黑" panose="020B0503020204020204" pitchFamily="34" charset="-122"/>
                <a:ea typeface="微软雅黑" panose="020B0503020204020204" pitchFamily="34" charset="-122"/>
              </a:rPr>
              <a:t>模拟不同场景下用户动态变化的访问情况</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，更贴近真实的用户行为</a:t>
            </a:r>
          </a:p>
        </p:txBody>
      </p:sp>
      <p:cxnSp>
        <p:nvCxnSpPr>
          <p:cNvPr id="11" name="直接连接符 43">
            <a:extLst>
              <a:ext uri="{FF2B5EF4-FFF2-40B4-BE49-F238E27FC236}">
                <a16:creationId xmlns:a16="http://schemas.microsoft.com/office/drawing/2014/main" id="{9BD3D609-3EFF-C80E-76CF-6F9F7AB4778E}"/>
              </a:ext>
            </a:extLst>
          </p:cNvPr>
          <p:cNvCxnSpPr>
            <a:cxnSpLocks/>
          </p:cNvCxnSpPr>
          <p:nvPr/>
        </p:nvCxnSpPr>
        <p:spPr>
          <a:xfrm flipH="1">
            <a:off x="3689670" y="5501217"/>
            <a:ext cx="1224001" cy="0"/>
          </a:xfrm>
          <a:prstGeom prst="line">
            <a:avLst/>
          </a:prstGeom>
          <a:noFill/>
          <a:ln w="9525">
            <a:solidFill>
              <a:schemeClr val="bg1">
                <a:lumMod val="75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文本框 10"/>
          <p:cNvSpPr txBox="1"/>
          <p:nvPr/>
        </p:nvSpPr>
        <p:spPr>
          <a:xfrm flipH="1">
            <a:off x="1050502" y="1259844"/>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18" name="1"/>
          <p:cNvSpPr txBox="1"/>
          <p:nvPr>
            <p:custDataLst>
              <p:tags r:id="rId1"/>
            </p:custDataLst>
          </p:nvPr>
        </p:nvSpPr>
        <p:spPr>
          <a:xfrm>
            <a:off x="1143690" y="956398"/>
            <a:ext cx="10351624" cy="961289"/>
          </a:xfrm>
          <a:prstGeom prst="rect">
            <a:avLst/>
          </a:prstGeom>
          <a:noFill/>
          <a:ln>
            <a:noFill/>
          </a:ln>
        </p:spPr>
        <p:txBody>
          <a:bodyPr wrap="square" rtlCol="0">
            <a:spAutoFit/>
          </a:bodyPr>
          <a:lstStyle/>
          <a:p>
            <a:pPr indent="457200">
              <a:lnSpc>
                <a:spcPct val="150000"/>
              </a:lnSpc>
            </a:pP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setUp</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线程组、</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tearDown</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线程组、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开放模型线程组、</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线程组的主要配置项都相同，</a:t>
            </a:r>
            <a:r>
              <a:rPr lang="zh-CN" altLang="zh-CN" sz="2000" dirty="0">
                <a:solidFill>
                  <a:srgbClr val="1369B2"/>
                </a:solidFill>
                <a:latin typeface="微软雅黑" panose="020B0503020204020204" pitchFamily="34" charset="-122"/>
                <a:ea typeface="微软雅黑" panose="020B0503020204020204" pitchFamily="34" charset="-122"/>
              </a:rPr>
              <a:t>下面以线程组为例讲解主要配置项</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单击</a:t>
            </a:r>
            <a:r>
              <a:rPr lang="en-US" altLang="zh-CN" sz="2000" dirty="0" err="1">
                <a:solidFill>
                  <a:srgbClr val="1369B2"/>
                </a:solidFill>
                <a:latin typeface="微软雅黑" panose="020B0503020204020204" pitchFamily="34" charset="-122"/>
                <a:ea typeface="微软雅黑" panose="020B0503020204020204" pitchFamily="34" charset="-122"/>
              </a:rPr>
              <a:t>“线程组”</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选项添加线程组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，如下图所示。</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pic>
        <p:nvPicPr>
          <p:cNvPr id="3" name="图片 2">
            <a:extLst>
              <a:ext uri="{FF2B5EF4-FFF2-40B4-BE49-F238E27FC236}">
                <a16:creationId xmlns:a16="http://schemas.microsoft.com/office/drawing/2014/main" id="{D0DBD2FA-FA80-5CB2-8907-C24F50364CD0}"/>
              </a:ext>
            </a:extLst>
          </p:cNvPr>
          <p:cNvPicPr>
            <a:picLocks noChangeAspect="1"/>
          </p:cNvPicPr>
          <p:nvPr/>
        </p:nvPicPr>
        <p:blipFill>
          <a:blip r:embed="rId4"/>
          <a:stretch>
            <a:fillRect/>
          </a:stretch>
        </p:blipFill>
        <p:spPr>
          <a:xfrm>
            <a:off x="2546969" y="2031034"/>
            <a:ext cx="7545065" cy="456155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文本框 10"/>
          <p:cNvSpPr txBox="1"/>
          <p:nvPr/>
        </p:nvSpPr>
        <p:spPr>
          <a:xfrm flipH="1">
            <a:off x="1050502" y="1259844"/>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3" name="矩形 2"/>
          <p:cNvSpPr/>
          <p:nvPr/>
        </p:nvSpPr>
        <p:spPr>
          <a:xfrm>
            <a:off x="1143690" y="1444788"/>
            <a:ext cx="10064802" cy="5078313"/>
          </a:xfrm>
          <a:prstGeom prst="rect">
            <a:avLst/>
          </a:prstGeom>
        </p:spPr>
        <p:txBody>
          <a:bodyPr wrap="square">
            <a:spAutoFit/>
          </a:bodyPr>
          <a:lstStyle/>
          <a:p>
            <a:pPr marL="285750" lvl="0" indent="-285750">
              <a:lnSpc>
                <a:spcPct val="150000"/>
              </a:lnSpc>
              <a:buFont typeface="Wingdings" panose="05000000000000000000" pitchFamily="2" charset="2"/>
              <a:buChar char="l"/>
            </a:pP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名称：用于</a:t>
            </a:r>
            <a:r>
              <a:rPr lang="zh-CN" altLang="zh-CN" sz="1800" dirty="0">
                <a:solidFill>
                  <a:srgbClr val="1369B2"/>
                </a:solidFill>
                <a:latin typeface="微软雅黑" panose="020B0503020204020204" pitchFamily="34" charset="-122"/>
                <a:ea typeface="微软雅黑" panose="020B0503020204020204" pitchFamily="34" charset="-122"/>
              </a:rPr>
              <a:t>为线程组命名</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p>
          <a:p>
            <a:pPr marL="285750" lvl="0" indent="-285750">
              <a:lnSpc>
                <a:spcPct val="150000"/>
              </a:lnSpc>
              <a:buFont typeface="Wingdings" panose="05000000000000000000" pitchFamily="2" charset="2"/>
              <a:buChar char="l"/>
            </a:pP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线程数：用于</a:t>
            </a:r>
            <a:r>
              <a:rPr lang="zh-CN" altLang="zh-CN" sz="1800" dirty="0">
                <a:solidFill>
                  <a:srgbClr val="1369B2"/>
                </a:solidFill>
                <a:latin typeface="微软雅黑" panose="020B0503020204020204" pitchFamily="34" charset="-122"/>
                <a:ea typeface="微软雅黑" panose="020B0503020204020204" pitchFamily="34" charset="-122"/>
              </a:rPr>
              <a:t>设置线程数量</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，即要模拟多少个用户。</a:t>
            </a:r>
          </a:p>
          <a:p>
            <a:pPr marL="285750" lvl="0" indent="-285750">
              <a:lnSpc>
                <a:spcPct val="150000"/>
              </a:lnSpc>
              <a:buFont typeface="Wingdings" panose="05000000000000000000" pitchFamily="2" charset="2"/>
              <a:buChar char="l"/>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Ramp-Up</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时间（秒）：用于</a:t>
            </a:r>
            <a:r>
              <a:rPr lang="zh-CN" altLang="zh-CN" sz="1800" dirty="0">
                <a:solidFill>
                  <a:srgbClr val="1369B2"/>
                </a:solidFill>
                <a:latin typeface="微软雅黑" panose="020B0503020204020204" pitchFamily="34" charset="-122"/>
                <a:ea typeface="微软雅黑" panose="020B0503020204020204" pitchFamily="34" charset="-122"/>
              </a:rPr>
              <a:t>设置线程全部启动的时间</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。例如，若线程数设置为</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100</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Ramp-Up</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时间设置为</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5</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，表示在</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5</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秒内启动</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100</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个线程，每秒启动的线程数量为</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20</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100/5</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p>
          <a:p>
            <a:pPr marL="285750" lvl="0" indent="-285750">
              <a:lnSpc>
                <a:spcPct val="150000"/>
              </a:lnSpc>
              <a:buFont typeface="Wingdings" panose="05000000000000000000" pitchFamily="2" charset="2"/>
              <a:buChar char="l"/>
            </a:pP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循环次数：用于</a:t>
            </a:r>
            <a:r>
              <a:rPr lang="zh-CN" altLang="zh-CN" sz="1800" dirty="0">
                <a:solidFill>
                  <a:srgbClr val="1369B2"/>
                </a:solidFill>
                <a:latin typeface="微软雅黑" panose="020B0503020204020204" pitchFamily="34" charset="-122"/>
                <a:ea typeface="微软雅黑" panose="020B0503020204020204" pitchFamily="34" charset="-122"/>
              </a:rPr>
              <a:t>设置线程循环次数</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。如果勾选了</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永远</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选项，则线程会一直循环。</a:t>
            </a:r>
          </a:p>
          <a:p>
            <a:pPr marL="285750" lvl="0" indent="-285750">
              <a:lnSpc>
                <a:spcPct val="150000"/>
              </a:lnSpc>
              <a:buFont typeface="Wingdings" panose="05000000000000000000" pitchFamily="2" charset="2"/>
              <a:buChar char="l"/>
            </a:pP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调度器：用于</a:t>
            </a:r>
            <a:r>
              <a:rPr lang="zh-CN" altLang="zh-CN" sz="1800" dirty="0">
                <a:solidFill>
                  <a:srgbClr val="1369B2"/>
                </a:solidFill>
                <a:latin typeface="微软雅黑" panose="020B0503020204020204" pitchFamily="34" charset="-122"/>
                <a:ea typeface="微软雅黑" panose="020B0503020204020204" pitchFamily="34" charset="-122"/>
              </a:rPr>
              <a:t>打开时间调试配置</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勾选该</a:t>
            </a:r>
            <a:r>
              <a:rPr lang="zh-CN" altLang="en-US" sz="1800">
                <a:solidFill>
                  <a:schemeClr val="tx1">
                    <a:lumMod val="65000"/>
                    <a:lumOff val="35000"/>
                  </a:schemeClr>
                </a:solidFill>
                <a:latin typeface="微软雅黑" panose="020B0503020204020204" pitchFamily="34" charset="-122"/>
                <a:ea typeface="微软雅黑" panose="020B0503020204020204" pitchFamily="34" charset="-122"/>
                <a:cs typeface="+mn-ea"/>
              </a:rPr>
              <a:t>复选框</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后</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，下方的“持续时间（秒）</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和</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启动延迟（秒）</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才能设置。</a:t>
            </a:r>
          </a:p>
          <a:p>
            <a:pPr marL="285750" lvl="0" indent="-285750">
              <a:lnSpc>
                <a:spcPct val="150000"/>
              </a:lnSpc>
              <a:buFont typeface="Wingdings" panose="05000000000000000000" pitchFamily="2" charset="2"/>
              <a:buChar char="l"/>
            </a:pP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持续时间（秒）：用于</a:t>
            </a:r>
            <a:r>
              <a:rPr lang="zh-CN" altLang="zh-CN" sz="1800" dirty="0">
                <a:solidFill>
                  <a:srgbClr val="1369B2"/>
                </a:solidFill>
                <a:latin typeface="微软雅黑" panose="020B0503020204020204" pitchFamily="34" charset="-122"/>
                <a:ea typeface="微软雅黑" panose="020B0503020204020204" pitchFamily="34" charset="-122"/>
              </a:rPr>
              <a:t>设置线程组测试的持续时间</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。如果设置了持续时间，则以该时间为准</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，时间</a:t>
            </a:r>
            <a:r>
              <a:rPr lang="zh-CN" altLang="en-US" sz="1800">
                <a:solidFill>
                  <a:schemeClr val="tx1">
                    <a:lumMod val="65000"/>
                    <a:lumOff val="35000"/>
                  </a:schemeClr>
                </a:solidFill>
                <a:latin typeface="微软雅黑" panose="020B0503020204020204" pitchFamily="34" charset="-122"/>
                <a:ea typeface="微软雅黑" panose="020B0503020204020204" pitchFamily="34" charset="-122"/>
                <a:cs typeface="+mn-ea"/>
              </a:rPr>
              <a:t>到</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则</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线程组测试结束，即使在循环次数中勾选了</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永远</a:t>
            </a:r>
            <a:r>
              <a:rPr lang="en-US"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en-US" sz="1800">
                <a:solidFill>
                  <a:schemeClr val="tx1">
                    <a:lumMod val="65000"/>
                    <a:lumOff val="35000"/>
                  </a:schemeClr>
                </a:solidFill>
                <a:latin typeface="微软雅黑" panose="020B0503020204020204" pitchFamily="34" charset="-122"/>
                <a:ea typeface="微软雅黑" panose="020B0503020204020204" pitchFamily="34" charset="-122"/>
                <a:cs typeface="+mn-ea"/>
              </a:rPr>
              <a:t>复选框</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线程也不会一直</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循环。</a:t>
            </a:r>
            <a:r>
              <a:rPr lang="zh-CN" altLang="en-US" sz="1800">
                <a:solidFill>
                  <a:schemeClr val="tx1">
                    <a:lumMod val="65000"/>
                    <a:lumOff val="35000"/>
                  </a:schemeClr>
                </a:solidFill>
                <a:latin typeface="微软雅黑" panose="020B0503020204020204" pitchFamily="34" charset="-122"/>
                <a:ea typeface="微软雅黑" panose="020B0503020204020204" pitchFamily="34" charset="-122"/>
                <a:cs typeface="+mn-ea"/>
              </a:rPr>
              <a:t>需要</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注意</a:t>
            </a:r>
            <a:r>
              <a:rPr lang="zh-CN" altLang="en-US" sz="1800">
                <a:solidFill>
                  <a:schemeClr val="tx1">
                    <a:lumMod val="65000"/>
                    <a:lumOff val="35000"/>
                  </a:schemeClr>
                </a:solidFill>
                <a:latin typeface="微软雅黑" panose="020B0503020204020204" pitchFamily="34" charset="-122"/>
                <a:ea typeface="微软雅黑" panose="020B0503020204020204" pitchFamily="34" charset="-122"/>
                <a:cs typeface="+mn-ea"/>
              </a:rPr>
              <a:t>的是，</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持续时间</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设置的时间要比</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Ramp-Up</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设置</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的时间</a:t>
            </a:r>
            <a:r>
              <a:rPr lang="zh-CN" altLang="en-US" sz="1800">
                <a:solidFill>
                  <a:schemeClr val="tx1">
                    <a:lumMod val="65000"/>
                    <a:lumOff val="35000"/>
                  </a:schemeClr>
                </a:solidFill>
                <a:latin typeface="微软雅黑" panose="020B0503020204020204" pitchFamily="34" charset="-122"/>
                <a:ea typeface="微软雅黑" panose="020B0503020204020204" pitchFamily="34" charset="-122"/>
                <a:cs typeface="+mn-ea"/>
              </a:rPr>
              <a:t>长</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否则线程还未全部启动，测试就结束了。</a:t>
            </a:r>
          </a:p>
          <a:p>
            <a:pPr marL="285750" lvl="0" indent="-285750">
              <a:lnSpc>
                <a:spcPct val="150000"/>
              </a:lnSpc>
              <a:buFont typeface="Wingdings" panose="05000000000000000000" pitchFamily="2" charset="2"/>
              <a:buChar char="l"/>
            </a:pP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启动延迟（秒）：表示</a:t>
            </a:r>
            <a:r>
              <a:rPr lang="zh-CN" altLang="zh-CN" sz="1800" dirty="0">
                <a:solidFill>
                  <a:srgbClr val="1369B2"/>
                </a:solidFill>
                <a:latin typeface="微软雅黑" panose="020B0503020204020204" pitchFamily="34" charset="-122"/>
                <a:ea typeface="微软雅黑" panose="020B0503020204020204" pitchFamily="34" charset="-122"/>
              </a:rPr>
              <a:t>启动测试后多久开始创建线程</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，通常用于定时。</a:t>
            </a:r>
          </a:p>
        </p:txBody>
      </p:sp>
      <p:sp>
        <p:nvSpPr>
          <p:cNvPr id="4" name="矩形 3"/>
          <p:cNvSpPr/>
          <p:nvPr/>
        </p:nvSpPr>
        <p:spPr>
          <a:xfrm>
            <a:off x="1104788" y="1023519"/>
            <a:ext cx="4801314" cy="400110"/>
          </a:xfrm>
          <a:prstGeom prst="rect">
            <a:avLst/>
          </a:prstGeom>
        </p:spPr>
        <p:txBody>
          <a:bodyPr wrap="none">
            <a:spAutoFit/>
          </a:bodyPr>
          <a:lstStyle/>
          <a:p>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线程组的</a:t>
            </a:r>
            <a:r>
              <a:rPr lang="en-US" altLang="zh-CN" sz="2000">
                <a:solidFill>
                  <a:srgbClr val="1369B2"/>
                </a:solidFill>
                <a:latin typeface="微软雅黑" panose="020B0503020204020204" pitchFamily="34" charset="-122"/>
                <a:ea typeface="微软雅黑" panose="020B0503020204020204" pitchFamily="34" charset="-122"/>
              </a:rPr>
              <a:t>主要配置项</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en-US" altLang="zh-CN" sz="2000">
                <a:solidFill>
                  <a:srgbClr val="1369B2"/>
                </a:solidFill>
                <a:latin typeface="微软雅黑" panose="020B0503020204020204" pitchFamily="34" charset="-122"/>
                <a:ea typeface="微软雅黑" panose="020B0503020204020204" pitchFamily="34" charset="-122"/>
              </a:rPr>
              <a:t>含义</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与</a:t>
            </a:r>
            <a:r>
              <a:rPr lang="en-US" altLang="zh-CN" sz="2000">
                <a:solidFill>
                  <a:srgbClr val="1369B2"/>
                </a:solidFill>
                <a:latin typeface="微软雅黑" panose="020B0503020204020204" pitchFamily="34" charset="-122"/>
                <a:ea typeface="微软雅黑" panose="020B0503020204020204" pitchFamily="34" charset="-122"/>
              </a:rPr>
              <a:t>作用</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如下。</a:t>
            </a:r>
            <a:endPar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6" name="原创设计师QQ598969553          _4"/>
          <p:cNvSpPr/>
          <p:nvPr/>
        </p:nvSpPr>
        <p:spPr>
          <a:xfrm>
            <a:off x="4770105" y="1994393"/>
            <a:ext cx="6953315" cy="1938992"/>
          </a:xfrm>
          <a:prstGeom prst="rect">
            <a:avLst/>
          </a:prstGeom>
        </p:spPr>
        <p:txBody>
          <a:bodyPr wrap="square">
            <a:spAutoFit/>
          </a:bodyPr>
          <a:lstStyle/>
          <a:p>
            <a:pPr indent="457200">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性能测试</a:t>
            </a:r>
            <a:r>
              <a:rPr lang="zh-CN" altLang="zh-CN" sz="2000" dirty="0">
                <a:solidFill>
                  <a:srgbClr val="595959"/>
                </a:solidFill>
                <a:latin typeface="微软雅黑" panose="020B0503020204020204" pitchFamily="34" charset="-122"/>
                <a:ea typeface="微软雅黑" panose="020B0503020204020204" pitchFamily="34" charset="-122"/>
              </a:rPr>
              <a:t>是通过性能测试工具模拟</a:t>
            </a:r>
            <a:r>
              <a:rPr lang="zh-CN" altLang="zh-CN" sz="2000" dirty="0">
                <a:solidFill>
                  <a:srgbClr val="1369B2"/>
                </a:solidFill>
                <a:latin typeface="微软雅黑" panose="020B0503020204020204" pitchFamily="34" charset="-122"/>
                <a:ea typeface="微软雅黑" panose="020B0503020204020204" pitchFamily="34" charset="-122"/>
              </a:rPr>
              <a:t>正常</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峰值</a:t>
            </a:r>
            <a:r>
              <a:rPr lang="zh-CN" altLang="en-US" sz="2000" dirty="0">
                <a:solidFill>
                  <a:srgbClr val="595959"/>
                </a:solidFill>
                <a:latin typeface="微软雅黑" panose="020B0503020204020204" pitchFamily="34" charset="-122"/>
                <a:ea typeface="微软雅黑" panose="020B0503020204020204" pitchFamily="34" charset="-122"/>
              </a:rPr>
              <a:t>和</a:t>
            </a:r>
            <a:r>
              <a:rPr lang="zh-CN" altLang="zh-CN" sz="2000" dirty="0">
                <a:solidFill>
                  <a:srgbClr val="1369B2"/>
                </a:solidFill>
                <a:latin typeface="微软雅黑" panose="020B0503020204020204" pitchFamily="34" charset="-122"/>
                <a:ea typeface="微软雅黑" panose="020B0503020204020204" pitchFamily="34" charset="-122"/>
              </a:rPr>
              <a:t>异常负载</a:t>
            </a:r>
            <a:r>
              <a:rPr lang="zh-CN" altLang="en-US" sz="2000" dirty="0">
                <a:solidFill>
                  <a:srgbClr val="1369B2"/>
                </a:solidFill>
                <a:latin typeface="微软雅黑" panose="020B0503020204020204" pitchFamily="34" charset="-122"/>
                <a:ea typeface="微软雅黑" panose="020B0503020204020204" pitchFamily="34" charset="-122"/>
              </a:rPr>
              <a:t>条件</a:t>
            </a:r>
            <a:r>
              <a:rPr lang="zh-CN" altLang="en-US" sz="2000" dirty="0">
                <a:solidFill>
                  <a:srgbClr val="595959"/>
                </a:solidFill>
                <a:latin typeface="微软雅黑" panose="020B0503020204020204" pitchFamily="34" charset="-122"/>
                <a:ea typeface="微软雅黑" panose="020B0503020204020204" pitchFamily="34" charset="-122"/>
              </a:rPr>
              <a:t>来</a:t>
            </a:r>
            <a:r>
              <a:rPr lang="zh-CN" altLang="zh-CN" sz="2000" dirty="0">
                <a:solidFill>
                  <a:srgbClr val="595959"/>
                </a:solidFill>
                <a:latin typeface="微软雅黑" panose="020B0503020204020204" pitchFamily="34" charset="-122"/>
                <a:ea typeface="微软雅黑" panose="020B0503020204020204" pitchFamily="34" charset="-122"/>
              </a:rPr>
              <a:t>对系统</a:t>
            </a:r>
            <a:r>
              <a:rPr lang="zh-CN" altLang="en-US" sz="2000" dirty="0">
                <a:solidFill>
                  <a:srgbClr val="595959"/>
                </a:solidFill>
                <a:latin typeface="微软雅黑" panose="020B0503020204020204" pitchFamily="34" charset="-122"/>
                <a:ea typeface="微软雅黑" panose="020B0503020204020204" pitchFamily="34" charset="-122"/>
              </a:rPr>
              <a:t>的</a:t>
            </a:r>
            <a:r>
              <a:rPr lang="zh-CN" altLang="zh-CN" sz="2000" dirty="0">
                <a:solidFill>
                  <a:srgbClr val="595959"/>
                </a:solidFill>
                <a:latin typeface="微软雅黑" panose="020B0503020204020204" pitchFamily="34" charset="-122"/>
                <a:ea typeface="微软雅黑" panose="020B0503020204020204" pitchFamily="34" charset="-122"/>
              </a:rPr>
              <a:t>各项</a:t>
            </a:r>
            <a:r>
              <a:rPr lang="zh-CN" altLang="zh-CN" sz="2000" dirty="0">
                <a:solidFill>
                  <a:srgbClr val="1369B2"/>
                </a:solidFill>
                <a:latin typeface="微软雅黑" panose="020B0503020204020204" pitchFamily="34" charset="-122"/>
                <a:ea typeface="微软雅黑" panose="020B0503020204020204" pitchFamily="34" charset="-122"/>
              </a:rPr>
              <a:t>性能指标</a:t>
            </a:r>
            <a:r>
              <a:rPr lang="zh-CN" altLang="zh-CN" sz="2000" dirty="0">
                <a:solidFill>
                  <a:srgbClr val="595959"/>
                </a:solidFill>
                <a:latin typeface="微软雅黑" panose="020B0503020204020204" pitchFamily="34" charset="-122"/>
                <a:ea typeface="微软雅黑" panose="020B0503020204020204" pitchFamily="34" charset="-122"/>
              </a:rPr>
              <a:t>进行测试。性能测试能够验证软件系统是否达到了用户期望的性能需求，同时也可以</a:t>
            </a:r>
            <a:r>
              <a:rPr lang="zh-CN" altLang="zh-CN" sz="2000" dirty="0">
                <a:solidFill>
                  <a:srgbClr val="1369B2"/>
                </a:solidFill>
                <a:latin typeface="微软雅黑" panose="020B0503020204020204" pitchFamily="34" charset="-122"/>
                <a:ea typeface="微软雅黑" panose="020B0503020204020204" pitchFamily="34" charset="-122"/>
              </a:rPr>
              <a:t>发现系统中可能存在的性能瓶颈</a:t>
            </a:r>
            <a:r>
              <a:rPr lang="zh-CN" altLang="en-US" sz="2000" dirty="0">
                <a:solidFill>
                  <a:srgbClr val="1369B2"/>
                </a:solidFill>
                <a:latin typeface="微软雅黑" panose="020B0503020204020204" pitchFamily="34" charset="-122"/>
                <a:ea typeface="微软雅黑" panose="020B0503020204020204" pitchFamily="34" charset="-122"/>
              </a:rPr>
              <a:t>和</a:t>
            </a:r>
            <a:r>
              <a:rPr lang="zh-CN" altLang="zh-CN" sz="2000" dirty="0">
                <a:solidFill>
                  <a:srgbClr val="1369B2"/>
                </a:solidFill>
                <a:latin typeface="微软雅黑" panose="020B0503020204020204" pitchFamily="34" charset="-122"/>
                <a:ea typeface="微软雅黑" panose="020B0503020204020204" pitchFamily="34" charset="-122"/>
              </a:rPr>
              <a:t>缺陷</a:t>
            </a:r>
            <a:r>
              <a:rPr lang="zh-CN" altLang="zh-CN" sz="2000" dirty="0">
                <a:solidFill>
                  <a:srgbClr val="595959"/>
                </a:solidFill>
                <a:latin typeface="微软雅黑" panose="020B0503020204020204" pitchFamily="34" charset="-122"/>
                <a:ea typeface="微软雅黑" panose="020B0503020204020204" pitchFamily="34" charset="-122"/>
              </a:rPr>
              <a:t>，从而</a:t>
            </a:r>
            <a:r>
              <a:rPr lang="zh-CN" altLang="zh-CN" sz="2000" dirty="0">
                <a:solidFill>
                  <a:srgbClr val="1369B2"/>
                </a:solidFill>
                <a:latin typeface="微软雅黑" panose="020B0503020204020204" pitchFamily="34" charset="-122"/>
                <a:ea typeface="微软雅黑" panose="020B0503020204020204" pitchFamily="34" charset="-122"/>
              </a:rPr>
              <a:t>优化系统的性能</a:t>
            </a:r>
            <a:r>
              <a:rPr lang="zh-CN" altLang="zh-CN" sz="2000" dirty="0">
                <a:solidFill>
                  <a:srgbClr val="595959"/>
                </a:solidFill>
                <a:latin typeface="微软雅黑" panose="020B0503020204020204" pitchFamily="34" charset="-122"/>
                <a:ea typeface="微软雅黑" panose="020B0503020204020204" pitchFamily="34" charset="-122"/>
              </a:rPr>
              <a:t>。</a:t>
            </a:r>
          </a:p>
        </p:txBody>
      </p:sp>
      <p:pic>
        <p:nvPicPr>
          <p:cNvPr id="7" name="图片 6"/>
          <p:cNvPicPr>
            <a:picLocks noChangeAspect="1"/>
          </p:cNvPicPr>
          <p:nvPr/>
        </p:nvPicPr>
        <p:blipFill>
          <a:blip r:embed="rId3"/>
          <a:stretch>
            <a:fillRect/>
          </a:stretch>
        </p:blipFill>
        <p:spPr>
          <a:xfrm>
            <a:off x="839386" y="1413456"/>
            <a:ext cx="3715858" cy="400615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6" name="圆角矩形 15"/>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7" name="文本框 10"/>
          <p:cNvSpPr txBox="1"/>
          <p:nvPr/>
        </p:nvSpPr>
        <p:spPr>
          <a:xfrm flipH="1">
            <a:off x="1050502" y="1259844"/>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8" name="1"/>
          <p:cNvSpPr txBox="1"/>
          <p:nvPr>
            <p:custDataLst>
              <p:tags r:id="rId1"/>
            </p:custDataLst>
          </p:nvPr>
        </p:nvSpPr>
        <p:spPr>
          <a:xfrm>
            <a:off x="2916979" y="1004493"/>
            <a:ext cx="8649587" cy="1477328"/>
          </a:xfrm>
          <a:prstGeom prst="rect">
            <a:avLst/>
          </a:prstGeom>
          <a:noFill/>
          <a:ln>
            <a:noFill/>
          </a:ln>
        </p:spPr>
        <p:txBody>
          <a:bodyPr wrap="square" rtlCol="0">
            <a:spAutoFit/>
          </a:bodyPr>
          <a:lstStyle/>
          <a:p>
            <a:pPr marR="0" lvl="0" indent="0" defTabSz="457200" fontAlgn="auto">
              <a:lnSpc>
                <a:spcPct val="150000"/>
              </a:lnSpc>
              <a:spcBef>
                <a:spcPts val="0"/>
              </a:spcBef>
              <a:spcAft>
                <a:spcPts val="0"/>
              </a:spcAft>
              <a:buClrTx/>
              <a:buSzTx/>
              <a:buFontTx/>
              <a:buNone/>
              <a:defRPr/>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a:t>
            </a: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HTTP</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请求</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选中</a:t>
            </a:r>
            <a:r>
              <a:rPr lang="zh-CN" altLang="zh-CN" sz="2000">
                <a:solidFill>
                  <a:srgbClr val="1369B2"/>
                </a:solidFill>
                <a:latin typeface="微软雅黑" panose="020B0503020204020204" pitchFamily="34" charset="-122"/>
                <a:ea typeface="微软雅黑" panose="020B0503020204020204" pitchFamily="34" charset="-122"/>
              </a:rPr>
              <a:t>“线程组”</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并</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右键单击</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在弹</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出的</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快捷菜单</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中</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→“取样器</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en-US" altLang="zh-CN" sz="2000">
                <a:solidFill>
                  <a:srgbClr val="1369B2"/>
                </a:solidFill>
                <a:latin typeface="微软雅黑" panose="020B0503020204020204" pitchFamily="34" charset="-122"/>
                <a:ea typeface="微软雅黑" panose="020B0503020204020204" pitchFamily="34" charset="-122"/>
              </a:rPr>
              <a:t>”</a:t>
            </a:r>
            <a:r>
              <a:rPr lang="zh-CN" altLang="en-US" sz="2000">
                <a:solidFill>
                  <a:srgbClr val="1369B2"/>
                </a:solidFill>
                <a:latin typeface="微软雅黑" panose="020B0503020204020204" pitchFamily="34" charset="-122"/>
                <a:ea typeface="微软雅黑" panose="020B0503020204020204" pitchFamily="34" charset="-122"/>
              </a:rPr>
              <a:t>，</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如下图所示。</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pic>
        <p:nvPicPr>
          <p:cNvPr id="5" name="图片 4">
            <a:extLst>
              <a:ext uri="{FF2B5EF4-FFF2-40B4-BE49-F238E27FC236}">
                <a16:creationId xmlns:a16="http://schemas.microsoft.com/office/drawing/2014/main" id="{068C0898-FBD9-AECA-62FF-27B7CE7B7008}"/>
              </a:ext>
            </a:extLst>
          </p:cNvPr>
          <p:cNvPicPr>
            <a:picLocks noChangeAspect="1"/>
          </p:cNvPicPr>
          <p:nvPr/>
        </p:nvPicPr>
        <p:blipFill>
          <a:blip r:embed="rId4"/>
          <a:stretch>
            <a:fillRect/>
          </a:stretch>
        </p:blipFill>
        <p:spPr>
          <a:xfrm>
            <a:off x="191206" y="2832847"/>
            <a:ext cx="5746629" cy="3474269"/>
          </a:xfrm>
          <a:prstGeom prst="rect">
            <a:avLst/>
          </a:prstGeom>
        </p:spPr>
      </p:pic>
      <p:pic>
        <p:nvPicPr>
          <p:cNvPr id="8" name="图片 7">
            <a:extLst>
              <a:ext uri="{FF2B5EF4-FFF2-40B4-BE49-F238E27FC236}">
                <a16:creationId xmlns:a16="http://schemas.microsoft.com/office/drawing/2014/main" id="{2C363ED1-D2D0-95B4-ECF0-8D04DB6DCEA7}"/>
              </a:ext>
            </a:extLst>
          </p:cNvPr>
          <p:cNvPicPr>
            <a:picLocks noChangeAspect="1"/>
          </p:cNvPicPr>
          <p:nvPr/>
        </p:nvPicPr>
        <p:blipFill>
          <a:blip r:embed="rId5"/>
          <a:stretch>
            <a:fillRect/>
          </a:stretch>
        </p:blipFill>
        <p:spPr>
          <a:xfrm>
            <a:off x="6108576" y="2832846"/>
            <a:ext cx="5746629" cy="347427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文本框 10"/>
          <p:cNvSpPr txBox="1"/>
          <p:nvPr/>
        </p:nvSpPr>
        <p:spPr>
          <a:xfrm flipH="1">
            <a:off x="1050502" y="1259844"/>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18" name="1"/>
          <p:cNvSpPr txBox="1"/>
          <p:nvPr>
            <p:custDataLst>
              <p:tags r:id="rId1"/>
            </p:custDataLst>
          </p:nvPr>
        </p:nvSpPr>
        <p:spPr>
          <a:xfrm>
            <a:off x="1448789" y="920015"/>
            <a:ext cx="9227127" cy="1015663"/>
          </a:xfrm>
          <a:prstGeom prst="rect">
            <a:avLst/>
          </a:prstGeom>
          <a:noFill/>
          <a:ln>
            <a:noFill/>
          </a:ln>
        </p:spPr>
        <p:txBody>
          <a:bodyPr wrap="square" rtlCol="0">
            <a:spAutoFit/>
          </a:bodyPr>
          <a:lstStyle/>
          <a:p>
            <a:pPr defTabSz="457200">
              <a:lnSpc>
                <a:spcPct val="150000"/>
              </a:lnSpc>
              <a:defRPr/>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本次只是向百度发送一次请求，只需</a:t>
            </a:r>
            <a:r>
              <a:rPr lang="zh-CN" altLang="zh-CN" sz="2000" dirty="0">
                <a:solidFill>
                  <a:srgbClr val="1369B2"/>
                </a:solidFill>
                <a:latin typeface="微软雅黑" panose="020B0503020204020204" pitchFamily="34" charset="-122"/>
                <a:ea typeface="微软雅黑" panose="020B0503020204020204" pitchFamily="34" charset="-122"/>
              </a:rPr>
              <a:t>配置协议</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服务器名称或</a:t>
            </a:r>
            <a:r>
              <a:rPr lang="en-US" altLang="zh-CN" sz="2000" dirty="0">
                <a:solidFill>
                  <a:srgbClr val="1369B2"/>
                </a:solidFill>
                <a:latin typeface="微软雅黑" panose="020B0503020204020204" pitchFamily="34" charset="-122"/>
                <a:ea typeface="微软雅黑" panose="020B0503020204020204" pitchFamily="34" charset="-122"/>
              </a:rPr>
              <a:t>IP</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即可</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，配置信息如下图所示。</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pic>
        <p:nvPicPr>
          <p:cNvPr id="4" name="图片 3">
            <a:extLst>
              <a:ext uri="{FF2B5EF4-FFF2-40B4-BE49-F238E27FC236}">
                <a16:creationId xmlns:a16="http://schemas.microsoft.com/office/drawing/2014/main" id="{284E8C33-516A-3A9D-50E1-17E1DEA37E39}"/>
              </a:ext>
            </a:extLst>
          </p:cNvPr>
          <p:cNvPicPr>
            <a:picLocks noChangeAspect="1"/>
          </p:cNvPicPr>
          <p:nvPr/>
        </p:nvPicPr>
        <p:blipFill>
          <a:blip r:embed="rId4"/>
          <a:stretch>
            <a:fillRect/>
          </a:stretch>
        </p:blipFill>
        <p:spPr>
          <a:xfrm>
            <a:off x="2567206" y="1961981"/>
            <a:ext cx="7269818" cy="4395152"/>
          </a:xfrm>
          <a:prstGeom prst="rect">
            <a:avLst/>
          </a:prstGeom>
        </p:spPr>
      </p:pic>
      <p:sp>
        <p:nvSpPr>
          <p:cNvPr id="5" name="矩形 4">
            <a:extLst>
              <a:ext uri="{FF2B5EF4-FFF2-40B4-BE49-F238E27FC236}">
                <a16:creationId xmlns:a16="http://schemas.microsoft.com/office/drawing/2014/main" id="{2531814E-74A4-3EAC-DB92-1547E0A87622}"/>
              </a:ext>
            </a:extLst>
          </p:cNvPr>
          <p:cNvSpPr/>
          <p:nvPr/>
        </p:nvSpPr>
        <p:spPr>
          <a:xfrm>
            <a:off x="4295206" y="3501794"/>
            <a:ext cx="720000" cy="14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C64CE9A-B2AB-3F35-B229-C8C9AD8C8545}"/>
              </a:ext>
            </a:extLst>
          </p:cNvPr>
          <p:cNvSpPr/>
          <p:nvPr/>
        </p:nvSpPr>
        <p:spPr>
          <a:xfrm>
            <a:off x="5266114" y="3501794"/>
            <a:ext cx="1405091" cy="14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6" name="圆角矩形 15"/>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7" name="文本框 10"/>
          <p:cNvSpPr txBox="1"/>
          <p:nvPr/>
        </p:nvSpPr>
        <p:spPr>
          <a:xfrm flipH="1">
            <a:off x="1050502" y="1259844"/>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04</a:t>
            </a:r>
          </a:p>
        </p:txBody>
      </p:sp>
      <p:sp>
        <p:nvSpPr>
          <p:cNvPr id="18" name="1"/>
          <p:cNvSpPr txBox="1"/>
          <p:nvPr>
            <p:custDataLst>
              <p:tags r:id="rId1"/>
            </p:custDataLst>
          </p:nvPr>
        </p:nvSpPr>
        <p:spPr>
          <a:xfrm>
            <a:off x="2916979" y="871143"/>
            <a:ext cx="8566460" cy="1477328"/>
          </a:xfrm>
          <a:prstGeom prst="rect">
            <a:avLst/>
          </a:prstGeom>
          <a:noFill/>
          <a:ln>
            <a:noFill/>
          </a:ln>
        </p:spPr>
        <p:txBody>
          <a:bodyPr wrap="square" rtlCol="0">
            <a:spAutoFit/>
          </a:bodyPr>
          <a:lstStyle/>
          <a:p>
            <a:pPr defTabSz="457200">
              <a:lnSpc>
                <a:spcPct val="150000"/>
              </a:lnSpc>
              <a:defRPr/>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添加查看结果树</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选中</a:t>
            </a:r>
            <a:r>
              <a:rPr lang="zh-CN" altLang="zh-CN" sz="2000" dirty="0">
                <a:solidFill>
                  <a:srgbClr val="1369B2"/>
                </a:solidFill>
                <a:latin typeface="微软雅黑" panose="020B0503020204020204" pitchFamily="34" charset="-122"/>
                <a:ea typeface="微软雅黑" panose="020B0503020204020204" pitchFamily="34" charset="-122"/>
              </a:rPr>
              <a:t>“线程组”</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并</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右键单击</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，在弹出的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快捷菜单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中依次选择</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监听器</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en-US" sz="2000" dirty="0">
                <a:solidFill>
                  <a:srgbClr val="1369B2"/>
                </a:solidFill>
                <a:latin typeface="微软雅黑" panose="020B0503020204020204" pitchFamily="34" charset="-122"/>
                <a:ea typeface="微软雅黑" panose="020B0503020204020204" pitchFamily="34" charset="-122"/>
              </a:rPr>
              <a:t>查看</a:t>
            </a:r>
            <a:r>
              <a:rPr lang="zh-CN" altLang="zh-CN" sz="2000" dirty="0">
                <a:solidFill>
                  <a:srgbClr val="1369B2"/>
                </a:solidFill>
                <a:latin typeface="微软雅黑" panose="020B0503020204020204" pitchFamily="34" charset="-122"/>
                <a:ea typeface="微软雅黑" panose="020B0503020204020204" pitchFamily="34" charset="-122"/>
              </a:rPr>
              <a:t>结果树</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，如下图所示。</a:t>
            </a:r>
          </a:p>
        </p:txBody>
      </p:sp>
      <p:pic>
        <p:nvPicPr>
          <p:cNvPr id="4" name="图片 3">
            <a:extLst>
              <a:ext uri="{FF2B5EF4-FFF2-40B4-BE49-F238E27FC236}">
                <a16:creationId xmlns:a16="http://schemas.microsoft.com/office/drawing/2014/main" id="{B387C37D-00AA-804D-73E5-C9D5894AD51C}"/>
              </a:ext>
            </a:extLst>
          </p:cNvPr>
          <p:cNvPicPr>
            <a:picLocks noChangeAspect="1"/>
          </p:cNvPicPr>
          <p:nvPr/>
        </p:nvPicPr>
        <p:blipFill>
          <a:blip r:embed="rId4"/>
          <a:stretch>
            <a:fillRect/>
          </a:stretch>
        </p:blipFill>
        <p:spPr>
          <a:xfrm>
            <a:off x="211125" y="2868221"/>
            <a:ext cx="5692546" cy="3441572"/>
          </a:xfrm>
          <a:prstGeom prst="rect">
            <a:avLst/>
          </a:prstGeom>
        </p:spPr>
      </p:pic>
      <p:pic>
        <p:nvPicPr>
          <p:cNvPr id="6" name="图片 5">
            <a:extLst>
              <a:ext uri="{FF2B5EF4-FFF2-40B4-BE49-F238E27FC236}">
                <a16:creationId xmlns:a16="http://schemas.microsoft.com/office/drawing/2014/main" id="{6FF631C2-7931-AD35-15E6-48802BF6F56A}"/>
              </a:ext>
            </a:extLst>
          </p:cNvPr>
          <p:cNvPicPr>
            <a:picLocks noChangeAspect="1"/>
          </p:cNvPicPr>
          <p:nvPr/>
        </p:nvPicPr>
        <p:blipFill>
          <a:blip r:embed="rId5"/>
          <a:stretch>
            <a:fillRect/>
          </a:stretch>
        </p:blipFill>
        <p:spPr>
          <a:xfrm>
            <a:off x="6286742" y="2868220"/>
            <a:ext cx="5692548" cy="3441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6" name="圆角矩形 15"/>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7" name="文本框 10"/>
          <p:cNvSpPr txBox="1"/>
          <p:nvPr/>
        </p:nvSpPr>
        <p:spPr>
          <a:xfrm flipH="1">
            <a:off x="1050502" y="1259844"/>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05</a:t>
            </a:r>
          </a:p>
        </p:txBody>
      </p:sp>
      <p:sp>
        <p:nvSpPr>
          <p:cNvPr id="18" name="1"/>
          <p:cNvSpPr txBox="1"/>
          <p:nvPr>
            <p:custDataLst>
              <p:tags r:id="rId1"/>
            </p:custDataLst>
          </p:nvPr>
        </p:nvSpPr>
        <p:spPr>
          <a:xfrm>
            <a:off x="2916978" y="871143"/>
            <a:ext cx="8722227" cy="1422954"/>
          </a:xfrm>
          <a:prstGeom prst="rect">
            <a:avLst/>
          </a:prstGeom>
          <a:noFill/>
          <a:ln>
            <a:noFill/>
          </a:ln>
        </p:spPr>
        <p:txBody>
          <a:bodyPr wrap="square" rtlCol="0">
            <a:spAutoFit/>
          </a:bodyPr>
          <a:lstStyle/>
          <a:p>
            <a:pPr marR="0" lvl="0" indent="0" defTabSz="457200" fontAlgn="auto">
              <a:lnSpc>
                <a:spcPct val="150000"/>
              </a:lnSpc>
              <a:spcBef>
                <a:spcPts val="0"/>
              </a:spcBef>
              <a:spcAft>
                <a:spcPts val="0"/>
              </a:spcAft>
              <a:buClrTx/>
              <a:buSzTx/>
              <a:buFontTx/>
              <a:buNone/>
              <a:defRPr/>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执行测试</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单击</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工具</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栏中的</a:t>
            </a:r>
            <a:r>
              <a:rPr lang="zh-CN" altLang="zh-CN" sz="2000" dirty="0">
                <a:solidFill>
                  <a:srgbClr val="1369B2"/>
                </a:solidFill>
                <a:latin typeface="微软雅黑" panose="020B0503020204020204" pitchFamily="34" charset="-122"/>
                <a:ea typeface="微软雅黑" panose="020B0503020204020204" pitchFamily="34" charset="-122"/>
              </a:rPr>
              <a:t>启动按钮</a:t>
            </a:r>
            <a:r>
              <a:rPr lang="zh-CN" altLang="en-US" sz="2000" dirty="0">
                <a:solidFill>
                  <a:srgbClr val="1369B2"/>
                </a:solidFill>
                <a:latin typeface="微软雅黑" panose="020B0503020204020204" pitchFamily="34" charset="-122"/>
                <a:ea typeface="微软雅黑" panose="020B0503020204020204" pitchFamily="34" charset="-122"/>
              </a:rPr>
              <a:t>“   “</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就会</a:t>
            </a:r>
            <a:r>
              <a:rPr lang="zh-CN" altLang="zh-CN" sz="2000" dirty="0">
                <a:solidFill>
                  <a:srgbClr val="1369B2"/>
                </a:solidFill>
                <a:latin typeface="微软雅黑" panose="020B0503020204020204" pitchFamily="34" charset="-122"/>
                <a:ea typeface="微软雅黑" panose="020B0503020204020204" pitchFamily="34" charset="-122"/>
              </a:rPr>
              <a:t>发送请求</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，并接收百度服务器返回的结果</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请求与返回结果的信息</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可以在</a:t>
            </a:r>
            <a:r>
              <a:rPr lang="zh-CN" altLang="en-US" sz="2000" dirty="0">
                <a:solidFill>
                  <a:srgbClr val="1369B2"/>
                </a:solidFill>
                <a:latin typeface="微软雅黑" panose="020B0503020204020204" pitchFamily="34" charset="-122"/>
                <a:ea typeface="微软雅黑" panose="020B0503020204020204" pitchFamily="34" charset="-122"/>
                <a:cs typeface="+mn-ea"/>
              </a:rPr>
              <a:t>查看</a:t>
            </a:r>
            <a:r>
              <a:rPr lang="zh-CN" altLang="zh-CN" sz="2000" dirty="0">
                <a:solidFill>
                  <a:srgbClr val="1369B2"/>
                </a:solidFill>
                <a:latin typeface="微软雅黑" panose="020B0503020204020204" pitchFamily="34" charset="-122"/>
                <a:ea typeface="微软雅黑" panose="020B0503020204020204" pitchFamily="34" charset="-122"/>
              </a:rPr>
              <a:t>结果树</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中查看</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，如下图所示。</a:t>
            </a:r>
          </a:p>
        </p:txBody>
      </p:sp>
      <p:pic>
        <p:nvPicPr>
          <p:cNvPr id="9" name="图片 8"/>
          <p:cNvPicPr/>
          <p:nvPr/>
        </p:nvPicPr>
        <p:blipFill>
          <a:blip r:embed="rId4">
            <a:extLst>
              <a:ext uri="{28A0092B-C50C-407E-A947-70E740481C1C}">
                <a14:useLocalDpi xmlns:a14="http://schemas.microsoft.com/office/drawing/2010/main" val="0"/>
              </a:ext>
            </a:extLst>
          </a:blip>
          <a:srcRect/>
          <a:stretch>
            <a:fillRect/>
          </a:stretch>
        </p:blipFill>
        <p:spPr>
          <a:xfrm>
            <a:off x="6136008" y="1486666"/>
            <a:ext cx="194469" cy="246282"/>
          </a:xfrm>
          <a:prstGeom prst="rect">
            <a:avLst/>
          </a:prstGeom>
          <a:noFill/>
          <a:ln>
            <a:noFill/>
          </a:ln>
        </p:spPr>
      </p:pic>
      <p:pic>
        <p:nvPicPr>
          <p:cNvPr id="4" name="图片 3">
            <a:extLst>
              <a:ext uri="{FF2B5EF4-FFF2-40B4-BE49-F238E27FC236}">
                <a16:creationId xmlns:a16="http://schemas.microsoft.com/office/drawing/2014/main" id="{0BDC34CC-00DE-2473-D68B-84A0FFC8374A}"/>
              </a:ext>
            </a:extLst>
          </p:cNvPr>
          <p:cNvPicPr>
            <a:picLocks noChangeAspect="1"/>
          </p:cNvPicPr>
          <p:nvPr/>
        </p:nvPicPr>
        <p:blipFill>
          <a:blip r:embed="rId5"/>
          <a:stretch>
            <a:fillRect/>
          </a:stretch>
        </p:blipFill>
        <p:spPr>
          <a:xfrm>
            <a:off x="3829558" y="2296637"/>
            <a:ext cx="6897065" cy="4169794"/>
          </a:xfrm>
          <a:prstGeom prst="rect">
            <a:avLst/>
          </a:prstGeom>
        </p:spPr>
      </p:pic>
      <p:sp>
        <p:nvSpPr>
          <p:cNvPr id="5" name="矩形 4">
            <a:extLst>
              <a:ext uri="{FF2B5EF4-FFF2-40B4-BE49-F238E27FC236}">
                <a16:creationId xmlns:a16="http://schemas.microsoft.com/office/drawing/2014/main" id="{FC019F8F-CE17-2981-2AB8-CCBC013FEFBD}"/>
              </a:ext>
            </a:extLst>
          </p:cNvPr>
          <p:cNvSpPr/>
          <p:nvPr/>
        </p:nvSpPr>
        <p:spPr>
          <a:xfrm>
            <a:off x="6671206" y="3968977"/>
            <a:ext cx="1152000" cy="14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0" name="Picture 2" descr="C:\Users\admin\Desktop\QQ截图20201109163646.png"/>
          <p:cNvPicPr>
            <a:picLocks noChangeAspect="1" noChangeArrowheads="1"/>
          </p:cNvPicPr>
          <p:nvPr/>
        </p:nvPicPr>
        <p:blipFill rotWithShape="1">
          <a:blip r:embed="rId3">
            <a:extLst>
              <a:ext uri="{28A0092B-C50C-407E-A947-70E740481C1C}">
                <a14:useLocalDpi xmlns:a14="http://schemas.microsoft.com/office/drawing/2010/main" val="0"/>
              </a:ext>
            </a:extLst>
          </a:blip>
          <a:srcRect r="5516"/>
          <a:stretch>
            <a:fillRect/>
          </a:stretch>
        </p:blipFill>
        <p:spPr bwMode="auto">
          <a:xfrm flipH="1">
            <a:off x="8615206" y="1605705"/>
            <a:ext cx="2946548" cy="348610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143690" y="1713951"/>
            <a:ext cx="7108244" cy="3269613"/>
          </a:xfrm>
          <a:prstGeom prst="rect">
            <a:avLst/>
          </a:prstGeom>
        </p:spPr>
        <p:txBody>
          <a:bodyPr wrap="square">
            <a:spAutoFit/>
          </a:bodyPr>
          <a:lstStyle/>
          <a:p>
            <a:pPr indent="457200">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元件</a:t>
            </a:r>
            <a:r>
              <a:rPr lang="zh-CN" altLang="zh-CN" sz="2000" dirty="0">
                <a:solidFill>
                  <a:srgbClr val="595959"/>
                </a:solidFill>
                <a:latin typeface="微软雅黑" panose="020B0503020204020204" pitchFamily="34" charset="-122"/>
                <a:ea typeface="微软雅黑" panose="020B0503020204020204" pitchFamily="34" charset="-122"/>
              </a:rPr>
              <a:t>是指</a:t>
            </a:r>
            <a:r>
              <a:rPr lang="en-US" altLang="zh-CN" sz="2000" dirty="0" err="1">
                <a:solidFill>
                  <a:srgbClr val="595959"/>
                </a:solidFill>
                <a:latin typeface="微软雅黑" panose="020B0503020204020204" pitchFamily="34" charset="-122"/>
                <a:ea typeface="微软雅黑" panose="020B0503020204020204" pitchFamily="34" charset="-122"/>
              </a:rPr>
              <a:t>JMeter</a:t>
            </a:r>
            <a:r>
              <a:rPr lang="zh-CN" altLang="zh-CN" sz="2000" dirty="0">
                <a:solidFill>
                  <a:srgbClr val="595959"/>
                </a:solidFill>
                <a:latin typeface="微软雅黑" panose="020B0503020204020204" pitchFamily="34" charset="-122"/>
                <a:ea typeface="微软雅黑" panose="020B0503020204020204" pitchFamily="34" charset="-122"/>
              </a:rPr>
              <a:t>中的一个无法拆分的</a:t>
            </a:r>
            <a:r>
              <a:rPr lang="zh-CN" altLang="zh-CN" sz="2000" dirty="0">
                <a:solidFill>
                  <a:srgbClr val="1369B2"/>
                </a:solidFill>
                <a:latin typeface="微软雅黑" panose="020B0503020204020204" pitchFamily="34" charset="-122"/>
                <a:ea typeface="微软雅黑" panose="020B0503020204020204" pitchFamily="34" charset="-122"/>
              </a:rPr>
              <a:t>子功能</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组件</a:t>
            </a:r>
            <a:r>
              <a:rPr lang="zh-CN" altLang="zh-CN" sz="2000" dirty="0">
                <a:solidFill>
                  <a:srgbClr val="595959"/>
                </a:solidFill>
                <a:latin typeface="微软雅黑" panose="020B0503020204020204" pitchFamily="34" charset="-122"/>
                <a:ea typeface="微软雅黑" panose="020B0503020204020204" pitchFamily="34" charset="-122"/>
              </a:rPr>
              <a:t>是指一组具有相似功能的</a:t>
            </a:r>
            <a:r>
              <a:rPr lang="zh-CN" altLang="zh-CN" sz="2000" dirty="0">
                <a:solidFill>
                  <a:srgbClr val="1369B2"/>
                </a:solidFill>
                <a:latin typeface="微软雅黑" panose="020B0503020204020204" pitchFamily="34" charset="-122"/>
                <a:ea typeface="微软雅黑" panose="020B0503020204020204" pitchFamily="34" charset="-122"/>
              </a:rPr>
              <a:t>元件的集合</a:t>
            </a:r>
            <a:r>
              <a:rPr lang="zh-CN" altLang="zh-CN" sz="2000" dirty="0">
                <a:solidFill>
                  <a:srgbClr val="595959"/>
                </a:solidFill>
                <a:latin typeface="微软雅黑" panose="020B0503020204020204" pitchFamily="34" charset="-122"/>
                <a:ea typeface="微软雅黑" panose="020B0503020204020204" pitchFamily="34" charset="-122"/>
              </a:rPr>
              <a:t>。例如，</a:t>
            </a:r>
            <a:r>
              <a:rPr lang="zh-CN" altLang="zh-CN" sz="2000" dirty="0">
                <a:solidFill>
                  <a:srgbClr val="1369B2"/>
                </a:solidFill>
                <a:latin typeface="微软雅黑" panose="020B0503020204020204" pitchFamily="34" charset="-122"/>
                <a:ea typeface="微软雅黑" panose="020B0503020204020204" pitchFamily="34" charset="-122"/>
              </a:rPr>
              <a:t>取样器是一个组件</a:t>
            </a:r>
            <a:r>
              <a:rPr lang="zh-CN" altLang="zh-CN" sz="2000" dirty="0">
                <a:solidFill>
                  <a:srgbClr val="595959"/>
                </a:solidFill>
                <a:latin typeface="微软雅黑" panose="020B0503020204020204" pitchFamily="34" charset="-122"/>
                <a:ea typeface="微软雅黑" panose="020B0503020204020204" pitchFamily="34" charset="-122"/>
              </a:rPr>
              <a:t>，用于发送请求，在这个组件中有各种各样的元件，这些元件用于发送不同的请求，其中</a:t>
            </a:r>
            <a:r>
              <a:rPr lang="en-US" altLang="zh-CN" sz="2000" dirty="0">
                <a:solidFill>
                  <a:srgbClr val="595959"/>
                </a:solidFill>
                <a:latin typeface="微软雅黑" panose="020B0503020204020204" pitchFamily="34" charset="-122"/>
                <a:ea typeface="微软雅黑" panose="020B0503020204020204" pitchFamily="34" charset="-122"/>
              </a:rPr>
              <a:t>HTTP</a:t>
            </a:r>
            <a:r>
              <a:rPr lang="zh-CN" altLang="zh-CN" sz="2000" dirty="0">
                <a:solidFill>
                  <a:srgbClr val="595959"/>
                </a:solidFill>
                <a:latin typeface="微软雅黑" panose="020B0503020204020204" pitchFamily="34" charset="-122"/>
                <a:ea typeface="微软雅黑" panose="020B0503020204020204" pitchFamily="34" charset="-122"/>
              </a:rPr>
              <a:t>请求就是一个非常常用的元件。</a:t>
            </a:r>
            <a:r>
              <a:rPr lang="zh-CN" altLang="zh-CN" sz="2000" dirty="0">
                <a:solidFill>
                  <a:srgbClr val="1369B2"/>
                </a:solidFill>
                <a:latin typeface="微软雅黑" panose="020B0503020204020204" pitchFamily="34" charset="-122"/>
                <a:ea typeface="微软雅黑" panose="020B0503020204020204" pitchFamily="34" charset="-122"/>
              </a:rPr>
              <a:t>监听器也是一个组件</a:t>
            </a:r>
            <a:r>
              <a:rPr lang="zh-CN" altLang="zh-CN" sz="2000" dirty="0">
                <a:solidFill>
                  <a:srgbClr val="595959"/>
                </a:solidFill>
                <a:latin typeface="微软雅黑" panose="020B0503020204020204" pitchFamily="34" charset="-122"/>
                <a:ea typeface="微软雅黑" panose="020B0503020204020204" pitchFamily="34" charset="-122"/>
              </a:rPr>
              <a:t>，用于监听请求返回的结果。在监听器中，有多个监听结果的元件，</a:t>
            </a:r>
            <a:r>
              <a:rPr lang="zh-CN" altLang="en-US" sz="2000" dirty="0">
                <a:solidFill>
                  <a:srgbClr val="595959"/>
                </a:solidFill>
                <a:latin typeface="微软雅黑" panose="020B0503020204020204" pitchFamily="34" charset="-122"/>
                <a:ea typeface="微软雅黑" panose="020B0503020204020204" pitchFamily="34" charset="-122"/>
              </a:rPr>
              <a:t>例</a:t>
            </a:r>
            <a:r>
              <a:rPr lang="zh-CN" altLang="zh-CN" sz="2000" dirty="0">
                <a:solidFill>
                  <a:srgbClr val="595959"/>
                </a:solidFill>
                <a:latin typeface="微软雅黑" panose="020B0503020204020204" pitchFamily="34" charset="-122"/>
                <a:ea typeface="微软雅黑" panose="020B0503020204020204" pitchFamily="34" charset="-122"/>
              </a:rPr>
              <a:t>如</a:t>
            </a:r>
            <a:r>
              <a:rPr lang="zh-CN" altLang="en-US" sz="2000" dirty="0">
                <a:solidFill>
                  <a:srgbClr val="1369B2"/>
                </a:solidFill>
                <a:latin typeface="微软雅黑" panose="020B0503020204020204" pitchFamily="34" charset="-122"/>
                <a:ea typeface="微软雅黑" panose="020B0503020204020204" pitchFamily="34" charset="-122"/>
              </a:rPr>
              <a:t>查看</a:t>
            </a:r>
            <a:r>
              <a:rPr lang="zh-CN" altLang="zh-CN" sz="2000" dirty="0">
                <a:solidFill>
                  <a:srgbClr val="1369B2"/>
                </a:solidFill>
                <a:latin typeface="微软雅黑" panose="020B0503020204020204" pitchFamily="34" charset="-122"/>
                <a:ea typeface="微软雅黑" panose="020B0503020204020204" pitchFamily="34" charset="-122"/>
              </a:rPr>
              <a:t>结果树</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汇总报告</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聚合报告</a:t>
            </a:r>
            <a:r>
              <a:rPr lang="zh-CN" altLang="zh-CN" sz="2000" dirty="0">
                <a:solidFill>
                  <a:srgbClr val="595959"/>
                </a:solidFill>
                <a:latin typeface="微软雅黑" panose="020B0503020204020204" pitchFamily="34" charset="-122"/>
                <a:ea typeface="微软雅黑" panose="020B0503020204020204" pitchFamily="34" charset="-122"/>
              </a:rPr>
              <a:t>等。</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718942" y="3030845"/>
            <a:ext cx="7957137" cy="830997"/>
          </a:xfrm>
          <a:prstGeom prst="rect">
            <a:avLst/>
          </a:prstGeom>
          <a:noFill/>
        </p:spPr>
        <p:txBody>
          <a:bodyPr wrap="square" lIns="91443" tIns="45720" rIns="91443" bIns="45720" rtlCol="0">
            <a:spAutoFit/>
          </a:bodyPr>
          <a:lstStyle/>
          <a:p>
            <a:pPr algn="ctr"/>
            <a:r>
              <a:rPr lang="en-US" altLang="zh-CN" sz="4800" b="1" dirty="0" err="1">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JMeter</a:t>
            </a:r>
            <a:r>
              <a:rPr lang="zh-CN" altLang="en-US" sz="4800" b="1" dirty="0">
                <a:solidFill>
                  <a:srgbClr val="1369B2"/>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核心组件</a:t>
            </a:r>
            <a:endParaRPr lang="en-GB" altLang="zh-CN" sz="4800" b="1" dirty="0">
              <a:solidFill>
                <a:srgbClr val="1369B2"/>
              </a:solidFill>
              <a:latin typeface="微软雅黑" panose="020B0503020204020204" pitchFamily="34" charset="-122"/>
              <a:ea typeface="微软雅黑" panose="020B0503020204020204" pitchFamily="34" charset="-122"/>
              <a:cs typeface="+mn-ea"/>
              <a:sym typeface="+mn-lt"/>
            </a:endParaRPr>
          </a:p>
        </p:txBody>
      </p:sp>
      <p:sp>
        <p:nvSpPr>
          <p:cNvPr id="2" name="TextBox 48"/>
          <p:cNvSpPr txBox="1"/>
          <p:nvPr/>
        </p:nvSpPr>
        <p:spPr>
          <a:xfrm>
            <a:off x="1565393" y="2897862"/>
            <a:ext cx="2016224" cy="1107996"/>
          </a:xfrm>
          <a:prstGeom prst="rect">
            <a:avLst/>
          </a:prstGeom>
          <a:noFill/>
        </p:spPr>
        <p:txBody>
          <a:bodyPr wrap="square" lIns="91443" tIns="45720" rIns="91443" bIns="45720" rtlCol="0">
            <a:spAutoFit/>
          </a:bodyPr>
          <a:lstStyle/>
          <a:p>
            <a:r>
              <a:rPr lang="en-US" altLang="zh-CN" sz="6600" b="1" dirty="0">
                <a:solidFill>
                  <a:srgbClr val="FAFAFA"/>
                </a:solidFill>
                <a:latin typeface="微软雅黑" panose="020B0503020204020204" pitchFamily="34" charset="-122"/>
                <a:ea typeface="微软雅黑" panose="020B0503020204020204" pitchFamily="34" charset="-122"/>
                <a:cs typeface="+mn-ea"/>
                <a:sym typeface="+mn-lt"/>
              </a:rPr>
              <a:t>5.4</a:t>
            </a:r>
            <a:endParaRPr lang="en-US" altLang="en-GB" sz="66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取样器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3"/>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掌握取样器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使用</a:t>
            </a:r>
            <a:r>
              <a:rPr lang="zh-CN" altLang="zh-CN" sz="2000" dirty="0">
                <a:solidFill>
                  <a:srgbClr val="1369B2"/>
                </a:solidFill>
                <a:latin typeface="微软雅黑" panose="020B0503020204020204" pitchFamily="34" charset="-122"/>
                <a:ea typeface="微软雅黑" panose="020B0503020204020204" pitchFamily="34" charset="-122"/>
                <a:cs typeface="+mn-ea"/>
              </a:rPr>
              <a:t>取样器发送各种需求的</a:t>
            </a:r>
            <a:r>
              <a:rPr lang="en-US" altLang="zh-CN" sz="2000" dirty="0">
                <a:solidFill>
                  <a:srgbClr val="1369B2"/>
                </a:solidFill>
                <a:latin typeface="微软雅黑" panose="020B0503020204020204" pitchFamily="34" charset="-122"/>
                <a:ea typeface="微软雅黑" panose="020B0503020204020204" pitchFamily="34" charset="-122"/>
                <a:cs typeface="+mn-ea"/>
              </a:rPr>
              <a:t>HTTP</a:t>
            </a:r>
            <a:r>
              <a:rPr lang="zh-CN" altLang="zh-CN" sz="2000" dirty="0">
                <a:solidFill>
                  <a:srgbClr val="1369B2"/>
                </a:solidFill>
                <a:latin typeface="微软雅黑" panose="020B0503020204020204" pitchFamily="34" charset="-122"/>
                <a:ea typeface="微软雅黑" panose="020B0503020204020204" pitchFamily="34" charset="-122"/>
                <a:cs typeface="+mn-ea"/>
              </a:rPr>
              <a:t>请求</a:t>
            </a: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取样器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5383643" y="2010036"/>
            <a:ext cx="5532131" cy="2400657"/>
          </a:xfrm>
          <a:prstGeom prst="rect">
            <a:avLst/>
          </a:prstGeom>
          <a:noFill/>
        </p:spPr>
        <p:txBody>
          <a:bodyPr wrap="square">
            <a:spAutoFit/>
          </a:bodyPr>
          <a:lstStyle/>
          <a:p>
            <a:pPr indent="457200" algn="just">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取样器</a:t>
            </a:r>
            <a:r>
              <a:rPr lang="zh-CN" altLang="zh-CN" sz="2000" dirty="0">
                <a:solidFill>
                  <a:srgbClr val="595959"/>
                </a:solidFill>
                <a:latin typeface="微软雅黑" panose="020B0503020204020204" pitchFamily="34" charset="-122"/>
                <a:ea typeface="微软雅黑" panose="020B0503020204020204" pitchFamily="34" charset="-122"/>
                <a:cs typeface="+mn-ea"/>
              </a:rPr>
              <a:t>也称为</a:t>
            </a:r>
            <a:r>
              <a:rPr lang="zh-CN" altLang="zh-CN" sz="2000" dirty="0">
                <a:solidFill>
                  <a:srgbClr val="1369B2"/>
                </a:solidFill>
                <a:latin typeface="微软雅黑" panose="020B0503020204020204" pitchFamily="34" charset="-122"/>
                <a:ea typeface="微软雅黑" panose="020B0503020204020204" pitchFamily="34" charset="-122"/>
              </a:rPr>
              <a:t>采样器</a:t>
            </a:r>
            <a:r>
              <a:rPr lang="zh-CN" altLang="zh-CN" sz="2000" dirty="0">
                <a:solidFill>
                  <a:srgbClr val="595959"/>
                </a:solidFill>
                <a:latin typeface="微软雅黑" panose="020B0503020204020204" pitchFamily="34" charset="-122"/>
                <a:ea typeface="微软雅黑" panose="020B0503020204020204" pitchFamily="34" charset="-122"/>
                <a:cs typeface="+mn-ea"/>
              </a:rPr>
              <a:t>，它用于</a:t>
            </a:r>
            <a:r>
              <a:rPr lang="zh-CN" altLang="zh-CN" sz="2000" dirty="0">
                <a:solidFill>
                  <a:srgbClr val="1369B2"/>
                </a:solidFill>
                <a:latin typeface="微软雅黑" panose="020B0503020204020204" pitchFamily="34" charset="-122"/>
                <a:ea typeface="微软雅黑" panose="020B0503020204020204" pitchFamily="34" charset="-122"/>
              </a:rPr>
              <a:t>模拟用户操作</a:t>
            </a:r>
            <a:r>
              <a:rPr lang="zh-CN" altLang="zh-CN" sz="2000" dirty="0">
                <a:solidFill>
                  <a:srgbClr val="595959"/>
                </a:solidFill>
                <a:latin typeface="微软雅黑" panose="020B0503020204020204" pitchFamily="34" charset="-122"/>
                <a:ea typeface="微软雅黑" panose="020B0503020204020204" pitchFamily="34" charset="-122"/>
                <a:cs typeface="+mn-ea"/>
              </a:rPr>
              <a:t>，向服务器发送请求并接收服务器的响应数据。</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支持不同类型的取样器，</a:t>
            </a:r>
            <a:r>
              <a:rPr lang="zh-CN" altLang="en-US" sz="2000" dirty="0">
                <a:solidFill>
                  <a:srgbClr val="595959"/>
                </a:solidFill>
                <a:latin typeface="微软雅黑" panose="020B0503020204020204" pitchFamily="34" charset="-122"/>
                <a:ea typeface="微软雅黑" panose="020B0503020204020204" pitchFamily="34" charset="-122"/>
                <a:cs typeface="+mn-ea"/>
              </a:rPr>
              <a:t>例</a:t>
            </a:r>
            <a:r>
              <a:rPr lang="zh-CN" altLang="zh-CN" sz="2000" dirty="0">
                <a:solidFill>
                  <a:srgbClr val="595959"/>
                </a:solidFill>
                <a:latin typeface="微软雅黑" panose="020B0503020204020204" pitchFamily="34" charset="-122"/>
                <a:ea typeface="微软雅黑" panose="020B0503020204020204" pitchFamily="34" charset="-122"/>
                <a:cs typeface="+mn-ea"/>
              </a:rPr>
              <a:t>如</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FTP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Java</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等，不同类型的取样器可以通过设置参数向服务器发送不同的请求。</a:t>
            </a:r>
          </a:p>
        </p:txBody>
      </p:sp>
      <p:pic>
        <p:nvPicPr>
          <p:cNvPr id="6" name="图片 5"/>
          <p:cNvPicPr>
            <a:picLocks noChangeAspect="1"/>
          </p:cNvPicPr>
          <p:nvPr/>
        </p:nvPicPr>
        <p:blipFill>
          <a:blip r:embed="rId3"/>
          <a:stretch>
            <a:fillRect/>
          </a:stretch>
        </p:blipFill>
        <p:spPr>
          <a:xfrm>
            <a:off x="839386" y="1413456"/>
            <a:ext cx="3715858" cy="400615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取样器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文本框 7"/>
          <p:cNvSpPr txBox="1"/>
          <p:nvPr/>
        </p:nvSpPr>
        <p:spPr>
          <a:xfrm>
            <a:off x="1282535" y="875460"/>
            <a:ext cx="9785268" cy="1938992"/>
          </a:xfrm>
          <a:prstGeom prst="rect">
            <a:avLst/>
          </a:prstGeom>
          <a:noFill/>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取样器</a:t>
            </a:r>
            <a:r>
              <a:rPr lang="zh-CN" altLang="en-US" sz="2000" dirty="0">
                <a:solidFill>
                  <a:srgbClr val="595959"/>
                </a:solidFill>
                <a:latin typeface="微软雅黑" panose="020B0503020204020204" pitchFamily="34" charset="-122"/>
                <a:ea typeface="微软雅黑" panose="020B0503020204020204" pitchFamily="34" charset="-122"/>
                <a:cs typeface="+mn-ea"/>
              </a:rPr>
              <a:t>用于</a:t>
            </a:r>
            <a:r>
              <a:rPr lang="zh-CN" altLang="zh-CN" sz="2000" dirty="0">
                <a:solidFill>
                  <a:srgbClr val="1369B2"/>
                </a:solidFill>
                <a:latin typeface="微软雅黑" panose="020B0503020204020204" pitchFamily="34" charset="-122"/>
                <a:ea typeface="微软雅黑" panose="020B0503020204020204" pitchFamily="34" charset="-122"/>
              </a:rPr>
              <a:t>模拟用户向服务器发送请求</a:t>
            </a:r>
            <a:r>
              <a:rPr lang="zh-CN" altLang="zh-CN" sz="2000" dirty="0">
                <a:solidFill>
                  <a:srgbClr val="595959"/>
                </a:solidFill>
                <a:latin typeface="微软雅黑" panose="020B0503020204020204" pitchFamily="34" charset="-122"/>
                <a:ea typeface="微软雅黑" panose="020B0503020204020204" pitchFamily="34" charset="-122"/>
                <a:cs typeface="+mn-ea"/>
              </a:rPr>
              <a:t>，可以通过线程组添加取样器。</a:t>
            </a:r>
            <a:r>
              <a:rPr lang="zh-CN" altLang="zh-CN" sz="2000" dirty="0">
                <a:solidFill>
                  <a:srgbClr val="1369B2"/>
                </a:solidFill>
                <a:latin typeface="微软雅黑" panose="020B0503020204020204" pitchFamily="34" charset="-122"/>
                <a:ea typeface="微软雅黑" panose="020B0503020204020204" pitchFamily="34" charset="-122"/>
              </a:rPr>
              <a:t>最常用的取样器为</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，下面以</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为例，讲解取样器的配置。</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indent="457200">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首先</a:t>
            </a: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a:solidFill>
                  <a:srgbClr val="595959"/>
                </a:solidFill>
                <a:latin typeface="微软雅黑" panose="020B0503020204020204" pitchFamily="34" charset="-122"/>
                <a:ea typeface="微软雅黑" panose="020B0503020204020204" pitchFamily="34" charset="-122"/>
                <a:cs typeface="+mn-ea"/>
              </a:rPr>
              <a:t>JMeter</a:t>
            </a:r>
            <a:r>
              <a:rPr lang="zh-CN" altLang="en-US" sz="2000" dirty="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添加一个</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请求界面，</a:t>
            </a:r>
            <a:r>
              <a:rPr lang="zh-CN" altLang="en-US" sz="2000" dirty="0">
                <a:solidFill>
                  <a:srgbClr val="595959"/>
                </a:solidFill>
                <a:latin typeface="微软雅黑" panose="020B0503020204020204" pitchFamily="34" charset="-122"/>
                <a:ea typeface="微软雅黑" panose="020B0503020204020204" pitchFamily="34" charset="-122"/>
                <a:cs typeface="+mn-ea"/>
              </a:rPr>
              <a:t>然后</a:t>
            </a:r>
            <a:r>
              <a:rPr lang="zh-CN" altLang="zh-CN" sz="2000" dirty="0">
                <a:solidFill>
                  <a:srgbClr val="595959"/>
                </a:solidFill>
                <a:latin typeface="微软雅黑" panose="020B0503020204020204" pitchFamily="34" charset="-122"/>
                <a:ea typeface="微软雅黑" panose="020B0503020204020204" pitchFamily="34" charset="-122"/>
                <a:cs typeface="+mn-ea"/>
              </a:rPr>
              <a:t>在该界面配置</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请求的信息</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a:extLst>
              <a:ext uri="{FF2B5EF4-FFF2-40B4-BE49-F238E27FC236}">
                <a16:creationId xmlns:a16="http://schemas.microsoft.com/office/drawing/2014/main" id="{803D452F-9CA6-FA4C-70D9-8C2F514F72A8}"/>
              </a:ext>
            </a:extLst>
          </p:cNvPr>
          <p:cNvPicPr>
            <a:picLocks noChangeAspect="1"/>
          </p:cNvPicPr>
          <p:nvPr/>
        </p:nvPicPr>
        <p:blipFill>
          <a:blip r:embed="rId3"/>
          <a:stretch>
            <a:fillRect/>
          </a:stretch>
        </p:blipFill>
        <p:spPr>
          <a:xfrm>
            <a:off x="2798636" y="2649054"/>
            <a:ext cx="6753065" cy="4082735"/>
          </a:xfrm>
          <a:prstGeom prst="rect">
            <a:avLst/>
          </a:prstGeom>
        </p:spPr>
      </p:pic>
      <p:sp>
        <p:nvSpPr>
          <p:cNvPr id="6" name="矩形 5">
            <a:extLst>
              <a:ext uri="{FF2B5EF4-FFF2-40B4-BE49-F238E27FC236}">
                <a16:creationId xmlns:a16="http://schemas.microsoft.com/office/drawing/2014/main" id="{A474190B-CE26-D844-D846-692C783CBB4B}"/>
              </a:ext>
            </a:extLst>
          </p:cNvPr>
          <p:cNvSpPr/>
          <p:nvPr/>
        </p:nvSpPr>
        <p:spPr>
          <a:xfrm>
            <a:off x="4439206" y="3357794"/>
            <a:ext cx="936000" cy="14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28CB6A6-1DB7-1A6C-DC19-F669F537982A}"/>
              </a:ext>
            </a:extLst>
          </p:cNvPr>
          <p:cNvSpPr/>
          <p:nvPr/>
        </p:nvSpPr>
        <p:spPr>
          <a:xfrm>
            <a:off x="4439206" y="4047838"/>
            <a:ext cx="720000" cy="14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4CE012D-904A-ED36-2C59-3118A62A6620}"/>
              </a:ext>
            </a:extLst>
          </p:cNvPr>
          <p:cNvSpPr/>
          <p:nvPr/>
        </p:nvSpPr>
        <p:spPr>
          <a:xfrm>
            <a:off x="5292901" y="4047932"/>
            <a:ext cx="1382405" cy="1439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8F9FD7F7-6DE0-FB9A-8100-7A9DDC3AE286}"/>
              </a:ext>
            </a:extLst>
          </p:cNvPr>
          <p:cNvSpPr/>
          <p:nvPr/>
        </p:nvSpPr>
        <p:spPr>
          <a:xfrm>
            <a:off x="8399206" y="4047932"/>
            <a:ext cx="992571" cy="1439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55950B4-451D-E6FA-2333-458E380AC133}"/>
              </a:ext>
            </a:extLst>
          </p:cNvPr>
          <p:cNvSpPr/>
          <p:nvPr/>
        </p:nvSpPr>
        <p:spPr>
          <a:xfrm>
            <a:off x="4444652" y="4349364"/>
            <a:ext cx="642554" cy="14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69003D8-A9AB-8417-DCF9-BCF75164323D}"/>
              </a:ext>
            </a:extLst>
          </p:cNvPr>
          <p:cNvSpPr/>
          <p:nvPr/>
        </p:nvSpPr>
        <p:spPr>
          <a:xfrm>
            <a:off x="5159206" y="4349364"/>
            <a:ext cx="1516100" cy="1439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D9657DB4-F0AB-A24B-2C3A-6964C8A726C0}"/>
              </a:ext>
            </a:extLst>
          </p:cNvPr>
          <p:cNvSpPr/>
          <p:nvPr/>
        </p:nvSpPr>
        <p:spPr>
          <a:xfrm>
            <a:off x="8687207" y="4349364"/>
            <a:ext cx="720000" cy="1439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E0BF3B46-DF34-13E5-781E-D59BB87BBBC1}"/>
              </a:ext>
            </a:extLst>
          </p:cNvPr>
          <p:cNvSpPr/>
          <p:nvPr/>
        </p:nvSpPr>
        <p:spPr>
          <a:xfrm>
            <a:off x="4439205" y="4690421"/>
            <a:ext cx="935999" cy="1439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085955A-9DE1-F473-905F-82DB0DF8E193}"/>
              </a:ext>
            </a:extLst>
          </p:cNvPr>
          <p:cNvSpPr/>
          <p:nvPr/>
        </p:nvSpPr>
        <p:spPr>
          <a:xfrm>
            <a:off x="6167206" y="6453794"/>
            <a:ext cx="280038" cy="1439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取样器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190137" y="1050691"/>
            <a:ext cx="4750267" cy="553998"/>
          </a:xfrm>
          <a:prstGeom prst="rect">
            <a:avLst/>
          </a:prstGeom>
          <a:noFill/>
        </p:spPr>
        <p:txBody>
          <a:bodyPr wrap="square">
            <a:spAutoFit/>
          </a:bodyPr>
          <a:lstStyle/>
          <a:p>
            <a:pPr>
              <a:lnSpc>
                <a:spcPct val="150000"/>
              </a:lnSpc>
            </a:pP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请求的基本配置项</a:t>
            </a:r>
            <a:r>
              <a:rPr lang="zh-CN" altLang="en-US" sz="2000" dirty="0">
                <a:solidFill>
                  <a:srgbClr val="595959"/>
                </a:solidFill>
                <a:latin typeface="微软雅黑" panose="020B0503020204020204" pitchFamily="34" charset="-122"/>
                <a:ea typeface="微软雅黑" panose="020B0503020204020204" pitchFamily="34" charset="-122"/>
                <a:cs typeface="+mn-ea"/>
              </a:rPr>
              <a:t>如下。</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3" name="矩形 2"/>
          <p:cNvSpPr/>
          <p:nvPr/>
        </p:nvSpPr>
        <p:spPr>
          <a:xfrm>
            <a:off x="1143690" y="1739795"/>
            <a:ext cx="9840985" cy="4247317"/>
          </a:xfrm>
          <a:prstGeom prst="rect">
            <a:avLst/>
          </a:prstGeom>
        </p:spPr>
        <p:txBody>
          <a:bodyPr wrap="square">
            <a:spAutoFit/>
          </a:bodyPr>
          <a:lstStyle/>
          <a:p>
            <a:pPr marL="285750" lvl="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名称：可以</a:t>
            </a:r>
            <a:r>
              <a:rPr lang="zh-CN" altLang="zh-CN" sz="2000" dirty="0">
                <a:solidFill>
                  <a:srgbClr val="1369B2"/>
                </a:solidFill>
                <a:latin typeface="微软雅黑" panose="020B0503020204020204" pitchFamily="34" charset="-122"/>
                <a:ea typeface="微软雅黑" panose="020B0503020204020204" pitchFamily="34" charset="-122"/>
              </a:rPr>
              <a:t>给</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请求命名</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285750" lvl="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协议：用于</a:t>
            </a:r>
            <a:r>
              <a:rPr lang="zh-CN" altLang="zh-CN" sz="2000" dirty="0">
                <a:solidFill>
                  <a:srgbClr val="1369B2"/>
                </a:solidFill>
                <a:latin typeface="微软雅黑" panose="020B0503020204020204" pitchFamily="34" charset="-122"/>
                <a:ea typeface="微软雅黑" panose="020B0503020204020204" pitchFamily="34" charset="-122"/>
              </a:rPr>
              <a:t>设置</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请求的协议</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请求有两种协议，</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协议</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en-US" altLang="zh-CN" sz="2000" dirty="0">
                <a:solidFill>
                  <a:srgbClr val="1369B2"/>
                </a:solidFill>
                <a:latin typeface="微软雅黑" panose="020B0503020204020204" pitchFamily="34" charset="-122"/>
                <a:ea typeface="微软雅黑" panose="020B0503020204020204" pitchFamily="34" charset="-122"/>
              </a:rPr>
              <a:t>HTTPS</a:t>
            </a:r>
            <a:r>
              <a:rPr lang="zh-CN" altLang="zh-CN" sz="2000" dirty="0">
                <a:solidFill>
                  <a:srgbClr val="1369B2"/>
                </a:solidFill>
                <a:latin typeface="微软雅黑" panose="020B0503020204020204" pitchFamily="34" charset="-122"/>
                <a:ea typeface="微软雅黑" panose="020B0503020204020204" pitchFamily="34" charset="-122"/>
              </a:rPr>
              <a:t>协议</a:t>
            </a:r>
            <a:r>
              <a:rPr lang="zh-CN" altLang="zh-CN" sz="2000" dirty="0">
                <a:solidFill>
                  <a:srgbClr val="595959"/>
                </a:solidFill>
                <a:latin typeface="微软雅黑" panose="020B0503020204020204" pitchFamily="34" charset="-122"/>
                <a:ea typeface="微软雅黑" panose="020B0503020204020204" pitchFamily="34" charset="-122"/>
                <a:cs typeface="+mn-ea"/>
              </a:rPr>
              <a:t>，用户可以根据实际测试场景设置协议。如果不设置协议，</a:t>
            </a:r>
            <a:r>
              <a:rPr lang="en-US" altLang="zh-CN" sz="2000" dirty="0">
                <a:solidFill>
                  <a:srgbClr val="1369B2"/>
                </a:solidFill>
                <a:latin typeface="微软雅黑" panose="020B0503020204020204" pitchFamily="34" charset="-122"/>
                <a:ea typeface="微软雅黑" panose="020B0503020204020204" pitchFamily="34" charset="-122"/>
              </a:rPr>
              <a:t>JMeter</a:t>
            </a:r>
            <a:r>
              <a:rPr lang="zh-CN" altLang="zh-CN" sz="2000" dirty="0">
                <a:solidFill>
                  <a:srgbClr val="1369B2"/>
                </a:solidFill>
                <a:latin typeface="微软雅黑" panose="020B0503020204020204" pitchFamily="34" charset="-122"/>
                <a:ea typeface="微软雅黑" panose="020B0503020204020204" pitchFamily="34" charset="-122"/>
              </a:rPr>
              <a:t>默认使用</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285750" lvl="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服务器名称或</a:t>
            </a:r>
            <a:r>
              <a:rPr lang="en-US" altLang="zh-CN" sz="2000" dirty="0">
                <a:solidFill>
                  <a:srgbClr val="595959"/>
                </a:solidFill>
                <a:latin typeface="微软雅黑" panose="020B0503020204020204" pitchFamily="34" charset="-122"/>
                <a:ea typeface="微软雅黑" panose="020B0503020204020204" pitchFamily="34" charset="-122"/>
                <a:cs typeface="+mn-ea"/>
              </a:rPr>
              <a:t>IP</a:t>
            </a:r>
            <a:r>
              <a:rPr lang="zh-CN" altLang="zh-CN" sz="2000" dirty="0">
                <a:solidFill>
                  <a:srgbClr val="595959"/>
                </a:solidFill>
                <a:latin typeface="微软雅黑" panose="020B0503020204020204" pitchFamily="34" charset="-122"/>
                <a:ea typeface="微软雅黑" panose="020B0503020204020204" pitchFamily="34" charset="-122"/>
                <a:cs typeface="+mn-ea"/>
              </a:rPr>
              <a:t>：用于</a:t>
            </a:r>
            <a:r>
              <a:rPr lang="zh-CN" altLang="zh-CN" sz="2000" dirty="0">
                <a:solidFill>
                  <a:srgbClr val="1369B2"/>
                </a:solidFill>
                <a:latin typeface="微软雅黑" panose="020B0503020204020204" pitchFamily="34" charset="-122"/>
                <a:ea typeface="微软雅黑" panose="020B0503020204020204" pitchFamily="34" charset="-122"/>
              </a:rPr>
              <a:t>设置请求地址</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例</a:t>
            </a:r>
            <a:r>
              <a:rPr lang="zh-CN" altLang="zh-CN" sz="2000" dirty="0">
                <a:solidFill>
                  <a:srgbClr val="595959"/>
                </a:solidFill>
                <a:latin typeface="微软雅黑" panose="020B0503020204020204" pitchFamily="34" charset="-122"/>
                <a:ea typeface="微软雅黑" panose="020B0503020204020204" pitchFamily="34" charset="-122"/>
                <a:cs typeface="+mn-ea"/>
              </a:rPr>
              <a:t>如</a:t>
            </a:r>
            <a:r>
              <a:rPr lang="en-US" altLang="zh-CN" sz="2000" dirty="0">
                <a:solidFill>
                  <a:srgbClr val="595959"/>
                </a:solidFill>
                <a:latin typeface="微软雅黑" panose="020B0503020204020204" pitchFamily="34" charset="-122"/>
                <a:ea typeface="微软雅黑" panose="020B0503020204020204" pitchFamily="34" charset="-122"/>
                <a:cs typeface="+mn-ea"/>
              </a:rPr>
              <a:t>www.baidu.com</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285750" lvl="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端口号：用于</a:t>
            </a:r>
            <a:r>
              <a:rPr lang="zh-CN" altLang="zh-CN" sz="2000" dirty="0">
                <a:solidFill>
                  <a:srgbClr val="1369B2"/>
                </a:solidFill>
                <a:latin typeface="微软雅黑" panose="020B0503020204020204" pitchFamily="34" charset="-122"/>
                <a:ea typeface="微软雅黑" panose="020B0503020204020204" pitchFamily="34" charset="-122"/>
              </a:rPr>
              <a:t>设置请求的端口号</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的默认端口号为</a:t>
            </a:r>
            <a:r>
              <a:rPr lang="en-US" altLang="zh-CN" sz="2000" dirty="0">
                <a:solidFill>
                  <a:srgbClr val="1369B2"/>
                </a:solidFill>
                <a:latin typeface="微软雅黑" panose="020B0503020204020204" pitchFamily="34" charset="-122"/>
                <a:ea typeface="微软雅黑" panose="020B0503020204020204" pitchFamily="34" charset="-122"/>
              </a:rPr>
              <a:t>80</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HTTPS</a:t>
            </a:r>
            <a:r>
              <a:rPr lang="zh-CN" altLang="zh-CN" sz="2000" dirty="0">
                <a:solidFill>
                  <a:srgbClr val="595959"/>
                </a:solidFill>
                <a:latin typeface="微软雅黑" panose="020B0503020204020204" pitchFamily="34" charset="-122"/>
                <a:ea typeface="微软雅黑" panose="020B0503020204020204" pitchFamily="34" charset="-122"/>
                <a:cs typeface="+mn-ea"/>
              </a:rPr>
              <a:t>的默认端口号为</a:t>
            </a:r>
            <a:r>
              <a:rPr lang="en-US" altLang="zh-CN" sz="2000" dirty="0">
                <a:solidFill>
                  <a:srgbClr val="1369B2"/>
                </a:solidFill>
                <a:latin typeface="微软雅黑" panose="020B0503020204020204" pitchFamily="34" charset="-122"/>
                <a:ea typeface="微软雅黑" panose="020B0503020204020204" pitchFamily="34" charset="-122"/>
              </a:rPr>
              <a:t>443</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285750" lvl="0" indent="-28575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请求方式：在</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协议</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下方有一个“</a:t>
            </a:r>
            <a:r>
              <a:rPr lang="en-US" altLang="zh-CN" sz="2000" dirty="0">
                <a:solidFill>
                  <a:srgbClr val="595959"/>
                </a:solidFill>
                <a:latin typeface="微软雅黑" panose="020B0503020204020204" pitchFamily="34" charset="-122"/>
                <a:ea typeface="微软雅黑" panose="020B0503020204020204" pitchFamily="34" charset="-122"/>
                <a:cs typeface="+mn-ea"/>
              </a:rPr>
              <a:t>GET”</a:t>
            </a:r>
            <a:r>
              <a:rPr lang="zh-CN" altLang="zh-CN" sz="2000" dirty="0">
                <a:solidFill>
                  <a:srgbClr val="595959"/>
                </a:solidFill>
                <a:latin typeface="微软雅黑" panose="020B0503020204020204" pitchFamily="34" charset="-122"/>
                <a:ea typeface="微软雅黑" panose="020B0503020204020204" pitchFamily="34" charset="-122"/>
                <a:cs typeface="+mn-ea"/>
              </a:rPr>
              <a:t>字样的配置项，该配置项用于</a:t>
            </a:r>
            <a:r>
              <a:rPr lang="zh-CN" altLang="zh-CN" sz="2000" dirty="0">
                <a:solidFill>
                  <a:srgbClr val="1369B2"/>
                </a:solidFill>
                <a:latin typeface="微软雅黑" panose="020B0503020204020204" pitchFamily="34" charset="-122"/>
                <a:ea typeface="微软雅黑" panose="020B0503020204020204" pitchFamily="34" charset="-122"/>
              </a:rPr>
              <a:t>设置</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请求方式</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请求方式主要有</a:t>
            </a:r>
            <a:r>
              <a:rPr lang="en-US" altLang="zh-CN" sz="2000" dirty="0">
                <a:solidFill>
                  <a:srgbClr val="1369B2"/>
                </a:solidFill>
                <a:latin typeface="微软雅黑" panose="020B0503020204020204" pitchFamily="34" charset="-122"/>
                <a:ea typeface="微软雅黑" panose="020B0503020204020204" pitchFamily="34" charset="-122"/>
              </a:rPr>
              <a:t>GET</a:t>
            </a:r>
            <a:r>
              <a:rPr lang="zh-CN" altLang="zh-CN" sz="2000" dirty="0">
                <a:solidFill>
                  <a:srgbClr val="1369B2"/>
                </a:solidFill>
                <a:latin typeface="微软雅黑" panose="020B0503020204020204" pitchFamily="34" charset="-122"/>
                <a:ea typeface="微软雅黑" panose="020B0503020204020204" pitchFamily="34" charset="-122"/>
              </a:rPr>
              <a:t>（查找）</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POST</a:t>
            </a:r>
            <a:r>
              <a:rPr lang="zh-CN" altLang="zh-CN" sz="2000" dirty="0">
                <a:solidFill>
                  <a:srgbClr val="1369B2"/>
                </a:solidFill>
                <a:latin typeface="微软雅黑" panose="020B0503020204020204" pitchFamily="34" charset="-122"/>
                <a:ea typeface="微软雅黑" panose="020B0503020204020204" pitchFamily="34" charset="-122"/>
              </a:rPr>
              <a:t>（提交）</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PUT</a:t>
            </a:r>
            <a:r>
              <a:rPr lang="zh-CN" altLang="zh-CN" sz="2000" dirty="0">
                <a:solidFill>
                  <a:srgbClr val="1369B2"/>
                </a:solidFill>
                <a:latin typeface="微软雅黑" panose="020B0503020204020204" pitchFamily="34" charset="-122"/>
                <a:ea typeface="微软雅黑" panose="020B0503020204020204" pitchFamily="34" charset="-122"/>
              </a:rPr>
              <a:t>（更新）</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DELETE</a:t>
            </a:r>
            <a:r>
              <a:rPr lang="zh-CN" altLang="zh-CN" sz="2000" dirty="0">
                <a:solidFill>
                  <a:srgbClr val="1369B2"/>
                </a:solidFill>
                <a:latin typeface="微软雅黑" panose="020B0503020204020204" pitchFamily="34" charset="-122"/>
                <a:ea typeface="微软雅黑" panose="020B0503020204020204" pitchFamily="34" charset="-122"/>
              </a:rPr>
              <a:t>（删除）</a:t>
            </a:r>
            <a:r>
              <a:rPr lang="zh-CN" altLang="zh-CN" sz="2000" dirty="0">
                <a:solidFill>
                  <a:srgbClr val="595959"/>
                </a:solidFill>
                <a:latin typeface="微软雅黑" panose="020B0503020204020204" pitchFamily="34" charset="-122"/>
                <a:ea typeface="微软雅黑" panose="020B0503020204020204" pitchFamily="34" charset="-122"/>
                <a:cs typeface="+mn-ea"/>
              </a:rPr>
              <a:t>，用户可以根据实际测试场景选择合适的请求方式。</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nvGrpSpPr>
          <p:cNvPr id="7" name="组合 6"/>
          <p:cNvGrpSpPr/>
          <p:nvPr/>
        </p:nvGrpSpPr>
        <p:grpSpPr>
          <a:xfrm>
            <a:off x="1326743" y="1374134"/>
            <a:ext cx="7078076" cy="3296753"/>
            <a:chOff x="1205460" y="2362140"/>
            <a:chExt cx="7106738" cy="2504053"/>
          </a:xfrm>
        </p:grpSpPr>
        <p:sp>
          <p:nvSpPr>
            <p:cNvPr id="8" name="MH_Other_1"/>
            <p:cNvSpPr/>
            <p:nvPr>
              <p:custDataLst>
                <p:tags r:id="rId1"/>
              </p:custDataLst>
            </p:nvPr>
          </p:nvSpPr>
          <p:spPr>
            <a:xfrm>
              <a:off x="7183722" y="2970901"/>
              <a:ext cx="1128476" cy="217537"/>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p>
              <a:pPr algn="ct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sp>
          <p:nvSpPr>
            <p:cNvPr id="11" name="MH_Other_2"/>
            <p:cNvSpPr/>
            <p:nvPr>
              <p:custDataLst>
                <p:tags r:id="rId2"/>
              </p:custDataLst>
            </p:nvPr>
          </p:nvSpPr>
          <p:spPr>
            <a:xfrm flipH="1">
              <a:off x="3914736" y="2970901"/>
              <a:ext cx="1126360" cy="217537"/>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p>
              <a:pPr algn="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sp>
          <p:nvSpPr>
            <p:cNvPr id="12" name="MH_SubTitle_1"/>
            <p:cNvSpPr txBox="1">
              <a:spLocks noChangeArrowheads="1"/>
            </p:cNvSpPr>
            <p:nvPr>
              <p:custDataLst>
                <p:tags r:id="rId3"/>
              </p:custDataLst>
            </p:nvPr>
          </p:nvSpPr>
          <p:spPr bwMode="auto">
            <a:xfrm flipH="1">
              <a:off x="5481422" y="3542533"/>
              <a:ext cx="1315947" cy="64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algn="ctr" defTabSz="1087755">
                <a:lnSpc>
                  <a:spcPct val="120000"/>
                </a:lnSpc>
                <a:defRPr/>
              </a:pPr>
              <a:r>
                <a:rPr lang="zh-CN" altLang="en-US" sz="2000" b="1" dirty="0">
                  <a:solidFill>
                    <a:srgbClr val="595959"/>
                  </a:solidFill>
                  <a:latin typeface="微软雅黑" panose="020B0503020204020204" pitchFamily="34" charset="-122"/>
                  <a:ea typeface="微软雅黑" panose="020B0503020204020204" pitchFamily="34" charset="-122"/>
                  <a:sym typeface="+mn-ea"/>
                </a:rPr>
                <a:t>性能测试的目的</a:t>
              </a:r>
            </a:p>
          </p:txBody>
        </p:sp>
        <p:sp>
          <p:nvSpPr>
            <p:cNvPr id="13" name="MH_Text_1"/>
            <p:cNvSpPr txBox="1"/>
            <p:nvPr>
              <p:custDataLst>
                <p:tags r:id="rId4"/>
              </p:custDataLst>
            </p:nvPr>
          </p:nvSpPr>
          <p:spPr>
            <a:xfrm flipH="1">
              <a:off x="1205460" y="2362140"/>
              <a:ext cx="2732148" cy="1216713"/>
            </a:xfrm>
            <a:prstGeom prst="rect">
              <a:avLst/>
            </a:prstGeom>
            <a:noFill/>
          </p:spPr>
          <p:txBody>
            <a:bodyPr lIns="0" tIns="0" rIns="0" bIns="0"/>
            <a:lstStyle/>
            <a:p>
              <a:pPr marL="0" marR="0" lvl="0" indent="0" defTabSz="914400" rtl="0" fontAlgn="auto">
                <a:lnSpc>
                  <a:spcPct val="150000"/>
                </a:lnSpc>
                <a:spcBef>
                  <a:spcPts val="0"/>
                </a:spcBef>
                <a:spcAft>
                  <a:spcPts val="0"/>
                </a:spcAft>
                <a:buClrTx/>
                <a:buSzTx/>
                <a:buFontTx/>
                <a:buNone/>
                <a:defRPr/>
              </a:pPr>
              <a:r>
                <a:rPr lang="zh-CN" altLang="en-US" sz="1800" dirty="0">
                  <a:solidFill>
                    <a:srgbClr val="595959"/>
                  </a:solidFill>
                  <a:latin typeface="微软雅黑" panose="020B0503020204020204" pitchFamily="34" charset="-122"/>
                  <a:ea typeface="微软雅黑" panose="020B0503020204020204" pitchFamily="34" charset="-122"/>
                  <a:sym typeface="+mn-ea"/>
                </a:rPr>
                <a:t>验证系统性能是否满足预期的性能需求，包括系统的</a:t>
              </a:r>
              <a:r>
                <a:rPr lang="zh-CN" altLang="en-US" sz="1800" dirty="0">
                  <a:solidFill>
                    <a:srgbClr val="1369B2"/>
                  </a:solidFill>
                  <a:latin typeface="微软雅黑" panose="020B0503020204020204" pitchFamily="34" charset="-122"/>
                  <a:ea typeface="微软雅黑" panose="020B0503020204020204" pitchFamily="34" charset="-122"/>
                  <a:sym typeface="+mn-ea"/>
                </a:rPr>
                <a:t>执行效率</a:t>
              </a: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sym typeface="+mn-ea"/>
                </a:rPr>
                <a:t>、</a:t>
              </a:r>
              <a:r>
                <a:rPr lang="zh-CN" altLang="en-US" sz="1800" dirty="0">
                  <a:solidFill>
                    <a:srgbClr val="1369B2"/>
                  </a:solidFill>
                  <a:latin typeface="微软雅黑" panose="020B0503020204020204" pitchFamily="34" charset="-122"/>
                  <a:ea typeface="微软雅黑" panose="020B0503020204020204" pitchFamily="34" charset="-122"/>
                  <a:sym typeface="+mn-ea"/>
                </a:rPr>
                <a:t>稳定性</a:t>
              </a: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sym typeface="+mn-ea"/>
                </a:rPr>
                <a:t>、</a:t>
              </a:r>
              <a:r>
                <a:rPr lang="zh-CN" altLang="en-US" sz="1800" dirty="0">
                  <a:solidFill>
                    <a:srgbClr val="1369B2"/>
                  </a:solidFill>
                  <a:latin typeface="微软雅黑" panose="020B0503020204020204" pitchFamily="34" charset="-122"/>
                  <a:ea typeface="微软雅黑" panose="020B0503020204020204" pitchFamily="34" charset="-122"/>
                  <a:sym typeface="+mn-ea"/>
                </a:rPr>
                <a:t>可靠性</a:t>
              </a: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sym typeface="+mn-ea"/>
                </a:rPr>
                <a:t>、</a:t>
              </a:r>
              <a:r>
                <a:rPr lang="zh-CN" altLang="en-US" sz="1800" dirty="0">
                  <a:solidFill>
                    <a:srgbClr val="1369B2"/>
                  </a:solidFill>
                  <a:latin typeface="微软雅黑" panose="020B0503020204020204" pitchFamily="34" charset="-122"/>
                  <a:ea typeface="微软雅黑" panose="020B0503020204020204" pitchFamily="34" charset="-122"/>
                  <a:sym typeface="+mn-ea"/>
                </a:rPr>
                <a:t>安全性</a:t>
              </a:r>
              <a:r>
                <a:rPr lang="zh-CN" altLang="en-US" sz="1800" dirty="0">
                  <a:solidFill>
                    <a:srgbClr val="595959"/>
                  </a:solidFill>
                  <a:latin typeface="微软雅黑" panose="020B0503020204020204" pitchFamily="34" charset="-122"/>
                  <a:ea typeface="微软雅黑" panose="020B0503020204020204" pitchFamily="34" charset="-122"/>
                  <a:sym typeface="+mn-ea"/>
                </a:rPr>
                <a:t>等。</a:t>
              </a:r>
            </a:p>
          </p:txBody>
        </p:sp>
        <p:sp>
          <p:nvSpPr>
            <p:cNvPr id="14" name="MH_Other_3"/>
            <p:cNvSpPr/>
            <p:nvPr>
              <p:custDataLst>
                <p:tags r:id="rId5"/>
              </p:custDataLst>
            </p:nvPr>
          </p:nvSpPr>
          <p:spPr>
            <a:xfrm flipV="1">
              <a:off x="7183722" y="4450794"/>
              <a:ext cx="1128476" cy="217537"/>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p>
              <a:pPr algn="ct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sp>
          <p:nvSpPr>
            <p:cNvPr id="15" name="MH_Other_4"/>
            <p:cNvSpPr/>
            <p:nvPr>
              <p:custDataLst>
                <p:tags r:id="rId6"/>
              </p:custDataLst>
            </p:nvPr>
          </p:nvSpPr>
          <p:spPr>
            <a:xfrm flipH="1" flipV="1">
              <a:off x="3914736" y="4450794"/>
              <a:ext cx="1126360" cy="217537"/>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p>
              <a:pPr algn="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sp>
          <p:nvSpPr>
            <p:cNvPr id="16" name="MH_Other_5"/>
            <p:cNvSpPr/>
            <p:nvPr>
              <p:custDataLst>
                <p:tags r:id="rId7"/>
              </p:custDataLst>
            </p:nvPr>
          </p:nvSpPr>
          <p:spPr>
            <a:xfrm>
              <a:off x="4763017" y="2801907"/>
              <a:ext cx="1162607" cy="871929"/>
            </a:xfrm>
            <a:custGeom>
              <a:avLst/>
              <a:gdLst>
                <a:gd name="connsiteX0" fmla="*/ 1090749 w 1090749"/>
                <a:gd name="connsiteY0" fmla="*/ 0 h 1090749"/>
                <a:gd name="connsiteX1" fmla="*/ 1090749 w 1090749"/>
                <a:gd name="connsiteY1" fmla="*/ 520353 h 1090749"/>
                <a:gd name="connsiteX2" fmla="*/ 1054097 w 1090749"/>
                <a:gd name="connsiteY2" fmla="*/ 529777 h 1090749"/>
                <a:gd name="connsiteX3" fmla="*/ 529777 w 1090749"/>
                <a:gd name="connsiteY3" fmla="*/ 1054097 h 1090749"/>
                <a:gd name="connsiteX4" fmla="*/ 520353 w 1090749"/>
                <a:gd name="connsiteY4" fmla="*/ 1090749 h 1090749"/>
                <a:gd name="connsiteX5" fmla="*/ 0 w 1090749"/>
                <a:gd name="connsiteY5" fmla="*/ 1090749 h 1090749"/>
                <a:gd name="connsiteX6" fmla="*/ 9646 w 1090749"/>
                <a:gd name="connsiteY6" fmla="*/ 1027542 h 1090749"/>
                <a:gd name="connsiteX7" fmla="*/ 1027542 w 1090749"/>
                <a:gd name="connsiteY7" fmla="*/ 9646 h 1090749"/>
                <a:gd name="connsiteX8" fmla="*/ 1090749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1090749" y="0"/>
                  </a:moveTo>
                  <a:lnTo>
                    <a:pt x="1090749" y="520353"/>
                  </a:lnTo>
                  <a:lnTo>
                    <a:pt x="1054097" y="529777"/>
                  </a:lnTo>
                  <a:cubicBezTo>
                    <a:pt x="804459" y="607423"/>
                    <a:pt x="607423" y="804459"/>
                    <a:pt x="529777" y="1054097"/>
                  </a:cubicBezTo>
                  <a:lnTo>
                    <a:pt x="520353" y="1090749"/>
                  </a:lnTo>
                  <a:lnTo>
                    <a:pt x="0" y="1090749"/>
                  </a:lnTo>
                  <a:lnTo>
                    <a:pt x="9646" y="1027542"/>
                  </a:lnTo>
                  <a:cubicBezTo>
                    <a:pt x="114196" y="516617"/>
                    <a:pt x="516617" y="114196"/>
                    <a:pt x="1027542" y="9646"/>
                  </a:cubicBezTo>
                  <a:lnTo>
                    <a:pt x="1090749" y="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p>
              <a:pPr algn="ct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sp>
          <p:nvSpPr>
            <p:cNvPr id="17" name="MH_Other_6"/>
            <p:cNvSpPr/>
            <p:nvPr>
              <p:custDataLst>
                <p:tags r:id="rId8"/>
              </p:custDataLst>
            </p:nvPr>
          </p:nvSpPr>
          <p:spPr>
            <a:xfrm>
              <a:off x="6324182" y="2801907"/>
              <a:ext cx="1162607" cy="871929"/>
            </a:xfrm>
            <a:custGeom>
              <a:avLst/>
              <a:gdLst>
                <a:gd name="connsiteX0" fmla="*/ 0 w 1090749"/>
                <a:gd name="connsiteY0" fmla="*/ 0 h 1090749"/>
                <a:gd name="connsiteX1" fmla="*/ 63206 w 1090749"/>
                <a:gd name="connsiteY1" fmla="*/ 9646 h 1090749"/>
                <a:gd name="connsiteX2" fmla="*/ 1081102 w 1090749"/>
                <a:gd name="connsiteY2" fmla="*/ 1027542 h 1090749"/>
                <a:gd name="connsiteX3" fmla="*/ 1090749 w 1090749"/>
                <a:gd name="connsiteY3" fmla="*/ 1090749 h 1090749"/>
                <a:gd name="connsiteX4" fmla="*/ 570395 w 1090749"/>
                <a:gd name="connsiteY4" fmla="*/ 1090749 h 1090749"/>
                <a:gd name="connsiteX5" fmla="*/ 560971 w 1090749"/>
                <a:gd name="connsiteY5" fmla="*/ 1054097 h 1090749"/>
                <a:gd name="connsiteX6" fmla="*/ 36651 w 1090749"/>
                <a:gd name="connsiteY6" fmla="*/ 529777 h 1090749"/>
                <a:gd name="connsiteX7" fmla="*/ 0 w 1090749"/>
                <a:gd name="connsiteY7" fmla="*/ 520353 h 1090749"/>
                <a:gd name="connsiteX8" fmla="*/ 0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0" y="0"/>
                  </a:moveTo>
                  <a:lnTo>
                    <a:pt x="63206" y="9646"/>
                  </a:lnTo>
                  <a:cubicBezTo>
                    <a:pt x="574131" y="114196"/>
                    <a:pt x="976552" y="516617"/>
                    <a:pt x="1081102" y="1027542"/>
                  </a:cubicBezTo>
                  <a:lnTo>
                    <a:pt x="1090749" y="1090749"/>
                  </a:lnTo>
                  <a:lnTo>
                    <a:pt x="570395" y="1090749"/>
                  </a:lnTo>
                  <a:lnTo>
                    <a:pt x="560971" y="1054097"/>
                  </a:lnTo>
                  <a:cubicBezTo>
                    <a:pt x="483326" y="804459"/>
                    <a:pt x="286290" y="607423"/>
                    <a:pt x="36651" y="529777"/>
                  </a:cubicBezTo>
                  <a:lnTo>
                    <a:pt x="0" y="520353"/>
                  </a:lnTo>
                  <a:lnTo>
                    <a:pt x="0" y="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p>
              <a:pPr algn="ct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sp>
          <p:nvSpPr>
            <p:cNvPr id="18" name="MH_Other_7"/>
            <p:cNvSpPr/>
            <p:nvPr>
              <p:custDataLst>
                <p:tags r:id="rId9"/>
              </p:custDataLst>
            </p:nvPr>
          </p:nvSpPr>
          <p:spPr>
            <a:xfrm>
              <a:off x="4734326" y="3994264"/>
              <a:ext cx="1162607" cy="871929"/>
            </a:xfrm>
            <a:custGeom>
              <a:avLst/>
              <a:gdLst>
                <a:gd name="connsiteX0" fmla="*/ 0 w 1090749"/>
                <a:gd name="connsiteY0" fmla="*/ 0 h 1090749"/>
                <a:gd name="connsiteX1" fmla="*/ 520353 w 1090749"/>
                <a:gd name="connsiteY1" fmla="*/ 0 h 1090749"/>
                <a:gd name="connsiteX2" fmla="*/ 529777 w 1090749"/>
                <a:gd name="connsiteY2" fmla="*/ 36651 h 1090749"/>
                <a:gd name="connsiteX3" fmla="*/ 1054097 w 1090749"/>
                <a:gd name="connsiteY3" fmla="*/ 560971 h 1090749"/>
                <a:gd name="connsiteX4" fmla="*/ 1090749 w 1090749"/>
                <a:gd name="connsiteY4" fmla="*/ 570395 h 1090749"/>
                <a:gd name="connsiteX5" fmla="*/ 1090749 w 1090749"/>
                <a:gd name="connsiteY5" fmla="*/ 1090749 h 1090749"/>
                <a:gd name="connsiteX6" fmla="*/ 1027542 w 1090749"/>
                <a:gd name="connsiteY6" fmla="*/ 1081102 h 1090749"/>
                <a:gd name="connsiteX7" fmla="*/ 9646 w 1090749"/>
                <a:gd name="connsiteY7" fmla="*/ 63206 h 1090749"/>
                <a:gd name="connsiteX8" fmla="*/ 0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0" y="0"/>
                  </a:moveTo>
                  <a:lnTo>
                    <a:pt x="520353" y="0"/>
                  </a:lnTo>
                  <a:lnTo>
                    <a:pt x="529777" y="36651"/>
                  </a:lnTo>
                  <a:cubicBezTo>
                    <a:pt x="607423" y="286290"/>
                    <a:pt x="804459" y="483326"/>
                    <a:pt x="1054097" y="560971"/>
                  </a:cubicBezTo>
                  <a:lnTo>
                    <a:pt x="1090749" y="570395"/>
                  </a:lnTo>
                  <a:lnTo>
                    <a:pt x="1090749" y="1090749"/>
                  </a:lnTo>
                  <a:lnTo>
                    <a:pt x="1027542" y="1081102"/>
                  </a:lnTo>
                  <a:cubicBezTo>
                    <a:pt x="516617" y="976552"/>
                    <a:pt x="114196" y="574131"/>
                    <a:pt x="9646" y="63206"/>
                  </a:cubicBezTo>
                  <a:lnTo>
                    <a:pt x="0" y="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p>
              <a:pPr algn="ct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sp>
          <p:nvSpPr>
            <p:cNvPr id="19" name="MH_Other_8"/>
            <p:cNvSpPr/>
            <p:nvPr>
              <p:custDataLst>
                <p:tags r:id="rId10"/>
              </p:custDataLst>
            </p:nvPr>
          </p:nvSpPr>
          <p:spPr>
            <a:xfrm>
              <a:off x="6324182" y="3994263"/>
              <a:ext cx="1162605" cy="871928"/>
            </a:xfrm>
            <a:custGeom>
              <a:avLst/>
              <a:gdLst>
                <a:gd name="connsiteX0" fmla="*/ 570395 w 1090748"/>
                <a:gd name="connsiteY0" fmla="*/ 0 h 1090748"/>
                <a:gd name="connsiteX1" fmla="*/ 1090748 w 1090748"/>
                <a:gd name="connsiteY1" fmla="*/ 0 h 1090748"/>
                <a:gd name="connsiteX2" fmla="*/ 1081102 w 1090748"/>
                <a:gd name="connsiteY2" fmla="*/ 63206 h 1090748"/>
                <a:gd name="connsiteX3" fmla="*/ 63206 w 1090748"/>
                <a:gd name="connsiteY3" fmla="*/ 1081102 h 1090748"/>
                <a:gd name="connsiteX4" fmla="*/ 0 w 1090748"/>
                <a:gd name="connsiteY4" fmla="*/ 1090748 h 1090748"/>
                <a:gd name="connsiteX5" fmla="*/ 0 w 1090748"/>
                <a:gd name="connsiteY5" fmla="*/ 570395 h 1090748"/>
                <a:gd name="connsiteX6" fmla="*/ 36651 w 1090748"/>
                <a:gd name="connsiteY6" fmla="*/ 560971 h 1090748"/>
                <a:gd name="connsiteX7" fmla="*/ 560971 w 1090748"/>
                <a:gd name="connsiteY7" fmla="*/ 36651 h 1090748"/>
                <a:gd name="connsiteX8" fmla="*/ 570395 w 1090748"/>
                <a:gd name="connsiteY8" fmla="*/ 0 h 109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8" h="1090748">
                  <a:moveTo>
                    <a:pt x="570395" y="0"/>
                  </a:moveTo>
                  <a:lnTo>
                    <a:pt x="1090748" y="0"/>
                  </a:lnTo>
                  <a:lnTo>
                    <a:pt x="1081102" y="63206"/>
                  </a:lnTo>
                  <a:cubicBezTo>
                    <a:pt x="976552" y="574131"/>
                    <a:pt x="574131" y="976552"/>
                    <a:pt x="63206" y="1081102"/>
                  </a:cubicBezTo>
                  <a:lnTo>
                    <a:pt x="0" y="1090748"/>
                  </a:lnTo>
                  <a:lnTo>
                    <a:pt x="0" y="570395"/>
                  </a:lnTo>
                  <a:lnTo>
                    <a:pt x="36651" y="560971"/>
                  </a:lnTo>
                  <a:cubicBezTo>
                    <a:pt x="286290" y="483326"/>
                    <a:pt x="483326" y="286290"/>
                    <a:pt x="560971" y="36651"/>
                  </a:cubicBezTo>
                  <a:lnTo>
                    <a:pt x="570395" y="0"/>
                  </a:lnTo>
                  <a:close/>
                </a:path>
              </a:pathLst>
            </a:custGeom>
            <a:solidFill>
              <a:srgbClr val="0070C0"/>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p>
              <a:pPr algn="ct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grpSp>
      <p:sp>
        <p:nvSpPr>
          <p:cNvPr id="5" name="矩形 4"/>
          <p:cNvSpPr/>
          <p:nvPr/>
        </p:nvSpPr>
        <p:spPr>
          <a:xfrm>
            <a:off x="8502773" y="1374134"/>
            <a:ext cx="2760658" cy="1338828"/>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rPr>
              <a:t>分析软件系统在各种负载水平下的运行状态，</a:t>
            </a:r>
            <a:r>
              <a:rPr lang="zh-CN" altLang="zh-CN" sz="1800" dirty="0">
                <a:solidFill>
                  <a:srgbClr val="1369B2"/>
                </a:solidFill>
                <a:latin typeface="微软雅黑" panose="020B0503020204020204" pitchFamily="34" charset="-122"/>
                <a:ea typeface="微软雅黑" panose="020B0503020204020204" pitchFamily="34" charset="-122"/>
              </a:rPr>
              <a:t>提高性能调整效率</a:t>
            </a:r>
            <a:r>
              <a:rPr lang="zh-CN" altLang="zh-CN" sz="1800" dirty="0">
                <a:solidFill>
                  <a:srgbClr val="595959"/>
                </a:solidFill>
                <a:latin typeface="微软雅黑" panose="020B0503020204020204" pitchFamily="34" charset="-122"/>
                <a:ea typeface="微软雅黑" panose="020B0503020204020204" pitchFamily="34" charset="-122"/>
              </a:rPr>
              <a:t>。</a:t>
            </a:r>
          </a:p>
        </p:txBody>
      </p:sp>
      <p:sp>
        <p:nvSpPr>
          <p:cNvPr id="6" name="矩形 5"/>
          <p:cNvSpPr/>
          <p:nvPr/>
        </p:nvSpPr>
        <p:spPr>
          <a:xfrm>
            <a:off x="1264057" y="3725879"/>
            <a:ext cx="2698349" cy="1754326"/>
          </a:xfrm>
          <a:prstGeom prst="rect">
            <a:avLst/>
          </a:prstGeom>
        </p:spPr>
        <p:txBody>
          <a:bodyPr wrap="square">
            <a:spAutoFit/>
          </a:bodyPr>
          <a:lstStyle/>
          <a:p>
            <a:pPr>
              <a:lnSpc>
                <a:spcPct val="150000"/>
              </a:lnSpc>
            </a:pPr>
            <a:r>
              <a:rPr lang="zh-CN" altLang="zh-CN" sz="1800" dirty="0">
                <a:solidFill>
                  <a:srgbClr val="1369B2"/>
                </a:solidFill>
                <a:latin typeface="微软雅黑" panose="020B0503020204020204" pitchFamily="34" charset="-122"/>
                <a:ea typeface="微软雅黑" panose="020B0503020204020204" pitchFamily="34" charset="-122"/>
              </a:rPr>
              <a:t>识别系统缺陷</a:t>
            </a:r>
            <a:r>
              <a:rPr lang="zh-CN" altLang="zh-CN" sz="1800" dirty="0">
                <a:solidFill>
                  <a:srgbClr val="595959"/>
                </a:solidFill>
                <a:latin typeface="微软雅黑" panose="020B0503020204020204" pitchFamily="34" charset="-122"/>
                <a:ea typeface="微软雅黑" panose="020B0503020204020204" pitchFamily="34" charset="-122"/>
              </a:rPr>
              <a:t>，寻找系统中可能存在的性能问题</a:t>
            </a:r>
            <a:r>
              <a:rPr lang="zh-CN" altLang="zh-CN" sz="1800">
                <a:solidFill>
                  <a:srgbClr val="595959"/>
                </a:solidFill>
                <a:latin typeface="微软雅黑" panose="020B0503020204020204" pitchFamily="34" charset="-122"/>
                <a:ea typeface="微软雅黑" panose="020B0503020204020204" pitchFamily="34" charset="-122"/>
              </a:rPr>
              <a:t>，定位系统</a:t>
            </a:r>
            <a:r>
              <a:rPr lang="zh-CN" altLang="en-US" sz="1800">
                <a:solidFill>
                  <a:srgbClr val="595959"/>
                </a:solidFill>
                <a:latin typeface="微软雅黑" panose="020B0503020204020204" pitchFamily="34" charset="-122"/>
                <a:ea typeface="微软雅黑" panose="020B0503020204020204" pitchFamily="34" charset="-122"/>
              </a:rPr>
              <a:t>性能</a:t>
            </a:r>
            <a:r>
              <a:rPr lang="zh-CN" altLang="zh-CN" sz="1800">
                <a:solidFill>
                  <a:srgbClr val="595959"/>
                </a:solidFill>
                <a:latin typeface="微软雅黑" panose="020B0503020204020204" pitchFamily="34" charset="-122"/>
                <a:ea typeface="微软雅黑" panose="020B0503020204020204" pitchFamily="34" charset="-122"/>
              </a:rPr>
              <a:t>瓶颈</a:t>
            </a:r>
            <a:r>
              <a:rPr lang="zh-CN" altLang="zh-CN" sz="1800" dirty="0">
                <a:solidFill>
                  <a:srgbClr val="595959"/>
                </a:solidFill>
                <a:latin typeface="微软雅黑" panose="020B0503020204020204" pitchFamily="34" charset="-122"/>
                <a:ea typeface="微软雅黑" panose="020B0503020204020204" pitchFamily="34" charset="-122"/>
              </a:rPr>
              <a:t>并解决问题。</a:t>
            </a:r>
          </a:p>
        </p:txBody>
      </p:sp>
      <p:sp>
        <p:nvSpPr>
          <p:cNvPr id="24" name="矩形 23"/>
          <p:cNvSpPr/>
          <p:nvPr/>
        </p:nvSpPr>
        <p:spPr>
          <a:xfrm>
            <a:off x="8502773" y="3510748"/>
            <a:ext cx="2858245" cy="1769089"/>
          </a:xfrm>
          <a:prstGeom prst="rect">
            <a:avLst/>
          </a:prstGeom>
        </p:spPr>
        <p:txBody>
          <a:bodyPr wrap="square">
            <a:spAutoFit/>
          </a:bodyPr>
          <a:lstStyle/>
          <a:p>
            <a:pPr>
              <a:lnSpc>
                <a:spcPct val="150000"/>
              </a:lnSpc>
            </a:pPr>
            <a:r>
              <a:rPr lang="zh-CN" altLang="en-US" sz="1800">
                <a:solidFill>
                  <a:srgbClr val="1369B2"/>
                </a:solidFill>
                <a:latin typeface="微软雅黑" panose="020B0503020204020204" pitchFamily="34" charset="-122"/>
                <a:ea typeface="微软雅黑" panose="020B0503020204020204" pitchFamily="34" charset="-122"/>
              </a:rPr>
              <a:t>进行</a:t>
            </a:r>
            <a:r>
              <a:rPr lang="zh-CN" altLang="zh-CN" sz="1800">
                <a:solidFill>
                  <a:srgbClr val="1369B2"/>
                </a:solidFill>
                <a:latin typeface="微软雅黑" panose="020B0503020204020204" pitchFamily="34" charset="-122"/>
                <a:ea typeface="微软雅黑" panose="020B0503020204020204" pitchFamily="34" charset="-122"/>
              </a:rPr>
              <a:t>系统</a:t>
            </a:r>
            <a:r>
              <a:rPr lang="zh-CN" altLang="zh-CN" sz="1800" dirty="0">
                <a:solidFill>
                  <a:srgbClr val="1369B2"/>
                </a:solidFill>
                <a:latin typeface="微软雅黑" panose="020B0503020204020204" pitchFamily="34" charset="-122"/>
                <a:ea typeface="微软雅黑" panose="020B0503020204020204" pitchFamily="34" charset="-122"/>
              </a:rPr>
              <a:t>调优</a:t>
            </a:r>
            <a:r>
              <a:rPr lang="zh-CN" altLang="zh-CN" sz="1800" dirty="0">
                <a:solidFill>
                  <a:srgbClr val="595959"/>
                </a:solidFill>
                <a:latin typeface="微软雅黑" panose="020B0503020204020204" pitchFamily="34" charset="-122"/>
                <a:ea typeface="微软雅黑" panose="020B0503020204020204" pitchFamily="34" charset="-122"/>
              </a:rPr>
              <a:t>，通过重复的、长时间的测试，找出系统中存在的隐含问题，改善并优化系统的性能。</a:t>
            </a:r>
            <a:endParaRPr lang="zh-CN" altLang="en-US" sz="1800"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取样器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321819" y="1427962"/>
            <a:ext cx="10066616" cy="4247317"/>
          </a:xfrm>
          <a:prstGeom prst="rect">
            <a:avLst/>
          </a:prstGeom>
        </p:spPr>
        <p:txBody>
          <a:bodyPr wrap="square">
            <a:spAutoFit/>
          </a:bodyPr>
          <a:lstStyle/>
          <a:p>
            <a:pPr marL="285750" lvl="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路径：用于</a:t>
            </a:r>
            <a:r>
              <a:rPr lang="zh-CN" altLang="zh-CN" sz="2000" dirty="0">
                <a:solidFill>
                  <a:srgbClr val="1369B2"/>
                </a:solidFill>
                <a:latin typeface="微软雅黑" panose="020B0503020204020204" pitchFamily="34" charset="-122"/>
                <a:ea typeface="微软雅黑" panose="020B0503020204020204" pitchFamily="34" charset="-122"/>
              </a:rPr>
              <a:t>设置请求的接口地址</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内容编码：一般设置为</a:t>
            </a:r>
            <a:r>
              <a:rPr lang="en-US" altLang="zh-CN" sz="2000" dirty="0">
                <a:solidFill>
                  <a:srgbClr val="1369B2"/>
                </a:solidFill>
                <a:latin typeface="微软雅黑" panose="020B0503020204020204" pitchFamily="34" charset="-122"/>
                <a:ea typeface="微软雅黑" panose="020B0503020204020204" pitchFamily="34" charset="-122"/>
              </a:rPr>
              <a:t>UTF-8</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参数：用于</a:t>
            </a:r>
            <a:r>
              <a:rPr lang="zh-CN" altLang="zh-CN" sz="2000" dirty="0">
                <a:solidFill>
                  <a:srgbClr val="1369B2"/>
                </a:solidFill>
                <a:latin typeface="微软雅黑" panose="020B0503020204020204" pitchFamily="34" charset="-122"/>
                <a:ea typeface="微软雅黑" panose="020B0503020204020204" pitchFamily="34" charset="-122"/>
              </a:rPr>
              <a:t>设置请求参数</a:t>
            </a:r>
            <a:r>
              <a:rPr lang="zh-CN" altLang="zh-CN" sz="2000" dirty="0">
                <a:solidFill>
                  <a:srgbClr val="595959"/>
                </a:solidFill>
                <a:latin typeface="微软雅黑" panose="020B0503020204020204" pitchFamily="34" charset="-122"/>
                <a:ea typeface="微软雅黑" panose="020B0503020204020204" pitchFamily="34" charset="-122"/>
                <a:cs typeface="+mn-ea"/>
              </a:rPr>
              <a:t>。当</a:t>
            </a:r>
            <a:r>
              <a:rPr lang="zh-CN" altLang="zh-CN" sz="2000" dirty="0">
                <a:solidFill>
                  <a:srgbClr val="0070C0"/>
                </a:solidFill>
                <a:latin typeface="微软雅黑" panose="020B0503020204020204" pitchFamily="34" charset="-122"/>
                <a:ea typeface="微软雅黑" panose="020B0503020204020204" pitchFamily="34" charset="-122"/>
                <a:cs typeface="+mn-ea"/>
              </a:rPr>
              <a:t>请求地址</a:t>
            </a:r>
            <a:r>
              <a:rPr lang="zh-CN" altLang="zh-CN" sz="2000" dirty="0">
                <a:solidFill>
                  <a:srgbClr val="595959"/>
                </a:solidFill>
                <a:latin typeface="微软雅黑" panose="020B0503020204020204" pitchFamily="34" charset="-122"/>
                <a:ea typeface="微软雅黑" panose="020B0503020204020204" pitchFamily="34" charset="-122"/>
                <a:cs typeface="+mn-ea"/>
              </a:rPr>
              <a:t>中需要携带参数时，可以单击下方的</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按钮添加一个键值对输入栏，输入相应的键和值（参数）。</a:t>
            </a:r>
          </a:p>
          <a:p>
            <a:pPr marL="28575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消息体数据：也用于</a:t>
            </a:r>
            <a:r>
              <a:rPr lang="zh-CN" altLang="zh-CN" sz="2000" dirty="0">
                <a:solidFill>
                  <a:srgbClr val="1369B2"/>
                </a:solidFill>
                <a:latin typeface="微软雅黑" panose="020B0503020204020204" pitchFamily="34" charset="-122"/>
                <a:ea typeface="微软雅黑" panose="020B0503020204020204" pitchFamily="34" charset="-122"/>
              </a:rPr>
              <a:t>设置请求参数</a:t>
            </a:r>
            <a:r>
              <a:rPr lang="zh-CN" altLang="zh-CN" sz="2000" dirty="0">
                <a:solidFill>
                  <a:srgbClr val="595959"/>
                </a:solidFill>
                <a:latin typeface="微软雅黑" panose="020B0503020204020204" pitchFamily="34" charset="-122"/>
                <a:ea typeface="微软雅黑" panose="020B0503020204020204" pitchFamily="34" charset="-122"/>
                <a:cs typeface="+mn-ea"/>
              </a:rPr>
              <a:t>。当在</a:t>
            </a:r>
            <a:r>
              <a:rPr lang="zh-CN" altLang="zh-CN" sz="2000" dirty="0">
                <a:solidFill>
                  <a:srgbClr val="0070C0"/>
                </a:solidFill>
                <a:latin typeface="微软雅黑" panose="020B0503020204020204" pitchFamily="34" charset="-122"/>
                <a:ea typeface="微软雅黑" panose="020B0503020204020204" pitchFamily="34" charset="-122"/>
                <a:cs typeface="+mn-ea"/>
              </a:rPr>
              <a:t>请求体</a:t>
            </a:r>
            <a:r>
              <a:rPr lang="zh-CN" altLang="zh-CN" sz="2000" dirty="0">
                <a:solidFill>
                  <a:srgbClr val="595959"/>
                </a:solidFill>
                <a:latin typeface="微软雅黑" panose="020B0503020204020204" pitchFamily="34" charset="-122"/>
                <a:ea typeface="微软雅黑" panose="020B0503020204020204" pitchFamily="34" charset="-122"/>
                <a:cs typeface="+mn-ea"/>
              </a:rPr>
              <a:t>中传递参数时，可以将请求中的参数以</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格式</a:t>
            </a:r>
            <a:r>
              <a:rPr lang="zh-CN" altLang="zh-CN" sz="2000" dirty="0">
                <a:solidFill>
                  <a:srgbClr val="595959"/>
                </a:solidFill>
                <a:latin typeface="微软雅黑" panose="020B0503020204020204" pitchFamily="34" charset="-122"/>
                <a:ea typeface="微软雅黑" panose="020B0503020204020204" pitchFamily="34" charset="-122"/>
                <a:cs typeface="+mn-ea"/>
              </a:rPr>
              <a:t>写在</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消息体数据</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下方的空白处。</a:t>
            </a:r>
          </a:p>
          <a:p>
            <a:pPr marL="28575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文件上传：可以</a:t>
            </a:r>
            <a:r>
              <a:rPr lang="zh-CN" altLang="zh-CN" sz="2000" dirty="0">
                <a:solidFill>
                  <a:srgbClr val="1369B2"/>
                </a:solidFill>
                <a:latin typeface="微软雅黑" panose="020B0503020204020204" pitchFamily="34" charset="-122"/>
                <a:ea typeface="微软雅黑" panose="020B0503020204020204" pitchFamily="34" charset="-122"/>
              </a:rPr>
              <a:t>将请求中携带的参数以文件的形式进行传递</a:t>
            </a:r>
            <a:r>
              <a:rPr lang="zh-CN" altLang="zh-CN" sz="2000" dirty="0">
                <a:solidFill>
                  <a:srgbClr val="595959"/>
                </a:solidFill>
                <a:latin typeface="微软雅黑" panose="020B0503020204020204" pitchFamily="34" charset="-122"/>
                <a:ea typeface="微软雅黑" panose="020B0503020204020204" pitchFamily="34" charset="-122"/>
                <a:cs typeface="+mn-ea"/>
              </a:rPr>
              <a:t>。以文件上传形式传递参数时，可以单击下方的</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按钮添加一个键值对输入栏，输入文件名称和要传递的参数。</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E4C7B89D-3922-3582-F908-BD9C842BAAFA}"/>
              </a:ext>
            </a:extLst>
          </p:cNvPr>
          <p:cNvPicPr>
            <a:picLocks noChangeAspect="1"/>
          </p:cNvPicPr>
          <p:nvPr/>
        </p:nvPicPr>
        <p:blipFill>
          <a:blip r:embed="rId3"/>
          <a:stretch>
            <a:fillRect/>
          </a:stretch>
        </p:blipFill>
        <p:spPr>
          <a:xfrm>
            <a:off x="191206" y="2691842"/>
            <a:ext cx="5670337" cy="3428145"/>
          </a:xfrm>
          <a:prstGeom prst="rect">
            <a:avLst/>
          </a:prstGeom>
        </p:spPr>
      </p:pic>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取样器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43690" y="993798"/>
            <a:ext cx="10292248" cy="1477328"/>
          </a:xfrm>
          <a:prstGeom prst="rect">
            <a:avLst/>
          </a:prstGeom>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下面通过两个小案例演示</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请求的配置</a:t>
            </a:r>
            <a:r>
              <a:rPr lang="zh-CN" altLang="zh-CN" sz="2000" dirty="0">
                <a:solidFill>
                  <a:srgbClr val="595959"/>
                </a:solidFill>
                <a:latin typeface="微软雅黑" panose="020B0503020204020204" pitchFamily="34" charset="-122"/>
                <a:ea typeface="微软雅黑" panose="020B0503020204020204" pitchFamily="34" charset="-122"/>
                <a:cs typeface="+mn-ea"/>
              </a:rPr>
              <a:t>。第</a:t>
            </a:r>
            <a:r>
              <a:rPr lang="en-US" altLang="zh-CN" sz="2000" dirty="0">
                <a:solidFill>
                  <a:srgbClr val="595959"/>
                </a:solidFill>
                <a:latin typeface="微软雅黑" panose="020B0503020204020204" pitchFamily="34" charset="-122"/>
                <a:ea typeface="微软雅黑" panose="020B0503020204020204" pitchFamily="34" charset="-122"/>
                <a:cs typeface="+mn-ea"/>
              </a:rPr>
              <a:t>1</a:t>
            </a:r>
            <a:r>
              <a:rPr lang="zh-CN" altLang="zh-CN" sz="2000" dirty="0">
                <a:solidFill>
                  <a:srgbClr val="595959"/>
                </a:solidFill>
                <a:latin typeface="微软雅黑" panose="020B0503020204020204" pitchFamily="34" charset="-122"/>
                <a:ea typeface="微软雅黑" panose="020B0503020204020204" pitchFamily="34" charset="-122"/>
                <a:cs typeface="+mn-ea"/>
              </a:rPr>
              <a:t>个案例要求</a:t>
            </a:r>
            <a:r>
              <a:rPr lang="zh-CN" altLang="zh-CN" sz="2000" dirty="0">
                <a:solidFill>
                  <a:srgbClr val="1369B2"/>
                </a:solidFill>
                <a:latin typeface="微软雅黑" panose="020B0503020204020204" pitchFamily="34" charset="-122"/>
                <a:ea typeface="微软雅黑" panose="020B0503020204020204" pitchFamily="34" charset="-122"/>
              </a:rPr>
              <a:t>使用</a:t>
            </a:r>
            <a:r>
              <a:rPr lang="en-US" altLang="zh-CN" sz="2000" dirty="0" err="1">
                <a:solidFill>
                  <a:srgbClr val="1369B2"/>
                </a:solidFill>
                <a:latin typeface="微软雅黑" panose="020B0503020204020204" pitchFamily="34" charset="-122"/>
                <a:ea typeface="微软雅黑" panose="020B0503020204020204" pitchFamily="34" charset="-122"/>
              </a:rPr>
              <a:t>JMeter</a:t>
            </a:r>
            <a:r>
              <a:rPr lang="zh-CN" altLang="zh-CN" sz="2000" dirty="0">
                <a:solidFill>
                  <a:srgbClr val="1369B2"/>
                </a:solidFill>
                <a:latin typeface="微软雅黑" panose="020B0503020204020204" pitchFamily="34" charset="-122"/>
                <a:ea typeface="微软雅黑" panose="020B0503020204020204" pitchFamily="34" charset="-122"/>
              </a:rPr>
              <a:t>发送一个</a:t>
            </a:r>
            <a:r>
              <a:rPr lang="en-US" altLang="zh-CN" sz="2000" dirty="0">
                <a:solidFill>
                  <a:srgbClr val="1369B2"/>
                </a:solidFill>
                <a:latin typeface="微软雅黑" panose="020B0503020204020204" pitchFamily="34" charset="-122"/>
                <a:ea typeface="微软雅黑" panose="020B0503020204020204" pitchFamily="34" charset="-122"/>
              </a:rPr>
              <a:t>GET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，请求地址为</a:t>
            </a:r>
            <a:r>
              <a:rPr lang="en-US" altLang="zh-CN" sz="2000" dirty="0">
                <a:solidFill>
                  <a:srgbClr val="1369B2"/>
                </a:solidFill>
                <a:latin typeface="微软雅黑" panose="020B0503020204020204" pitchFamily="34" charset="-122"/>
                <a:ea typeface="微软雅黑" panose="020B0503020204020204" pitchFamily="34" charset="-122"/>
              </a:rPr>
              <a:t>http://www.baidu.com/S?wd=test</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要求分别使用</a:t>
            </a:r>
            <a:r>
              <a:rPr lang="zh-CN" altLang="zh-CN" sz="2000" dirty="0">
                <a:solidFill>
                  <a:srgbClr val="1369B2"/>
                </a:solidFill>
                <a:latin typeface="微软雅黑" panose="020B0503020204020204" pitchFamily="34" charset="-122"/>
                <a:ea typeface="微软雅黑" panose="020B0503020204020204" pitchFamily="34" charset="-122"/>
              </a:rPr>
              <a:t>路径</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rPr>
              <a:t>参数列表</a:t>
            </a:r>
            <a:r>
              <a:rPr lang="zh-CN" altLang="zh-CN" sz="2000" dirty="0">
                <a:solidFill>
                  <a:srgbClr val="595959"/>
                </a:solidFill>
                <a:latin typeface="微软雅黑" panose="020B0503020204020204" pitchFamily="34" charset="-122"/>
                <a:ea typeface="微软雅黑" panose="020B0503020204020204" pitchFamily="34" charset="-122"/>
                <a:cs typeface="+mn-ea"/>
              </a:rPr>
              <a:t>这两种方式传递</a:t>
            </a:r>
            <a:r>
              <a:rPr lang="en-US" altLang="zh-CN" sz="2000" dirty="0">
                <a:solidFill>
                  <a:srgbClr val="595959"/>
                </a:solidFill>
                <a:latin typeface="微软雅黑" panose="020B0503020204020204" pitchFamily="34" charset="-122"/>
                <a:ea typeface="微软雅黑" panose="020B0503020204020204" pitchFamily="34" charset="-122"/>
                <a:cs typeface="+mn-ea"/>
              </a:rPr>
              <a:t>GET</a:t>
            </a:r>
            <a:r>
              <a:rPr lang="zh-CN" altLang="zh-CN" sz="2000" dirty="0">
                <a:solidFill>
                  <a:srgbClr val="595959"/>
                </a:solidFill>
                <a:latin typeface="微软雅黑" panose="020B0503020204020204" pitchFamily="34" charset="-122"/>
                <a:ea typeface="微软雅黑" panose="020B0503020204020204" pitchFamily="34" charset="-122"/>
                <a:cs typeface="+mn-ea"/>
              </a:rPr>
              <a:t>请求参数</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8" name="矩形 7">
            <a:extLst>
              <a:ext uri="{FF2B5EF4-FFF2-40B4-BE49-F238E27FC236}">
                <a16:creationId xmlns:a16="http://schemas.microsoft.com/office/drawing/2014/main" id="{D2811D91-6B49-CF1A-7571-F4DDAD30AA42}"/>
              </a:ext>
            </a:extLst>
          </p:cNvPr>
          <p:cNvSpPr/>
          <p:nvPr/>
        </p:nvSpPr>
        <p:spPr>
          <a:xfrm>
            <a:off x="1584035" y="3869108"/>
            <a:ext cx="623171" cy="1424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95D7BBC-0502-2D6D-112D-E3CBC09F87B9}"/>
              </a:ext>
            </a:extLst>
          </p:cNvPr>
          <p:cNvSpPr/>
          <p:nvPr/>
        </p:nvSpPr>
        <p:spPr>
          <a:xfrm>
            <a:off x="2291683" y="3869108"/>
            <a:ext cx="1080000" cy="14243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96BE958-DAB3-31EF-DD18-DE4CE2059AC1}"/>
              </a:ext>
            </a:extLst>
          </p:cNvPr>
          <p:cNvSpPr/>
          <p:nvPr/>
        </p:nvSpPr>
        <p:spPr>
          <a:xfrm>
            <a:off x="4893189" y="3872239"/>
            <a:ext cx="842017" cy="1393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5A84DFA-8176-A898-D4EF-099D5B8D15F7}"/>
              </a:ext>
            </a:extLst>
          </p:cNvPr>
          <p:cNvSpPr/>
          <p:nvPr/>
        </p:nvSpPr>
        <p:spPr>
          <a:xfrm>
            <a:off x="1584035" y="4107643"/>
            <a:ext cx="407171" cy="1246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2555B3E-5EF9-C481-9FE8-A9DAAFEE1105}"/>
              </a:ext>
            </a:extLst>
          </p:cNvPr>
          <p:cNvSpPr/>
          <p:nvPr/>
        </p:nvSpPr>
        <p:spPr>
          <a:xfrm>
            <a:off x="2159154" y="4112918"/>
            <a:ext cx="910445" cy="14243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B6BA32C-C3D6-8ED6-F879-D5D797A6D2C0}"/>
              </a:ext>
            </a:extLst>
          </p:cNvPr>
          <p:cNvSpPr/>
          <p:nvPr/>
        </p:nvSpPr>
        <p:spPr>
          <a:xfrm>
            <a:off x="5134670" y="4089825"/>
            <a:ext cx="600536" cy="1655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B0D7D322-0F3B-62B6-554A-78FC3CBDD1DB}"/>
              </a:ext>
            </a:extLst>
          </p:cNvPr>
          <p:cNvPicPr>
            <a:picLocks noChangeAspect="1"/>
          </p:cNvPicPr>
          <p:nvPr/>
        </p:nvPicPr>
        <p:blipFill>
          <a:blip r:embed="rId4"/>
          <a:stretch>
            <a:fillRect/>
          </a:stretch>
        </p:blipFill>
        <p:spPr>
          <a:xfrm>
            <a:off x="6323683" y="2691843"/>
            <a:ext cx="5670337" cy="3428145"/>
          </a:xfrm>
          <a:prstGeom prst="rect">
            <a:avLst/>
          </a:prstGeom>
        </p:spPr>
      </p:pic>
      <p:sp>
        <p:nvSpPr>
          <p:cNvPr id="19" name="矩形 18">
            <a:extLst>
              <a:ext uri="{FF2B5EF4-FFF2-40B4-BE49-F238E27FC236}">
                <a16:creationId xmlns:a16="http://schemas.microsoft.com/office/drawing/2014/main" id="{C64155FB-CD2A-3C5A-9AA6-A65312657558}"/>
              </a:ext>
            </a:extLst>
          </p:cNvPr>
          <p:cNvSpPr/>
          <p:nvPr/>
        </p:nvSpPr>
        <p:spPr>
          <a:xfrm>
            <a:off x="8316834" y="4089825"/>
            <a:ext cx="842017" cy="1393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BA2D2EA-9F27-D30C-EFF4-32C7F859BB5C}"/>
              </a:ext>
            </a:extLst>
          </p:cNvPr>
          <p:cNvSpPr/>
          <p:nvPr/>
        </p:nvSpPr>
        <p:spPr>
          <a:xfrm>
            <a:off x="7751206" y="4725794"/>
            <a:ext cx="2376000" cy="1393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取样器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326653" y="919020"/>
            <a:ext cx="9781609" cy="1477328"/>
          </a:xfrm>
          <a:prstGeom prst="rect">
            <a:avLst/>
          </a:prstGeom>
        </p:spPr>
        <p:txBody>
          <a:bodyPr wrap="square">
            <a:spAutoFit/>
          </a:bodyPr>
          <a:lstStyle/>
          <a:p>
            <a:pPr indent="457200" algn="just">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下面演示第</a:t>
            </a:r>
            <a:r>
              <a:rPr lang="en-US" altLang="zh-CN" sz="2000" dirty="0">
                <a:solidFill>
                  <a:srgbClr val="595959"/>
                </a:solidFill>
                <a:latin typeface="微软雅黑" panose="020B0503020204020204" pitchFamily="34" charset="-122"/>
                <a:ea typeface="微软雅黑" panose="020B0503020204020204" pitchFamily="34" charset="-122"/>
                <a:cs typeface="+mn-ea"/>
              </a:rPr>
              <a:t>2</a:t>
            </a:r>
            <a:r>
              <a:rPr lang="zh-CN" altLang="zh-CN" sz="2000" dirty="0">
                <a:solidFill>
                  <a:srgbClr val="595959"/>
                </a:solidFill>
                <a:latin typeface="微软雅黑" panose="020B0503020204020204" pitchFamily="34" charset="-122"/>
                <a:ea typeface="微软雅黑" panose="020B0503020204020204" pitchFamily="34" charset="-122"/>
                <a:cs typeface="+mn-ea"/>
              </a:rPr>
              <a:t>个案例，本案例要求</a:t>
            </a:r>
            <a:r>
              <a:rPr lang="zh-CN" altLang="zh-CN" sz="2000" dirty="0">
                <a:solidFill>
                  <a:srgbClr val="1369B2"/>
                </a:solidFill>
                <a:latin typeface="微软雅黑" panose="020B0503020204020204" pitchFamily="34" charset="-122"/>
                <a:ea typeface="微软雅黑" panose="020B0503020204020204" pitchFamily="34" charset="-122"/>
              </a:rPr>
              <a:t>使用</a:t>
            </a:r>
            <a:r>
              <a:rPr lang="en-US" altLang="zh-CN" sz="2000" dirty="0" err="1">
                <a:solidFill>
                  <a:srgbClr val="1369B2"/>
                </a:solidFill>
                <a:latin typeface="微软雅黑" panose="020B0503020204020204" pitchFamily="34" charset="-122"/>
                <a:ea typeface="微软雅黑" panose="020B0503020204020204" pitchFamily="34" charset="-122"/>
              </a:rPr>
              <a:t>JMeter</a:t>
            </a:r>
            <a:r>
              <a:rPr lang="zh-CN" altLang="zh-CN" sz="2000" dirty="0">
                <a:solidFill>
                  <a:srgbClr val="1369B2"/>
                </a:solidFill>
                <a:latin typeface="微软雅黑" panose="020B0503020204020204" pitchFamily="34" charset="-122"/>
                <a:ea typeface="微软雅黑" panose="020B0503020204020204" pitchFamily="34" charset="-122"/>
              </a:rPr>
              <a:t>发送一个</a:t>
            </a:r>
            <a:r>
              <a:rPr lang="en-US" altLang="zh-CN" sz="2000" dirty="0">
                <a:solidFill>
                  <a:srgbClr val="1369B2"/>
                </a:solidFill>
                <a:latin typeface="微软雅黑" panose="020B0503020204020204" pitchFamily="34" charset="-122"/>
                <a:ea typeface="微软雅黑" panose="020B0503020204020204" pitchFamily="34" charset="-122"/>
              </a:rPr>
              <a:t>POST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，请求地址为</a:t>
            </a:r>
            <a:r>
              <a:rPr lang="en-US" altLang="zh-CN" sz="2000" dirty="0">
                <a:solidFill>
                  <a:srgbClr val="1369B2"/>
                </a:solidFill>
                <a:latin typeface="微软雅黑" panose="020B0503020204020204" pitchFamily="34" charset="-122"/>
                <a:ea typeface="微软雅黑" panose="020B0503020204020204" pitchFamily="34" charset="-122"/>
              </a:rPr>
              <a:t>https://www.baidu.com/S?wd=test</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要求</a:t>
            </a:r>
            <a:r>
              <a:rPr lang="zh-CN" altLang="zh-CN" sz="2000" dirty="0">
                <a:solidFill>
                  <a:srgbClr val="1369B2"/>
                </a:solidFill>
                <a:latin typeface="微软雅黑" panose="020B0503020204020204" pitchFamily="34" charset="-122"/>
                <a:ea typeface="微软雅黑" panose="020B0503020204020204" pitchFamily="34" charset="-122"/>
              </a:rPr>
              <a:t>使用消息体数据传递</a:t>
            </a:r>
            <a:r>
              <a:rPr lang="en-US" altLang="zh-CN" sz="2000" dirty="0">
                <a:solidFill>
                  <a:srgbClr val="1369B2"/>
                </a:solidFill>
                <a:latin typeface="微软雅黑" panose="020B0503020204020204" pitchFamily="34" charset="-122"/>
                <a:ea typeface="微软雅黑" panose="020B0503020204020204" pitchFamily="34" charset="-122"/>
              </a:rPr>
              <a:t>POST</a:t>
            </a:r>
            <a:r>
              <a:rPr lang="zh-CN" altLang="zh-CN" sz="2000" dirty="0">
                <a:solidFill>
                  <a:srgbClr val="1369B2"/>
                </a:solidFill>
                <a:latin typeface="微软雅黑" panose="020B0503020204020204" pitchFamily="34" charset="-122"/>
                <a:ea typeface="微软雅黑" panose="020B0503020204020204" pitchFamily="34" charset="-122"/>
              </a:rPr>
              <a:t>请求的参数</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5" name="图片 4">
            <a:extLst>
              <a:ext uri="{FF2B5EF4-FFF2-40B4-BE49-F238E27FC236}">
                <a16:creationId xmlns:a16="http://schemas.microsoft.com/office/drawing/2014/main" id="{2EC8AB8B-1D13-6794-92EA-92F88FB0B066}"/>
              </a:ext>
            </a:extLst>
          </p:cNvPr>
          <p:cNvPicPr>
            <a:picLocks noChangeAspect="1"/>
          </p:cNvPicPr>
          <p:nvPr/>
        </p:nvPicPr>
        <p:blipFill>
          <a:blip r:embed="rId3"/>
          <a:stretch>
            <a:fillRect/>
          </a:stretch>
        </p:blipFill>
        <p:spPr>
          <a:xfrm>
            <a:off x="2696924" y="2335740"/>
            <a:ext cx="7070282" cy="4274517"/>
          </a:xfrm>
          <a:prstGeom prst="rect">
            <a:avLst/>
          </a:prstGeom>
        </p:spPr>
      </p:pic>
      <p:sp>
        <p:nvSpPr>
          <p:cNvPr id="6" name="矩形 5">
            <a:extLst>
              <a:ext uri="{FF2B5EF4-FFF2-40B4-BE49-F238E27FC236}">
                <a16:creationId xmlns:a16="http://schemas.microsoft.com/office/drawing/2014/main" id="{93CA64F9-C876-AB39-2815-ABE2CC71D0C5}"/>
              </a:ext>
            </a:extLst>
          </p:cNvPr>
          <p:cNvSpPr/>
          <p:nvPr/>
        </p:nvSpPr>
        <p:spPr>
          <a:xfrm>
            <a:off x="4439206" y="3812142"/>
            <a:ext cx="842017" cy="1393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4ABF761-4724-C981-3A57-0A74104EC172}"/>
              </a:ext>
            </a:extLst>
          </p:cNvPr>
          <p:cNvSpPr/>
          <p:nvPr/>
        </p:nvSpPr>
        <p:spPr>
          <a:xfrm>
            <a:off x="8543206" y="3812142"/>
            <a:ext cx="842017" cy="1393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239996C-398B-A7E4-A90A-E86C237D1F31}"/>
              </a:ext>
            </a:extLst>
          </p:cNvPr>
          <p:cNvSpPr/>
          <p:nvPr/>
        </p:nvSpPr>
        <p:spPr>
          <a:xfrm>
            <a:off x="4440037" y="4127316"/>
            <a:ext cx="661994" cy="1393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106DBA9-82BD-EDD8-7877-4DB5EC29C761}"/>
              </a:ext>
            </a:extLst>
          </p:cNvPr>
          <p:cNvSpPr/>
          <p:nvPr/>
        </p:nvSpPr>
        <p:spPr>
          <a:xfrm>
            <a:off x="4439206" y="4581794"/>
            <a:ext cx="661994" cy="1393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FC8857-9004-289E-AEBC-48F0F1737668}"/>
              </a:ext>
            </a:extLst>
          </p:cNvPr>
          <p:cNvSpPr/>
          <p:nvPr/>
        </p:nvSpPr>
        <p:spPr>
          <a:xfrm>
            <a:off x="5159206" y="4120238"/>
            <a:ext cx="661994" cy="1393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3"/>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p>
        </p:txBody>
      </p:sp>
      <p:sp>
        <p:nvSpPr>
          <p:cNvPr id="13" name="TextBox 35"/>
          <p:cNvSpPr txBox="1">
            <a:spLocks noChangeArrowheads="1"/>
          </p:cNvSpPr>
          <p:nvPr/>
        </p:nvSpPr>
        <p:spPr bwMode="auto">
          <a:xfrm>
            <a:off x="5815965" y="3576722"/>
            <a:ext cx="5429568" cy="99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掌握监听器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使用查看结果树和聚合报告查看性能测试结果</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1" name="图片 10"/>
          <p:cNvPicPr>
            <a:picLocks noChangeAspect="1"/>
          </p:cNvPicPr>
          <p:nvPr/>
        </p:nvPicPr>
        <p:blipFill>
          <a:blip r:embed="rId3"/>
          <a:stretch>
            <a:fillRect/>
          </a:stretch>
        </p:blipFill>
        <p:spPr>
          <a:xfrm>
            <a:off x="1011196" y="1629594"/>
            <a:ext cx="3715858" cy="4006159"/>
          </a:xfrm>
          <a:prstGeom prst="rect">
            <a:avLst/>
          </a:prstGeom>
        </p:spPr>
      </p:pic>
      <p:sp>
        <p:nvSpPr>
          <p:cNvPr id="14" name="文本框 7"/>
          <p:cNvSpPr txBox="1"/>
          <p:nvPr/>
        </p:nvSpPr>
        <p:spPr>
          <a:xfrm>
            <a:off x="5297791" y="2113825"/>
            <a:ext cx="6017909" cy="3323987"/>
          </a:xfrm>
          <a:prstGeom prst="rect">
            <a:avLst/>
          </a:prstGeom>
          <a:noFill/>
        </p:spPr>
        <p:txBody>
          <a:bodyPr wrap="square">
            <a:spAutoFit/>
          </a:bodyPr>
          <a:lstStyle/>
          <a:p>
            <a:pPr indent="457200">
              <a:lnSpc>
                <a:spcPct val="150000"/>
              </a:lnSpc>
            </a:pPr>
            <a:r>
              <a:rPr lang="en-US" altLang="zh-CN" sz="2000" dirty="0">
                <a:solidFill>
                  <a:srgbClr val="1369B2"/>
                </a:solidFill>
                <a:latin typeface="微软雅黑" panose="020B0503020204020204" pitchFamily="34" charset="-122"/>
                <a:ea typeface="微软雅黑" panose="020B0503020204020204" pitchFamily="34" charset="-122"/>
              </a:rPr>
              <a:t>监听器主要用于监听JMeter的测试结果</a:t>
            </a:r>
            <a:r>
              <a:rPr lang="en-US" altLang="zh-CN" sz="2000" dirty="0">
                <a:solidFill>
                  <a:srgbClr val="595959"/>
                </a:solidFill>
                <a:latin typeface="微软雅黑" panose="020B0503020204020204" pitchFamily="34" charset="-122"/>
                <a:ea typeface="微软雅黑" panose="020B0503020204020204" pitchFamily="34" charset="-122"/>
                <a:cs typeface="+mn-ea"/>
              </a:rPr>
              <a:t>，监听器可以将测试结果以</a:t>
            </a:r>
            <a:r>
              <a:rPr lang="en-US" altLang="zh-CN" sz="2000" dirty="0">
                <a:solidFill>
                  <a:srgbClr val="1369B2"/>
                </a:solidFill>
                <a:latin typeface="微软雅黑" panose="020B0503020204020204" pitchFamily="34" charset="-122"/>
                <a:ea typeface="微软雅黑" panose="020B0503020204020204" pitchFamily="34" charset="-122"/>
              </a:rPr>
              <a:t>表格</a:t>
            </a:r>
            <a:r>
              <a:rPr lang="en-US" altLang="zh-CN" sz="2000" dirty="0">
                <a:solidFill>
                  <a:srgbClr val="595959"/>
                </a:solidFill>
                <a:latin typeface="微软雅黑" panose="020B0503020204020204" pitchFamily="34" charset="-122"/>
                <a:ea typeface="微软雅黑" panose="020B0503020204020204" pitchFamily="34" charset="-122"/>
                <a:cs typeface="+mn-ea"/>
              </a:rPr>
              <a:t>或</a:t>
            </a:r>
            <a:r>
              <a:rPr lang="en-US" altLang="zh-CN" sz="2000" dirty="0">
                <a:solidFill>
                  <a:srgbClr val="1369B2"/>
                </a:solidFill>
                <a:latin typeface="微软雅黑" panose="020B0503020204020204" pitchFamily="34" charset="-122"/>
                <a:ea typeface="微软雅黑" panose="020B0503020204020204" pitchFamily="34" charset="-122"/>
              </a:rPr>
              <a:t>图形</a:t>
            </a:r>
            <a:r>
              <a:rPr lang="en-US" altLang="zh-CN" sz="2000" dirty="0">
                <a:solidFill>
                  <a:srgbClr val="595959"/>
                </a:solidFill>
                <a:latin typeface="微软雅黑" panose="020B0503020204020204" pitchFamily="34" charset="-122"/>
                <a:ea typeface="微软雅黑" panose="020B0503020204020204" pitchFamily="34" charset="-122"/>
                <a:cs typeface="+mn-ea"/>
              </a:rPr>
              <a:t>的形式展现给用户，也可以将测试结果保存到文件中，供用户再次分析时使用。监听器可以</a:t>
            </a:r>
            <a:r>
              <a:rPr lang="en-US" altLang="zh-CN" sz="2000" dirty="0">
                <a:solidFill>
                  <a:srgbClr val="1369B2"/>
                </a:solidFill>
                <a:latin typeface="微软雅黑" panose="020B0503020204020204" pitchFamily="34" charset="-122"/>
                <a:ea typeface="微软雅黑" panose="020B0503020204020204" pitchFamily="34" charset="-122"/>
              </a:rPr>
              <a:t>在测试计划的任何位置添加</a:t>
            </a:r>
            <a:r>
              <a:rPr lang="en-US" altLang="zh-CN" sz="2000" dirty="0">
                <a:solidFill>
                  <a:srgbClr val="595959"/>
                </a:solidFill>
                <a:latin typeface="微软雅黑" panose="020B0503020204020204" pitchFamily="34" charset="-122"/>
                <a:ea typeface="微软雅黑" panose="020B0503020204020204" pitchFamily="34" charset="-122"/>
                <a:cs typeface="+mn-ea"/>
              </a:rPr>
              <a:t>，包括直接在</a:t>
            </a:r>
            <a:r>
              <a:rPr lang="en-US" altLang="zh-CN" sz="2000" dirty="0">
                <a:solidFill>
                  <a:srgbClr val="1369B2"/>
                </a:solidFill>
                <a:latin typeface="微软雅黑" panose="020B0503020204020204" pitchFamily="34" charset="-122"/>
                <a:ea typeface="微软雅黑" panose="020B0503020204020204" pitchFamily="34" charset="-122"/>
              </a:rPr>
              <a:t>测试计划</a:t>
            </a:r>
            <a:r>
              <a:rPr lang="en-US" altLang="zh-CN" sz="2000" dirty="0">
                <a:solidFill>
                  <a:srgbClr val="595959"/>
                </a:solidFill>
                <a:latin typeface="微软雅黑" panose="020B0503020204020204" pitchFamily="34" charset="-122"/>
                <a:ea typeface="微软雅黑" panose="020B0503020204020204" pitchFamily="34" charset="-122"/>
                <a:cs typeface="+mn-ea"/>
              </a:rPr>
              <a:t>下面添加或在</a:t>
            </a:r>
            <a:r>
              <a:rPr lang="en-US" altLang="zh-CN" sz="2000" dirty="0">
                <a:solidFill>
                  <a:srgbClr val="1369B2"/>
                </a:solidFill>
                <a:latin typeface="微软雅黑" panose="020B0503020204020204" pitchFamily="34" charset="-122"/>
                <a:ea typeface="微软雅黑" panose="020B0503020204020204" pitchFamily="34" charset="-122"/>
              </a:rPr>
              <a:t>线程组</a:t>
            </a:r>
            <a:r>
              <a:rPr lang="en-US" altLang="zh-CN" sz="2000" dirty="0">
                <a:solidFill>
                  <a:srgbClr val="595959"/>
                </a:solidFill>
                <a:latin typeface="微软雅黑" panose="020B0503020204020204" pitchFamily="34" charset="-122"/>
                <a:ea typeface="微软雅黑" panose="020B0503020204020204" pitchFamily="34" charset="-122"/>
                <a:cs typeface="+mn-ea"/>
              </a:rPr>
              <a:t>下面添加。监听器只能</a:t>
            </a:r>
            <a:r>
              <a:rPr lang="en-US" altLang="zh-CN" sz="2000" dirty="0">
                <a:solidFill>
                  <a:srgbClr val="1369B2"/>
                </a:solidFill>
                <a:latin typeface="微软雅黑" panose="020B0503020204020204" pitchFamily="34" charset="-122"/>
                <a:ea typeface="微软雅黑" panose="020B0503020204020204" pitchFamily="34" charset="-122"/>
              </a:rPr>
              <a:t>监听</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收集同层级</a:t>
            </a:r>
            <a:r>
              <a:rPr lang="en-US" altLang="zh-CN" sz="2000" dirty="0">
                <a:solidFill>
                  <a:srgbClr val="595959"/>
                </a:solidFill>
                <a:latin typeface="微软雅黑" panose="020B0503020204020204" pitchFamily="34" charset="-122"/>
                <a:ea typeface="微软雅黑" panose="020B0503020204020204" pitchFamily="34" charset="-122"/>
                <a:cs typeface="+mn-ea"/>
              </a:rPr>
              <a:t>或</a:t>
            </a:r>
            <a:r>
              <a:rPr lang="en-US" altLang="zh-CN" sz="2000" dirty="0">
                <a:solidFill>
                  <a:srgbClr val="1369B2"/>
                </a:solidFill>
                <a:latin typeface="微软雅黑" panose="020B0503020204020204" pitchFamily="34" charset="-122"/>
                <a:ea typeface="微软雅黑" panose="020B0503020204020204" pitchFamily="34" charset="-122"/>
              </a:rPr>
              <a:t>下层级元件的数据</a:t>
            </a:r>
            <a:r>
              <a:rPr lang="en-US" altLang="zh-CN" sz="2000" dirty="0">
                <a:solidFill>
                  <a:srgbClr val="595959"/>
                </a:solidFill>
                <a:latin typeface="微软雅黑" panose="020B0503020204020204" pitchFamily="34" charset="-122"/>
                <a:ea typeface="微软雅黑" panose="020B0503020204020204" pitchFamily="34" charset="-122"/>
                <a:cs typeface="+mn-ea"/>
              </a:rPr>
              <a:t>，因此，在</a:t>
            </a:r>
            <a:r>
              <a:rPr lang="en-US" altLang="zh-CN" sz="2000" dirty="0">
                <a:solidFill>
                  <a:srgbClr val="1369B2"/>
                </a:solidFill>
                <a:latin typeface="微软雅黑" panose="020B0503020204020204" pitchFamily="34" charset="-122"/>
                <a:ea typeface="微软雅黑" panose="020B0503020204020204" pitchFamily="34" charset="-122"/>
              </a:rPr>
              <a:t>不同层级</a:t>
            </a:r>
            <a:r>
              <a:rPr lang="en-US" altLang="zh-CN" sz="2000" dirty="0">
                <a:solidFill>
                  <a:srgbClr val="595959"/>
                </a:solidFill>
                <a:latin typeface="微软雅黑" panose="020B0503020204020204" pitchFamily="34" charset="-122"/>
                <a:ea typeface="微软雅黑" panose="020B0503020204020204" pitchFamily="34" charset="-122"/>
                <a:cs typeface="+mn-ea"/>
              </a:rPr>
              <a:t>添加的监听器的</a:t>
            </a:r>
            <a:r>
              <a:rPr lang="en-US" altLang="zh-CN" sz="2000" dirty="0">
                <a:solidFill>
                  <a:srgbClr val="1369B2"/>
                </a:solidFill>
                <a:latin typeface="微软雅黑" panose="020B0503020204020204" pitchFamily="34" charset="-122"/>
                <a:ea typeface="微软雅黑" panose="020B0503020204020204" pitchFamily="34" charset="-122"/>
              </a:rPr>
              <a:t>监听范围不同</a:t>
            </a:r>
            <a:r>
              <a:rPr lang="en-US"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343153" y="987403"/>
            <a:ext cx="9059631" cy="499624"/>
          </a:xfrm>
          <a:prstGeom prst="rect">
            <a:avLst/>
          </a:prstGeom>
        </p:spPr>
        <p:txBody>
          <a:bodyPr wrap="square">
            <a:spAutoFit/>
          </a:bodyPr>
          <a:lstStyle/>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JMeter </a:t>
            </a:r>
            <a:r>
              <a:rPr lang="en-US" altLang="zh-CN" sz="2000" dirty="0" err="1">
                <a:solidFill>
                  <a:srgbClr val="595959"/>
                </a:solidFill>
                <a:latin typeface="微软雅黑" panose="020B0503020204020204" pitchFamily="34" charset="-122"/>
                <a:ea typeface="微软雅黑" panose="020B0503020204020204" pitchFamily="34" charset="-122"/>
                <a:cs typeface="+mn-ea"/>
              </a:rPr>
              <a:t>常用的监听器为</a:t>
            </a:r>
            <a:r>
              <a:rPr lang="zh-CN" altLang="en-US" sz="2000" dirty="0">
                <a:solidFill>
                  <a:srgbClr val="1369B2"/>
                </a:solidFill>
                <a:latin typeface="微软雅黑" panose="020B0503020204020204" pitchFamily="34" charset="-122"/>
                <a:ea typeface="微软雅黑" panose="020B0503020204020204" pitchFamily="34" charset="-122"/>
                <a:cs typeface="+mn-ea"/>
              </a:rPr>
              <a:t>查</a:t>
            </a:r>
            <a:r>
              <a:rPr lang="en-US" altLang="zh-CN" sz="2000" dirty="0" err="1">
                <a:solidFill>
                  <a:srgbClr val="1369B2"/>
                </a:solidFill>
                <a:latin typeface="微软雅黑" panose="020B0503020204020204" pitchFamily="34" charset="-122"/>
                <a:ea typeface="微软雅黑" panose="020B0503020204020204" pitchFamily="34" charset="-122"/>
              </a:rPr>
              <a:t>看结果树</a:t>
            </a:r>
            <a:r>
              <a:rPr lang="en-US" altLang="zh-CN" sz="2000" dirty="0" err="1">
                <a:solidFill>
                  <a:srgbClr val="595959"/>
                </a:solidFill>
                <a:latin typeface="微软雅黑" panose="020B0503020204020204" pitchFamily="34" charset="-122"/>
                <a:ea typeface="微软雅黑" panose="020B0503020204020204" pitchFamily="34" charset="-122"/>
                <a:cs typeface="+mn-ea"/>
              </a:rPr>
              <a:t>和</a:t>
            </a:r>
            <a:r>
              <a:rPr lang="en-US" altLang="zh-CN" sz="2000" dirty="0" err="1">
                <a:solidFill>
                  <a:srgbClr val="1369B2"/>
                </a:solidFill>
                <a:latin typeface="微软雅黑" panose="020B0503020204020204" pitchFamily="34" charset="-122"/>
                <a:ea typeface="微软雅黑" panose="020B0503020204020204" pitchFamily="34" charset="-122"/>
              </a:rPr>
              <a:t>聚合报告</a:t>
            </a:r>
            <a:r>
              <a:rPr lang="zh-CN" altLang="en-US" sz="2000" dirty="0">
                <a:solidFill>
                  <a:srgbClr val="595959"/>
                </a:solidFill>
                <a:latin typeface="微软雅黑" panose="020B0503020204020204" pitchFamily="34" charset="-122"/>
                <a:ea typeface="微软雅黑" panose="020B0503020204020204" pitchFamily="34" charset="-122"/>
                <a:cs typeface="+mn-ea"/>
              </a:rPr>
              <a:t>。</a:t>
            </a:r>
          </a:p>
        </p:txBody>
      </p:sp>
      <p:sp>
        <p:nvSpPr>
          <p:cNvPr id="13" name="矩形 12"/>
          <p:cNvSpPr/>
          <p:nvPr/>
        </p:nvSpPr>
        <p:spPr>
          <a:xfrm>
            <a:off x="1343153" y="1591199"/>
            <a:ext cx="1732557" cy="499624"/>
          </a:xfrm>
          <a:prstGeom prst="rect">
            <a:avLst/>
          </a:prstGeom>
        </p:spPr>
        <p:txBody>
          <a:bodyPr wrap="square">
            <a:spAutoFit/>
          </a:bodyPr>
          <a:lstStyle/>
          <a:p>
            <a:pPr>
              <a:lnSpc>
                <a:spcPct val="150000"/>
              </a:lnSpc>
            </a:pPr>
            <a:r>
              <a:rPr lang="en-US" altLang="zh-CN" sz="2000" b="1" dirty="0">
                <a:solidFill>
                  <a:srgbClr val="595959"/>
                </a:solidFill>
                <a:latin typeface="微软雅黑" panose="020B0503020204020204" pitchFamily="34" charset="-122"/>
                <a:ea typeface="微软雅黑" panose="020B0503020204020204" pitchFamily="34" charset="-122"/>
                <a:cs typeface="+mn-ea"/>
              </a:rPr>
              <a:t>1.</a:t>
            </a:r>
            <a:r>
              <a:rPr lang="zh-CN" altLang="en-US" sz="2000" b="1" dirty="0">
                <a:solidFill>
                  <a:srgbClr val="595959"/>
                </a:solidFill>
                <a:latin typeface="微软雅黑" panose="020B0503020204020204" pitchFamily="34" charset="-122"/>
                <a:ea typeface="微软雅黑" panose="020B0503020204020204" pitchFamily="34" charset="-122"/>
                <a:cs typeface="+mn-ea"/>
              </a:rPr>
              <a:t>查看结果树</a:t>
            </a:r>
          </a:p>
        </p:txBody>
      </p:sp>
      <p:sp>
        <p:nvSpPr>
          <p:cNvPr id="14" name="矩形 13"/>
          <p:cNvSpPr/>
          <p:nvPr/>
        </p:nvSpPr>
        <p:spPr>
          <a:xfrm>
            <a:off x="1280165" y="2104618"/>
            <a:ext cx="9369297" cy="961289"/>
          </a:xfrm>
          <a:prstGeom prst="rect">
            <a:avLst/>
          </a:prstGeom>
        </p:spPr>
        <p:txBody>
          <a:bodyPr wrap="square">
            <a:spAutoFit/>
          </a:bodyPr>
          <a:lstStyle/>
          <a:p>
            <a:pPr indent="457200">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查看</a:t>
            </a:r>
            <a:r>
              <a:rPr lang="en-US" altLang="zh-CN" sz="2000" dirty="0" err="1">
                <a:solidFill>
                  <a:srgbClr val="595959"/>
                </a:solidFill>
                <a:latin typeface="微软雅黑" panose="020B0503020204020204" pitchFamily="34" charset="-122"/>
                <a:ea typeface="微软雅黑" panose="020B0503020204020204" pitchFamily="34" charset="-122"/>
                <a:cs typeface="+mn-ea"/>
              </a:rPr>
              <a:t>结果树通常在调试脚本的时候用于</a:t>
            </a:r>
            <a:r>
              <a:rPr lang="en-US" altLang="zh-CN" sz="2000" dirty="0" err="1">
                <a:solidFill>
                  <a:srgbClr val="1369B2"/>
                </a:solidFill>
                <a:latin typeface="微软雅黑" panose="020B0503020204020204" pitchFamily="34" charset="-122"/>
                <a:ea typeface="微软雅黑" panose="020B0503020204020204" pitchFamily="34" charset="-122"/>
              </a:rPr>
              <a:t>观察请求和响应结果是否正确</a:t>
            </a:r>
            <a:r>
              <a:rPr lang="en-US" altLang="zh-CN" sz="2000" dirty="0" err="1">
                <a:solidFill>
                  <a:srgbClr val="595959"/>
                </a:solidFill>
                <a:latin typeface="微软雅黑" panose="020B0503020204020204" pitchFamily="34" charset="-122"/>
                <a:ea typeface="微软雅黑" panose="020B0503020204020204" pitchFamily="34" charset="-122"/>
                <a:cs typeface="+mn-ea"/>
              </a:rPr>
              <a:t>，包括</a:t>
            </a:r>
            <a:r>
              <a:rPr lang="en-US" altLang="zh-CN" sz="2000" dirty="0" err="1">
                <a:solidFill>
                  <a:srgbClr val="1369B2"/>
                </a:solidFill>
                <a:latin typeface="微软雅黑" panose="020B0503020204020204" pitchFamily="34" charset="-122"/>
                <a:ea typeface="微软雅黑" panose="020B0503020204020204" pitchFamily="34" charset="-122"/>
              </a:rPr>
              <a:t>请求头</a:t>
            </a:r>
            <a:r>
              <a:rPr lang="en-US" altLang="zh-CN" sz="2000" dirty="0" err="1">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1369B2"/>
                </a:solidFill>
                <a:latin typeface="微软雅黑" panose="020B0503020204020204" pitchFamily="34" charset="-122"/>
                <a:ea typeface="微软雅黑" panose="020B0503020204020204" pitchFamily="34" charset="-122"/>
              </a:rPr>
              <a:t>请求体</a:t>
            </a:r>
            <a:r>
              <a:rPr lang="en-US" altLang="zh-CN" sz="2000" dirty="0" err="1">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1369B2"/>
                </a:solidFill>
                <a:latin typeface="微软雅黑" panose="020B0503020204020204" pitchFamily="34" charset="-122"/>
                <a:ea typeface="微软雅黑" panose="020B0503020204020204" pitchFamily="34" charset="-122"/>
              </a:rPr>
              <a:t>响应头</a:t>
            </a:r>
            <a:r>
              <a:rPr lang="en-US" altLang="zh-CN" sz="2000" dirty="0" err="1">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1369B2"/>
                </a:solidFill>
                <a:latin typeface="微软雅黑" panose="020B0503020204020204" pitchFamily="34" charset="-122"/>
                <a:ea typeface="微软雅黑" panose="020B0503020204020204" pitchFamily="34" charset="-122"/>
              </a:rPr>
              <a:t>响应体</a:t>
            </a:r>
            <a:r>
              <a:rPr lang="en-US"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12" name="原创设计师QQ598969553          _3">
            <a:extLst>
              <a:ext uri="{FF2B5EF4-FFF2-40B4-BE49-F238E27FC236}">
                <a16:creationId xmlns:a16="http://schemas.microsoft.com/office/drawing/2014/main" id="{8BD7B576-E821-1835-073C-1A5A0965C6F5}"/>
              </a:ext>
            </a:extLst>
          </p:cNvPr>
          <p:cNvSpPr/>
          <p:nvPr/>
        </p:nvSpPr>
        <p:spPr>
          <a:xfrm>
            <a:off x="1151896" y="3455420"/>
            <a:ext cx="4590731" cy="1894019"/>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原创设计师QQ598969553          _4">
            <a:extLst>
              <a:ext uri="{FF2B5EF4-FFF2-40B4-BE49-F238E27FC236}">
                <a16:creationId xmlns:a16="http://schemas.microsoft.com/office/drawing/2014/main" id="{749E9F2C-49B8-B170-7C59-C3F7240C81CB}"/>
              </a:ext>
            </a:extLst>
          </p:cNvPr>
          <p:cNvSpPr/>
          <p:nvPr/>
        </p:nvSpPr>
        <p:spPr>
          <a:xfrm>
            <a:off x="1216528" y="3771331"/>
            <a:ext cx="4364876" cy="1372683"/>
          </a:xfrm>
          <a:prstGeom prst="rect">
            <a:avLst/>
          </a:prstGeom>
        </p:spPr>
        <p:txBody>
          <a:bodyPr wrap="square">
            <a:spAutoFit/>
          </a:bodyPr>
          <a:lstStyle/>
          <a:p>
            <a:pPr indent="457200">
              <a:lnSpc>
                <a:spcPct val="130000"/>
              </a:lnSpc>
            </a:pPr>
            <a:r>
              <a:rPr lang="zh-CN" altLang="zh-CN" sz="1600" dirty="0">
                <a:solidFill>
                  <a:srgbClr val="595959"/>
                </a:solidFill>
                <a:latin typeface="微软雅黑" panose="020B0503020204020204" pitchFamily="34" charset="-122"/>
                <a:ea typeface="微软雅黑" panose="020B0503020204020204" pitchFamily="34" charset="-122"/>
                <a:cs typeface="+mn-ea"/>
              </a:rPr>
              <a:t>在</a:t>
            </a:r>
            <a:r>
              <a:rPr lang="en-US" altLang="zh-CN" sz="16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1600" dirty="0">
                <a:solidFill>
                  <a:srgbClr val="595959"/>
                </a:solidFill>
                <a:latin typeface="微软雅黑" panose="020B0503020204020204" pitchFamily="34" charset="-122"/>
                <a:ea typeface="微软雅黑" panose="020B0503020204020204" pitchFamily="34" charset="-122"/>
                <a:cs typeface="+mn-ea"/>
              </a:rPr>
              <a:t>主界面</a:t>
            </a:r>
            <a:r>
              <a:rPr lang="zh-CN" altLang="zh-CN" sz="1600" dirty="0">
                <a:solidFill>
                  <a:srgbClr val="1369B2"/>
                </a:solidFill>
                <a:latin typeface="微软雅黑" panose="020B0503020204020204" pitchFamily="34" charset="-122"/>
                <a:ea typeface="微软雅黑" panose="020B0503020204020204" pitchFamily="34" charset="-122"/>
              </a:rPr>
              <a:t>选中测试计划并</a:t>
            </a:r>
            <a:r>
              <a:rPr lang="zh-CN" altLang="en-US" sz="1600" dirty="0">
                <a:solidFill>
                  <a:srgbClr val="1369B2"/>
                </a:solidFill>
                <a:latin typeface="微软雅黑" panose="020B0503020204020204" pitchFamily="34" charset="-122"/>
                <a:ea typeface="微软雅黑" panose="020B0503020204020204" pitchFamily="34" charset="-122"/>
              </a:rPr>
              <a:t>右键单击</a:t>
            </a:r>
            <a:r>
              <a:rPr lang="zh-CN" altLang="zh-CN" sz="1600" dirty="0">
                <a:solidFill>
                  <a:srgbClr val="595959"/>
                </a:solidFill>
                <a:latin typeface="微软雅黑" panose="020B0503020204020204" pitchFamily="34" charset="-122"/>
                <a:ea typeface="微软雅黑" panose="020B0503020204020204" pitchFamily="34" charset="-122"/>
                <a:cs typeface="+mn-ea"/>
              </a:rPr>
              <a:t>，在弹出的</a:t>
            </a:r>
            <a:r>
              <a:rPr lang="zh-CN" altLang="en-US" sz="1600" dirty="0">
                <a:solidFill>
                  <a:srgbClr val="595959"/>
                </a:solidFill>
                <a:latin typeface="微软雅黑" panose="020B0503020204020204" pitchFamily="34" charset="-122"/>
                <a:ea typeface="微软雅黑" panose="020B0503020204020204" pitchFamily="34" charset="-122"/>
                <a:cs typeface="+mn-ea"/>
              </a:rPr>
              <a:t>快捷菜单</a:t>
            </a:r>
            <a:r>
              <a:rPr lang="zh-CN" altLang="zh-CN" sz="1600" dirty="0">
                <a:solidFill>
                  <a:srgbClr val="595959"/>
                </a:solidFill>
                <a:latin typeface="微软雅黑" panose="020B0503020204020204" pitchFamily="34" charset="-122"/>
                <a:ea typeface="微软雅黑" panose="020B0503020204020204" pitchFamily="34" charset="-122"/>
                <a:cs typeface="+mn-ea"/>
              </a:rPr>
              <a:t>中依次选择</a:t>
            </a:r>
            <a:r>
              <a:rPr lang="zh-CN" altLang="zh-CN" sz="1600" dirty="0">
                <a:solidFill>
                  <a:srgbClr val="1369B2"/>
                </a:solidFill>
                <a:latin typeface="微软雅黑" panose="020B0503020204020204" pitchFamily="34" charset="-122"/>
                <a:ea typeface="微软雅黑" panose="020B0503020204020204" pitchFamily="34" charset="-122"/>
              </a:rPr>
              <a:t>“添加”</a:t>
            </a:r>
            <a:r>
              <a:rPr lang="en-US" altLang="zh-CN" sz="16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1600" dirty="0">
                <a:solidFill>
                  <a:srgbClr val="1369B2"/>
                </a:solidFill>
                <a:latin typeface="微软雅黑" panose="020B0503020204020204" pitchFamily="34" charset="-122"/>
                <a:ea typeface="微软雅黑" panose="020B0503020204020204" pitchFamily="34" charset="-122"/>
              </a:rPr>
              <a:t>“监听器”</a:t>
            </a:r>
            <a:r>
              <a:rPr lang="en-US" altLang="zh-CN" sz="16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1600" dirty="0">
                <a:solidFill>
                  <a:srgbClr val="1369B2"/>
                </a:solidFill>
                <a:latin typeface="微软雅黑" panose="020B0503020204020204" pitchFamily="34" charset="-122"/>
                <a:ea typeface="微软雅黑" panose="020B0503020204020204" pitchFamily="34" charset="-122"/>
              </a:rPr>
              <a:t>“</a:t>
            </a:r>
            <a:r>
              <a:rPr lang="zh-CN" altLang="en-US" sz="1600" dirty="0">
                <a:solidFill>
                  <a:srgbClr val="1369B2"/>
                </a:solidFill>
                <a:latin typeface="微软雅黑" panose="020B0503020204020204" pitchFamily="34" charset="-122"/>
                <a:ea typeface="微软雅黑" panose="020B0503020204020204" pitchFamily="34" charset="-122"/>
              </a:rPr>
              <a:t>查看</a:t>
            </a:r>
            <a:r>
              <a:rPr lang="zh-CN" altLang="zh-CN" sz="1600" dirty="0">
                <a:solidFill>
                  <a:srgbClr val="1369B2"/>
                </a:solidFill>
                <a:latin typeface="微软雅黑" panose="020B0503020204020204" pitchFamily="34" charset="-122"/>
                <a:ea typeface="微软雅黑" panose="020B0503020204020204" pitchFamily="34" charset="-122"/>
              </a:rPr>
              <a:t>结果树”</a:t>
            </a:r>
            <a:r>
              <a:rPr lang="zh-CN" altLang="zh-CN" sz="1600" dirty="0">
                <a:solidFill>
                  <a:srgbClr val="595959"/>
                </a:solidFill>
                <a:latin typeface="微软雅黑" panose="020B0503020204020204" pitchFamily="34" charset="-122"/>
                <a:ea typeface="微软雅黑" panose="020B0503020204020204" pitchFamily="34" charset="-122"/>
                <a:cs typeface="+mn-ea"/>
              </a:rPr>
              <a:t>，会添加一个</a:t>
            </a:r>
            <a:r>
              <a:rPr lang="zh-CN" altLang="en-US" sz="1600" dirty="0">
                <a:solidFill>
                  <a:srgbClr val="595959"/>
                </a:solidFill>
                <a:latin typeface="微软雅黑" panose="020B0503020204020204" pitchFamily="34" charset="-122"/>
                <a:ea typeface="微软雅黑" panose="020B0503020204020204" pitchFamily="34" charset="-122"/>
                <a:cs typeface="+mn-ea"/>
              </a:rPr>
              <a:t>查看</a:t>
            </a:r>
            <a:r>
              <a:rPr lang="zh-CN" altLang="zh-CN" sz="1600" dirty="0">
                <a:solidFill>
                  <a:srgbClr val="595959"/>
                </a:solidFill>
                <a:latin typeface="微软雅黑" panose="020B0503020204020204" pitchFamily="34" charset="-122"/>
                <a:ea typeface="微软雅黑" panose="020B0503020204020204" pitchFamily="34" charset="-122"/>
                <a:cs typeface="+mn-ea"/>
              </a:rPr>
              <a:t>结果树界面，也就是一个</a:t>
            </a:r>
            <a:r>
              <a:rPr lang="zh-CN" altLang="en-US" sz="1600" dirty="0">
                <a:solidFill>
                  <a:srgbClr val="595959"/>
                </a:solidFill>
                <a:latin typeface="微软雅黑" panose="020B0503020204020204" pitchFamily="34" charset="-122"/>
                <a:ea typeface="微软雅黑" panose="020B0503020204020204" pitchFamily="34" charset="-122"/>
                <a:cs typeface="+mn-ea"/>
              </a:rPr>
              <a:t>查看</a:t>
            </a:r>
            <a:r>
              <a:rPr lang="zh-CN" altLang="zh-CN" sz="1600" dirty="0">
                <a:solidFill>
                  <a:srgbClr val="595959"/>
                </a:solidFill>
                <a:latin typeface="微软雅黑" panose="020B0503020204020204" pitchFamily="34" charset="-122"/>
                <a:ea typeface="微软雅黑" panose="020B0503020204020204" pitchFamily="34" charset="-122"/>
                <a:cs typeface="+mn-ea"/>
              </a:rPr>
              <a:t>结果树。</a:t>
            </a:r>
          </a:p>
        </p:txBody>
      </p:sp>
      <p:sp>
        <p:nvSpPr>
          <p:cNvPr id="16" name="原创设计师QQ598969553          _5">
            <a:extLst>
              <a:ext uri="{FF2B5EF4-FFF2-40B4-BE49-F238E27FC236}">
                <a16:creationId xmlns:a16="http://schemas.microsoft.com/office/drawing/2014/main" id="{4295914B-63FA-DA72-D333-C7CA34AEC16F}"/>
              </a:ext>
            </a:extLst>
          </p:cNvPr>
          <p:cNvSpPr/>
          <p:nvPr/>
        </p:nvSpPr>
        <p:spPr>
          <a:xfrm>
            <a:off x="6242733" y="3477616"/>
            <a:ext cx="4859657" cy="1871823"/>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原创设计师QQ598969553          _6">
            <a:extLst>
              <a:ext uri="{FF2B5EF4-FFF2-40B4-BE49-F238E27FC236}">
                <a16:creationId xmlns:a16="http://schemas.microsoft.com/office/drawing/2014/main" id="{FBAC25D6-271A-D4DC-31B7-43A110F4E877}"/>
              </a:ext>
            </a:extLst>
          </p:cNvPr>
          <p:cNvSpPr/>
          <p:nvPr/>
        </p:nvSpPr>
        <p:spPr>
          <a:xfrm>
            <a:off x="1807502" y="3221337"/>
            <a:ext cx="3279515" cy="462161"/>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26" name="原创设计师QQ598969553          _7">
            <a:extLst>
              <a:ext uri="{FF2B5EF4-FFF2-40B4-BE49-F238E27FC236}">
                <a16:creationId xmlns:a16="http://schemas.microsoft.com/office/drawing/2014/main" id="{A40FE4FB-8F0D-5E54-A15F-D2B0B69823D4}"/>
              </a:ext>
            </a:extLst>
          </p:cNvPr>
          <p:cNvSpPr txBox="1"/>
          <p:nvPr/>
        </p:nvSpPr>
        <p:spPr>
          <a:xfrm>
            <a:off x="1643670" y="3271135"/>
            <a:ext cx="3443347" cy="338554"/>
          </a:xfrm>
          <a:prstGeom prst="rect">
            <a:avLst/>
          </a:prstGeom>
          <a:noFill/>
        </p:spPr>
        <p:txBody>
          <a:bodyPr wrap="square" rtlCol="0">
            <a:spAutoFit/>
          </a:bodyPr>
          <a:lstStyle/>
          <a:p>
            <a:pPr lvl="0" algn="ctr" defTabSz="1216660">
              <a:spcBef>
                <a:spcPct val="20000"/>
              </a:spcBef>
              <a:defRPr/>
            </a:pPr>
            <a:r>
              <a:rPr lang="zh-CN" altLang="en-US" sz="1600" b="1" dirty="0">
                <a:solidFill>
                  <a:schemeClr val="bg1"/>
                </a:solidFill>
                <a:latin typeface="微软雅黑" panose="020B0503020204020204" pitchFamily="34" charset="-122"/>
                <a:ea typeface="微软雅黑" panose="020B0503020204020204" pitchFamily="34" charset="-122"/>
                <a:cs typeface="+mn-ea"/>
              </a:rPr>
              <a:t>（</a:t>
            </a:r>
            <a:r>
              <a:rPr lang="en-US" altLang="zh-CN" sz="1600" b="1" dirty="0">
                <a:solidFill>
                  <a:schemeClr val="bg1"/>
                </a:solidFill>
                <a:latin typeface="微软雅黑" panose="020B0503020204020204" pitchFamily="34" charset="-122"/>
                <a:ea typeface="微软雅黑" panose="020B0503020204020204" pitchFamily="34" charset="-122"/>
                <a:cs typeface="+mn-ea"/>
              </a:rPr>
              <a:t>1</a:t>
            </a:r>
            <a:r>
              <a:rPr lang="zh-CN" altLang="en-US" sz="1600" b="1" dirty="0">
                <a:solidFill>
                  <a:schemeClr val="bg1"/>
                </a:solidFill>
                <a:latin typeface="微软雅黑" panose="020B0503020204020204" pitchFamily="34" charset="-122"/>
                <a:ea typeface="微软雅黑" panose="020B0503020204020204" pitchFamily="34" charset="-122"/>
                <a:cs typeface="+mn-ea"/>
              </a:rPr>
              <a:t>）</a:t>
            </a:r>
            <a:r>
              <a:rPr lang="zh-CN" altLang="zh-CN" sz="1600" b="1" dirty="0">
                <a:solidFill>
                  <a:schemeClr val="bg1"/>
                </a:solidFill>
                <a:latin typeface="微软雅黑" panose="020B0503020204020204" pitchFamily="34" charset="-122"/>
                <a:ea typeface="微软雅黑" panose="020B0503020204020204" pitchFamily="34" charset="-122"/>
                <a:cs typeface="+mn-ea"/>
              </a:rPr>
              <a:t>在测试计划中添加</a:t>
            </a:r>
            <a:r>
              <a:rPr lang="zh-CN" altLang="en-US" sz="1600" b="1" dirty="0">
                <a:solidFill>
                  <a:schemeClr val="bg1"/>
                </a:solidFill>
                <a:latin typeface="微软雅黑" panose="020B0503020204020204" pitchFamily="34" charset="-122"/>
                <a:ea typeface="微软雅黑" panose="020B0503020204020204" pitchFamily="34" charset="-122"/>
                <a:cs typeface="+mn-ea"/>
              </a:rPr>
              <a:t>查看</a:t>
            </a:r>
            <a:r>
              <a:rPr lang="zh-CN" altLang="zh-CN" sz="1600" b="1" dirty="0">
                <a:solidFill>
                  <a:schemeClr val="bg1"/>
                </a:solidFill>
                <a:latin typeface="微软雅黑" panose="020B0503020204020204" pitchFamily="34" charset="-122"/>
                <a:ea typeface="微软雅黑" panose="020B0503020204020204" pitchFamily="34" charset="-122"/>
                <a:cs typeface="+mn-ea"/>
              </a:rPr>
              <a:t>结果树</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7" name="原创设计师QQ598969553          _8">
            <a:extLst>
              <a:ext uri="{FF2B5EF4-FFF2-40B4-BE49-F238E27FC236}">
                <a16:creationId xmlns:a16="http://schemas.microsoft.com/office/drawing/2014/main" id="{64AFE370-19C2-4DB9-4E92-E1BEDE2E70FD}"/>
              </a:ext>
            </a:extLst>
          </p:cNvPr>
          <p:cNvSpPr/>
          <p:nvPr/>
        </p:nvSpPr>
        <p:spPr>
          <a:xfrm>
            <a:off x="7036742" y="3246628"/>
            <a:ext cx="3279515" cy="462161"/>
          </a:xfrm>
          <a:prstGeom prst="roundRect">
            <a:avLst/>
          </a:prstGeom>
          <a:solidFill>
            <a:srgbClr val="0070C0"/>
          </a:solidFill>
          <a:ln>
            <a:noFill/>
          </a:ln>
          <a:effectLst>
            <a:outerShdw blurRad="101600" dist="76200" dir="2700000" algn="tl" rotWithShape="0">
              <a:prstClr val="black">
                <a:alpha val="30000"/>
              </a:prstClr>
            </a:outerShdw>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2860" tIns="22860" rIns="22860" bIns="22860" numCol="1" spcCol="1270" anchor="ctr" anchorCtr="0">
            <a:noAutofit/>
          </a:bodyPr>
          <a:lstStyle/>
          <a:p>
            <a:pPr algn="ctr" defTabSz="266700">
              <a:lnSpc>
                <a:spcPct val="90000"/>
              </a:lnSpc>
              <a:spcBef>
                <a:spcPct val="0"/>
              </a:spcBef>
              <a:spcAft>
                <a:spcPct val="35000"/>
              </a:spcAft>
            </a:pPr>
            <a:endParaRPr lang="zh-CN" altLang="en-US" sz="800">
              <a:solidFill>
                <a:srgbClr val="FFFFFF"/>
              </a:solidFill>
              <a:latin typeface="Lato Light"/>
              <a:cs typeface="Lato Light"/>
              <a:sym typeface="+mn-lt"/>
            </a:endParaRPr>
          </a:p>
        </p:txBody>
      </p:sp>
      <p:sp>
        <p:nvSpPr>
          <p:cNvPr id="28" name="原创设计师QQ598969553          _9">
            <a:extLst>
              <a:ext uri="{FF2B5EF4-FFF2-40B4-BE49-F238E27FC236}">
                <a16:creationId xmlns:a16="http://schemas.microsoft.com/office/drawing/2014/main" id="{A03ADB2F-3939-10C9-1DA1-538AEAA7D54F}"/>
              </a:ext>
            </a:extLst>
          </p:cNvPr>
          <p:cNvSpPr txBox="1"/>
          <p:nvPr/>
        </p:nvSpPr>
        <p:spPr>
          <a:xfrm>
            <a:off x="6950215" y="3305972"/>
            <a:ext cx="3366042" cy="338554"/>
          </a:xfrm>
          <a:prstGeom prst="rect">
            <a:avLst/>
          </a:prstGeom>
          <a:noFill/>
        </p:spPr>
        <p:txBody>
          <a:bodyPr wrap="square" rtlCol="0">
            <a:spAutoFit/>
          </a:bodyPr>
          <a:lstStyle/>
          <a:p>
            <a:pPr algn="ctr" defTabSz="1216660">
              <a:spcBef>
                <a:spcPct val="20000"/>
              </a:spcBef>
              <a:defRPr/>
            </a:pPr>
            <a:r>
              <a:rPr lang="zh-CN" altLang="en-US" sz="1600" b="1" dirty="0">
                <a:solidFill>
                  <a:schemeClr val="bg1"/>
                </a:solidFill>
                <a:latin typeface="微软雅黑" panose="020B0503020204020204" pitchFamily="34" charset="-122"/>
                <a:ea typeface="微软雅黑" panose="020B0503020204020204" pitchFamily="34" charset="-122"/>
                <a:cs typeface="+mn-ea"/>
              </a:rPr>
              <a:t>（</a:t>
            </a:r>
            <a:r>
              <a:rPr lang="en-US" altLang="zh-CN" sz="1600" b="1" dirty="0">
                <a:solidFill>
                  <a:schemeClr val="bg1"/>
                </a:solidFill>
                <a:latin typeface="微软雅黑" panose="020B0503020204020204" pitchFamily="34" charset="-122"/>
                <a:ea typeface="微软雅黑" panose="020B0503020204020204" pitchFamily="34" charset="-122"/>
                <a:cs typeface="+mn-ea"/>
              </a:rPr>
              <a:t>2</a:t>
            </a:r>
            <a:r>
              <a:rPr lang="zh-CN" altLang="en-US" sz="1600" b="1" dirty="0">
                <a:solidFill>
                  <a:schemeClr val="bg1"/>
                </a:solidFill>
                <a:latin typeface="微软雅黑" panose="020B0503020204020204" pitchFamily="34" charset="-122"/>
                <a:ea typeface="微软雅黑" panose="020B0503020204020204" pitchFamily="34" charset="-122"/>
                <a:cs typeface="+mn-ea"/>
              </a:rPr>
              <a:t>）</a:t>
            </a:r>
            <a:r>
              <a:rPr lang="zh-CN" altLang="zh-CN" sz="1600" b="1" dirty="0">
                <a:solidFill>
                  <a:schemeClr val="bg1"/>
                </a:solidFill>
                <a:latin typeface="微软雅黑" panose="020B0503020204020204" pitchFamily="34" charset="-122"/>
                <a:ea typeface="微软雅黑" panose="020B0503020204020204" pitchFamily="34" charset="-122"/>
                <a:cs typeface="+mn-ea"/>
              </a:rPr>
              <a:t>在线程组中添加</a:t>
            </a:r>
            <a:r>
              <a:rPr lang="zh-CN" altLang="en-US" sz="1600" b="1" dirty="0">
                <a:solidFill>
                  <a:schemeClr val="bg1"/>
                </a:solidFill>
                <a:latin typeface="微软雅黑" panose="020B0503020204020204" pitchFamily="34" charset="-122"/>
                <a:ea typeface="微软雅黑" panose="020B0503020204020204" pitchFamily="34" charset="-122"/>
                <a:cs typeface="+mn-ea"/>
              </a:rPr>
              <a:t>查看</a:t>
            </a:r>
            <a:r>
              <a:rPr lang="zh-CN" altLang="zh-CN" sz="1600" b="1" dirty="0">
                <a:solidFill>
                  <a:schemeClr val="bg1"/>
                </a:solidFill>
                <a:latin typeface="微软雅黑" panose="020B0503020204020204" pitchFamily="34" charset="-122"/>
                <a:ea typeface="微软雅黑" panose="020B0503020204020204" pitchFamily="34" charset="-122"/>
                <a:cs typeface="+mn-ea"/>
              </a:rPr>
              <a:t>结果树</a:t>
            </a:r>
          </a:p>
        </p:txBody>
      </p:sp>
      <p:sp>
        <p:nvSpPr>
          <p:cNvPr id="29" name="原创设计师QQ598969553          _10">
            <a:extLst>
              <a:ext uri="{FF2B5EF4-FFF2-40B4-BE49-F238E27FC236}">
                <a16:creationId xmlns:a16="http://schemas.microsoft.com/office/drawing/2014/main" id="{76A10FC4-E9FD-6866-E2FD-C14C9AAC6AD5}"/>
              </a:ext>
            </a:extLst>
          </p:cNvPr>
          <p:cNvSpPr/>
          <p:nvPr/>
        </p:nvSpPr>
        <p:spPr>
          <a:xfrm>
            <a:off x="6385608" y="3751006"/>
            <a:ext cx="4552950" cy="1341521"/>
          </a:xfrm>
          <a:prstGeom prst="rect">
            <a:avLst/>
          </a:prstGeom>
        </p:spPr>
        <p:txBody>
          <a:bodyPr wrap="square">
            <a:spAutoFit/>
          </a:bodyPr>
          <a:lstStyle/>
          <a:p>
            <a:pPr indent="457200">
              <a:lnSpc>
                <a:spcPct val="130000"/>
              </a:lnSpc>
            </a:pPr>
            <a:r>
              <a:rPr lang="zh-CN" altLang="zh-CN" sz="1600" dirty="0">
                <a:solidFill>
                  <a:srgbClr val="595959"/>
                </a:solidFill>
                <a:latin typeface="微软雅黑" panose="020B0503020204020204" pitchFamily="34" charset="-122"/>
                <a:ea typeface="微软雅黑" panose="020B0503020204020204" pitchFamily="34" charset="-122"/>
                <a:cs typeface="+mn-ea"/>
              </a:rPr>
              <a:t>在</a:t>
            </a:r>
            <a:r>
              <a:rPr lang="en-US" altLang="zh-CN" sz="16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1600" dirty="0">
                <a:solidFill>
                  <a:srgbClr val="595959"/>
                </a:solidFill>
                <a:latin typeface="微软雅黑" panose="020B0503020204020204" pitchFamily="34" charset="-122"/>
                <a:ea typeface="微软雅黑" panose="020B0503020204020204" pitchFamily="34" charset="-122"/>
                <a:cs typeface="+mn-ea"/>
              </a:rPr>
              <a:t>主界面的测试计划中</a:t>
            </a:r>
            <a:r>
              <a:rPr lang="zh-CN" altLang="zh-CN" sz="1600" dirty="0">
                <a:solidFill>
                  <a:srgbClr val="1369B2"/>
                </a:solidFill>
                <a:latin typeface="微软雅黑" panose="020B0503020204020204" pitchFamily="34" charset="-122"/>
                <a:ea typeface="微软雅黑" panose="020B0503020204020204" pitchFamily="34" charset="-122"/>
              </a:rPr>
              <a:t>首先添加线程组</a:t>
            </a:r>
            <a:r>
              <a:rPr lang="zh-CN"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rPr>
              <a:t>，</a:t>
            </a:r>
            <a:r>
              <a:rPr lang="zh-CN" altLang="zh-CN" sz="1600" dirty="0">
                <a:solidFill>
                  <a:srgbClr val="595959"/>
                </a:solidFill>
                <a:latin typeface="微软雅黑" panose="020B0503020204020204" pitchFamily="34" charset="-122"/>
                <a:ea typeface="微软雅黑" panose="020B0503020204020204" pitchFamily="34" charset="-122"/>
                <a:cs typeface="+mn-ea"/>
              </a:rPr>
              <a:t>然后</a:t>
            </a:r>
            <a:r>
              <a:rPr lang="zh-CN" altLang="zh-CN" sz="1600" dirty="0">
                <a:solidFill>
                  <a:srgbClr val="1369B2"/>
                </a:solidFill>
                <a:latin typeface="微软雅黑" panose="020B0503020204020204" pitchFamily="34" charset="-122"/>
                <a:ea typeface="微软雅黑" panose="020B0503020204020204" pitchFamily="34" charset="-122"/>
              </a:rPr>
              <a:t>选中线程组并</a:t>
            </a:r>
            <a:r>
              <a:rPr lang="zh-CN" altLang="en-US" sz="1600" dirty="0">
                <a:solidFill>
                  <a:srgbClr val="1369B2"/>
                </a:solidFill>
                <a:latin typeface="微软雅黑" panose="020B0503020204020204" pitchFamily="34" charset="-122"/>
                <a:ea typeface="微软雅黑" panose="020B0503020204020204" pitchFamily="34" charset="-122"/>
              </a:rPr>
              <a:t>右键单击</a:t>
            </a:r>
            <a:r>
              <a:rPr lang="zh-CN"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rPr>
              <a:t>，</a:t>
            </a:r>
            <a:r>
              <a:rPr lang="zh-CN" altLang="zh-CN" sz="1600" dirty="0">
                <a:solidFill>
                  <a:srgbClr val="595959"/>
                </a:solidFill>
                <a:latin typeface="微软雅黑" panose="020B0503020204020204" pitchFamily="34" charset="-122"/>
                <a:ea typeface="微软雅黑" panose="020B0503020204020204" pitchFamily="34" charset="-122"/>
                <a:cs typeface="+mn-ea"/>
              </a:rPr>
              <a:t>在弹出的</a:t>
            </a:r>
            <a:r>
              <a:rPr lang="zh-CN" altLang="en-US" sz="1600" dirty="0">
                <a:solidFill>
                  <a:srgbClr val="595959"/>
                </a:solidFill>
                <a:latin typeface="微软雅黑" panose="020B0503020204020204" pitchFamily="34" charset="-122"/>
                <a:ea typeface="微软雅黑" panose="020B0503020204020204" pitchFamily="34" charset="-122"/>
                <a:cs typeface="+mn-ea"/>
              </a:rPr>
              <a:t>快捷菜单</a:t>
            </a:r>
            <a:r>
              <a:rPr lang="zh-CN" altLang="zh-CN" sz="1600" dirty="0">
                <a:solidFill>
                  <a:srgbClr val="595959"/>
                </a:solidFill>
                <a:latin typeface="微软雅黑" panose="020B0503020204020204" pitchFamily="34" charset="-122"/>
                <a:ea typeface="微软雅黑" panose="020B0503020204020204" pitchFamily="34" charset="-122"/>
                <a:cs typeface="+mn-ea"/>
              </a:rPr>
              <a:t>中依次选择</a:t>
            </a:r>
            <a:r>
              <a:rPr lang="zh-CN" altLang="zh-CN" sz="1600" dirty="0">
                <a:solidFill>
                  <a:srgbClr val="1369B2"/>
                </a:solidFill>
                <a:latin typeface="微软雅黑" panose="020B0503020204020204" pitchFamily="34" charset="-122"/>
                <a:ea typeface="微软雅黑" panose="020B0503020204020204" pitchFamily="34" charset="-122"/>
              </a:rPr>
              <a:t>“添加”</a:t>
            </a:r>
            <a:r>
              <a:rPr lang="en-US" altLang="zh-CN" sz="16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1600" dirty="0">
                <a:solidFill>
                  <a:srgbClr val="1369B2"/>
                </a:solidFill>
                <a:latin typeface="微软雅黑" panose="020B0503020204020204" pitchFamily="34" charset="-122"/>
                <a:ea typeface="微软雅黑" panose="020B0503020204020204" pitchFamily="34" charset="-122"/>
              </a:rPr>
              <a:t>“监听器”</a:t>
            </a:r>
            <a:r>
              <a:rPr lang="en-US" altLang="zh-CN" sz="16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1600" dirty="0">
                <a:solidFill>
                  <a:srgbClr val="1369B2"/>
                </a:solidFill>
                <a:latin typeface="微软雅黑" panose="020B0503020204020204" pitchFamily="34" charset="-122"/>
                <a:ea typeface="微软雅黑" panose="020B0503020204020204" pitchFamily="34" charset="-122"/>
              </a:rPr>
              <a:t>“</a:t>
            </a:r>
            <a:r>
              <a:rPr lang="zh-CN" altLang="en-US" sz="1600" dirty="0">
                <a:solidFill>
                  <a:srgbClr val="1369B2"/>
                </a:solidFill>
                <a:latin typeface="微软雅黑" panose="020B0503020204020204" pitchFamily="34" charset="-122"/>
                <a:ea typeface="微软雅黑" panose="020B0503020204020204" pitchFamily="34" charset="-122"/>
              </a:rPr>
              <a:t>查看</a:t>
            </a:r>
            <a:r>
              <a:rPr lang="zh-CN" altLang="zh-CN" sz="1600" dirty="0">
                <a:solidFill>
                  <a:srgbClr val="1369B2"/>
                </a:solidFill>
                <a:latin typeface="微软雅黑" panose="020B0503020204020204" pitchFamily="34" charset="-122"/>
                <a:ea typeface="微软雅黑" panose="020B0503020204020204" pitchFamily="34" charset="-122"/>
              </a:rPr>
              <a:t>结果树”</a:t>
            </a:r>
            <a:r>
              <a:rPr lang="zh-CN"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rPr>
              <a:t>，</a:t>
            </a:r>
            <a:r>
              <a:rPr lang="zh-CN" altLang="zh-CN" sz="1600" dirty="0">
                <a:solidFill>
                  <a:srgbClr val="595959"/>
                </a:solidFill>
                <a:latin typeface="微软雅黑" panose="020B0503020204020204" pitchFamily="34" charset="-122"/>
                <a:ea typeface="微软雅黑" panose="020B0503020204020204" pitchFamily="34" charset="-122"/>
                <a:cs typeface="+mn-ea"/>
              </a:rPr>
              <a:t>会添加一个</a:t>
            </a:r>
            <a:r>
              <a:rPr lang="zh-CN" altLang="en-US" sz="1600" dirty="0">
                <a:solidFill>
                  <a:srgbClr val="595959"/>
                </a:solidFill>
                <a:latin typeface="微软雅黑" panose="020B0503020204020204" pitchFamily="34" charset="-122"/>
                <a:ea typeface="微软雅黑" panose="020B0503020204020204" pitchFamily="34" charset="-122"/>
                <a:cs typeface="+mn-ea"/>
              </a:rPr>
              <a:t>查看</a:t>
            </a:r>
            <a:r>
              <a:rPr lang="zh-CN" altLang="zh-CN" sz="1600" dirty="0">
                <a:solidFill>
                  <a:srgbClr val="595959"/>
                </a:solidFill>
                <a:latin typeface="微软雅黑" panose="020B0503020204020204" pitchFamily="34" charset="-122"/>
                <a:ea typeface="微软雅黑" panose="020B0503020204020204" pitchFamily="34" charset="-122"/>
                <a:cs typeface="+mn-ea"/>
              </a:rPr>
              <a:t>结果树界面。</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69223" y="1094227"/>
            <a:ext cx="10041702" cy="499624"/>
          </a:xfrm>
          <a:prstGeom prst="rect">
            <a:avLst/>
          </a:prstGeom>
        </p:spPr>
        <p:txBody>
          <a:bodyPr wrap="square">
            <a:spAutoFit/>
          </a:bodyPr>
          <a:lstStyle/>
          <a:p>
            <a:pPr>
              <a:lnSpc>
                <a:spcPct val="150000"/>
              </a:lnSpc>
            </a:pPr>
            <a:r>
              <a:rPr lang="zh-CN" altLang="en-US" sz="2000" dirty="0">
                <a:solidFill>
                  <a:srgbClr val="1369B2"/>
                </a:solidFill>
                <a:latin typeface="微软雅黑" panose="020B0503020204020204" pitchFamily="34" charset="-122"/>
                <a:ea typeface="微软雅黑" panose="020B0503020204020204" pitchFamily="34" charset="-122"/>
              </a:rPr>
              <a:t>查看结果树</a:t>
            </a:r>
            <a:r>
              <a:rPr lang="zh-CN" altLang="en-US" sz="2000" dirty="0">
                <a:solidFill>
                  <a:srgbClr val="595959"/>
                </a:solidFill>
                <a:latin typeface="微软雅黑" panose="020B0503020204020204" pitchFamily="34" charset="-122"/>
                <a:ea typeface="微软雅黑" panose="020B0503020204020204" pitchFamily="34" charset="-122"/>
                <a:cs typeface="+mn-ea"/>
              </a:rPr>
              <a:t>的界面如下图所示。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5" name="图片 4">
            <a:extLst>
              <a:ext uri="{FF2B5EF4-FFF2-40B4-BE49-F238E27FC236}">
                <a16:creationId xmlns:a16="http://schemas.microsoft.com/office/drawing/2014/main" id="{65380520-9B41-6FB1-D8B6-661AF5A789D6}"/>
              </a:ext>
            </a:extLst>
          </p:cNvPr>
          <p:cNvPicPr>
            <a:picLocks noChangeAspect="1"/>
          </p:cNvPicPr>
          <p:nvPr/>
        </p:nvPicPr>
        <p:blipFill>
          <a:blip r:embed="rId3"/>
          <a:stretch>
            <a:fillRect/>
          </a:stretch>
        </p:blipFill>
        <p:spPr>
          <a:xfrm>
            <a:off x="1967673" y="1655740"/>
            <a:ext cx="8255065" cy="4936853"/>
          </a:xfrm>
          <a:prstGeom prst="rect">
            <a:avLst/>
          </a:prstGeom>
        </p:spPr>
      </p:pic>
      <p:sp>
        <p:nvSpPr>
          <p:cNvPr id="6" name="矩形 5">
            <a:extLst>
              <a:ext uri="{FF2B5EF4-FFF2-40B4-BE49-F238E27FC236}">
                <a16:creationId xmlns:a16="http://schemas.microsoft.com/office/drawing/2014/main" id="{F3E34027-B508-0E95-F78A-50BBC02EAA93}"/>
              </a:ext>
            </a:extLst>
          </p:cNvPr>
          <p:cNvSpPr/>
          <p:nvPr/>
        </p:nvSpPr>
        <p:spPr>
          <a:xfrm>
            <a:off x="5447206" y="3677030"/>
            <a:ext cx="1080000" cy="1352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98A1925-852E-0ADB-CF7B-026FB5EF1EB9}"/>
              </a:ext>
            </a:extLst>
          </p:cNvPr>
          <p:cNvSpPr/>
          <p:nvPr/>
        </p:nvSpPr>
        <p:spPr>
          <a:xfrm>
            <a:off x="5447206" y="3869309"/>
            <a:ext cx="1296000" cy="1352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93E74CD-5F1A-7D77-4FAC-BA773F9AB9E1}"/>
              </a:ext>
            </a:extLst>
          </p:cNvPr>
          <p:cNvSpPr txBox="1"/>
          <p:nvPr/>
        </p:nvSpPr>
        <p:spPr>
          <a:xfrm>
            <a:off x="4664870" y="4293793"/>
            <a:ext cx="648000" cy="287999"/>
          </a:xfrm>
          <a:prstGeom prst="rect">
            <a:avLst/>
          </a:prstGeom>
          <a:noFill/>
        </p:spPr>
        <p:txBody>
          <a:bodyPr wrap="squar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请求体</a:t>
            </a:r>
          </a:p>
        </p:txBody>
      </p:sp>
      <p:sp>
        <p:nvSpPr>
          <p:cNvPr id="10" name="文本框 9">
            <a:extLst>
              <a:ext uri="{FF2B5EF4-FFF2-40B4-BE49-F238E27FC236}">
                <a16:creationId xmlns:a16="http://schemas.microsoft.com/office/drawing/2014/main" id="{0E38F2F4-12E0-AAB5-8089-FC94269BA2EF}"/>
              </a:ext>
            </a:extLst>
          </p:cNvPr>
          <p:cNvSpPr txBox="1"/>
          <p:nvPr/>
        </p:nvSpPr>
        <p:spPr>
          <a:xfrm>
            <a:off x="7150972" y="4293793"/>
            <a:ext cx="648000" cy="287999"/>
          </a:xfrm>
          <a:prstGeom prst="rect">
            <a:avLst/>
          </a:prstGeom>
          <a:noFill/>
        </p:spPr>
        <p:txBody>
          <a:bodyPr wrap="squar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请求头</a:t>
            </a:r>
          </a:p>
        </p:txBody>
      </p:sp>
      <p:cxnSp>
        <p:nvCxnSpPr>
          <p:cNvPr id="12" name="直接箭头连接符 11">
            <a:extLst>
              <a:ext uri="{FF2B5EF4-FFF2-40B4-BE49-F238E27FC236}">
                <a16:creationId xmlns:a16="http://schemas.microsoft.com/office/drawing/2014/main" id="{D21B12C8-43C2-92FF-5BB3-69D9C1A3714E}"/>
              </a:ext>
            </a:extLst>
          </p:cNvPr>
          <p:cNvCxnSpPr>
            <a:cxnSpLocks/>
          </p:cNvCxnSpPr>
          <p:nvPr/>
        </p:nvCxnSpPr>
        <p:spPr>
          <a:xfrm flipV="1">
            <a:off x="5159206" y="4004537"/>
            <a:ext cx="224437" cy="281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440B1FC6-A12D-D6B5-A087-9B660205D833}"/>
              </a:ext>
            </a:extLst>
          </p:cNvPr>
          <p:cNvCxnSpPr/>
          <p:nvPr/>
        </p:nvCxnSpPr>
        <p:spPr>
          <a:xfrm flipH="1" flipV="1">
            <a:off x="6599206" y="4004537"/>
            <a:ext cx="576000" cy="2172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69223" y="1094227"/>
            <a:ext cx="9957956" cy="961289"/>
          </a:xfrm>
          <a:prstGeom prst="rect">
            <a:avLst/>
          </a:prstGeom>
        </p:spPr>
        <p:txBody>
          <a:bodyPr wrap="square">
            <a:spAutoFit/>
          </a:bodyPr>
          <a:lstStyle/>
          <a:p>
            <a:pPr indent="457200">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查看</a:t>
            </a:r>
            <a:r>
              <a:rPr lang="en-US" altLang="zh-CN" sz="2000" dirty="0">
                <a:solidFill>
                  <a:srgbClr val="595959"/>
                </a:solidFill>
                <a:latin typeface="微软雅黑" panose="020B0503020204020204" pitchFamily="34" charset="-122"/>
                <a:ea typeface="微软雅黑" panose="020B0503020204020204" pitchFamily="34" charset="-122"/>
                <a:cs typeface="+mn-ea"/>
              </a:rPr>
              <a:t>结果树界面有</a:t>
            </a:r>
            <a:r>
              <a:rPr lang="en-US" altLang="zh-CN" sz="2000" dirty="0">
                <a:solidFill>
                  <a:srgbClr val="1369B2"/>
                </a:solidFill>
                <a:latin typeface="微软雅黑" panose="020B0503020204020204" pitchFamily="34" charset="-122"/>
                <a:ea typeface="微软雅黑" panose="020B0503020204020204" pitchFamily="34" charset="-122"/>
              </a:rPr>
              <a:t>“取样器结果”“请求”“响应数据”</a:t>
            </a:r>
            <a:r>
              <a:rPr lang="en-US" altLang="zh-CN" sz="2000" dirty="0">
                <a:solidFill>
                  <a:srgbClr val="595959"/>
                </a:solidFill>
                <a:latin typeface="微软雅黑" panose="020B0503020204020204" pitchFamily="34" charset="-122"/>
                <a:ea typeface="微软雅黑" panose="020B0503020204020204" pitchFamily="34" charset="-122"/>
                <a:cs typeface="+mn-ea"/>
              </a:rPr>
              <a:t>3 </a:t>
            </a:r>
            <a:r>
              <a:rPr lang="en-US" altLang="zh-CN" sz="2000" dirty="0" err="1">
                <a:solidFill>
                  <a:srgbClr val="595959"/>
                </a:solidFill>
                <a:latin typeface="微软雅黑" panose="020B0503020204020204" pitchFamily="34" charset="-122"/>
                <a:ea typeface="微软雅黑" panose="020B0503020204020204" pitchFamily="34" charset="-122"/>
                <a:cs typeface="+mn-ea"/>
              </a:rPr>
              <a:t>个选项卡，这</a:t>
            </a:r>
            <a:r>
              <a:rPr lang="en-US" altLang="zh-CN" sz="2000" dirty="0">
                <a:solidFill>
                  <a:srgbClr val="595959"/>
                </a:solidFill>
                <a:latin typeface="微软雅黑" panose="020B0503020204020204" pitchFamily="34" charset="-122"/>
                <a:ea typeface="微软雅黑" panose="020B0503020204020204" pitchFamily="34" charset="-122"/>
                <a:cs typeface="+mn-ea"/>
              </a:rPr>
              <a:t> 3 </a:t>
            </a:r>
            <a:r>
              <a:rPr lang="en-US" altLang="zh-CN" sz="2000" dirty="0" err="1">
                <a:solidFill>
                  <a:srgbClr val="595959"/>
                </a:solidFill>
                <a:latin typeface="微软雅黑" panose="020B0503020204020204" pitchFamily="34" charset="-122"/>
                <a:ea typeface="微软雅黑" panose="020B0503020204020204" pitchFamily="34" charset="-122"/>
                <a:cs typeface="+mn-ea"/>
              </a:rPr>
              <a:t>个选项卡的作用分别如下</a:t>
            </a:r>
            <a:r>
              <a:rPr lang="en-US"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5" name="矩形 4"/>
          <p:cNvSpPr/>
          <p:nvPr/>
        </p:nvSpPr>
        <p:spPr>
          <a:xfrm>
            <a:off x="1169223" y="2288020"/>
            <a:ext cx="9622971" cy="3785652"/>
          </a:xfrm>
          <a:prstGeom prst="rect">
            <a:avLst/>
          </a:prstGeom>
        </p:spPr>
        <p:txBody>
          <a:bodyPr wrap="square">
            <a:spAutoFit/>
          </a:bodyPr>
          <a:lstStyle/>
          <a:p>
            <a:pPr lvl="0" indent="-342900">
              <a:lnSpc>
                <a:spcPct val="150000"/>
              </a:lnSpc>
              <a:buFont typeface="Wingdings" panose="05000000000000000000" pitchFamily="2" charset="2"/>
              <a:buChar char=""/>
            </a:pPr>
            <a:r>
              <a:rPr lang="zh-CN" altLang="zh-CN" sz="2000" dirty="0">
                <a:solidFill>
                  <a:srgbClr val="595959"/>
                </a:solidFill>
                <a:latin typeface="微软雅黑" panose="020B0503020204020204" pitchFamily="34" charset="-122"/>
                <a:ea typeface="微软雅黑" panose="020B0503020204020204" pitchFamily="34" charset="-122"/>
                <a:cs typeface="+mn-ea"/>
              </a:rPr>
              <a:t>取样器结果：可以查看请求的</a:t>
            </a:r>
            <a:r>
              <a:rPr lang="zh-CN" altLang="zh-CN" sz="2000" dirty="0">
                <a:solidFill>
                  <a:srgbClr val="1369B2"/>
                </a:solidFill>
                <a:latin typeface="微软雅黑" panose="020B0503020204020204" pitchFamily="34" charset="-122"/>
                <a:ea typeface="微软雅黑" panose="020B0503020204020204" pitchFamily="34" charset="-122"/>
              </a:rPr>
              <a:t>整体性能指标</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例</a:t>
            </a:r>
            <a:r>
              <a:rPr lang="zh-CN" altLang="zh-CN" sz="2000" dirty="0">
                <a:solidFill>
                  <a:srgbClr val="595959"/>
                </a:solidFill>
                <a:latin typeface="微软雅黑" panose="020B0503020204020204" pitchFamily="34" charset="-122"/>
                <a:ea typeface="微软雅黑" panose="020B0503020204020204" pitchFamily="34" charset="-122"/>
                <a:cs typeface="+mn-ea"/>
              </a:rPr>
              <a:t>如发送请求的</a:t>
            </a:r>
            <a:r>
              <a:rPr lang="zh-CN" altLang="zh-CN" sz="2000" dirty="0">
                <a:solidFill>
                  <a:srgbClr val="1369B2"/>
                </a:solidFill>
                <a:latin typeface="微软雅黑" panose="020B0503020204020204" pitchFamily="34" charset="-122"/>
                <a:ea typeface="微软雅黑" panose="020B0503020204020204" pitchFamily="34" charset="-122"/>
              </a:rPr>
              <a:t>线程名称</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请求开始时间</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加载时间</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1369B2"/>
                </a:solidFill>
                <a:latin typeface="微软雅黑" panose="020B0503020204020204" pitchFamily="34" charset="-122"/>
                <a:ea typeface="微软雅黑" panose="020B0503020204020204" pitchFamily="34" charset="-122"/>
                <a:cs typeface="+mn-ea"/>
              </a:rPr>
              <a:t>连接</a:t>
            </a:r>
            <a:r>
              <a:rPr lang="zh-CN" altLang="zh-CN" sz="2000" dirty="0">
                <a:solidFill>
                  <a:srgbClr val="1369B2"/>
                </a:solidFill>
                <a:latin typeface="微软雅黑" panose="020B0503020204020204" pitchFamily="34" charset="-122"/>
                <a:ea typeface="微软雅黑" panose="020B0503020204020204" pitchFamily="34" charset="-122"/>
              </a:rPr>
              <a:t>时间</a:t>
            </a:r>
            <a:r>
              <a:rPr lang="zh-CN" altLang="zh-CN" sz="2000" dirty="0">
                <a:solidFill>
                  <a:srgbClr val="595959"/>
                </a:solidFill>
                <a:latin typeface="微软雅黑" panose="020B0503020204020204" pitchFamily="34" charset="-122"/>
                <a:ea typeface="微软雅黑" panose="020B0503020204020204" pitchFamily="34" charset="-122"/>
                <a:cs typeface="+mn-ea"/>
              </a:rPr>
              <a:t>等。</a:t>
            </a:r>
          </a:p>
          <a:p>
            <a:pPr lvl="0" indent="-342900">
              <a:lnSpc>
                <a:spcPct val="150000"/>
              </a:lnSpc>
              <a:buFont typeface="Wingdings" panose="05000000000000000000" pitchFamily="2" charset="2"/>
              <a:buChar char=""/>
            </a:pPr>
            <a:r>
              <a:rPr lang="zh-CN" altLang="zh-CN" sz="2000" dirty="0">
                <a:solidFill>
                  <a:srgbClr val="595959"/>
                </a:solidFill>
                <a:latin typeface="微软雅黑" panose="020B0503020204020204" pitchFamily="34" charset="-122"/>
                <a:ea typeface="微软雅黑" panose="020B0503020204020204" pitchFamily="34" charset="-122"/>
                <a:cs typeface="+mn-ea"/>
              </a:rPr>
              <a:t>请求：</a:t>
            </a:r>
            <a:r>
              <a:rPr lang="zh-CN" altLang="en-US" sz="2000" dirty="0">
                <a:solidFill>
                  <a:srgbClr val="595959"/>
                </a:solidFill>
                <a:latin typeface="微软雅黑" panose="020B0503020204020204" pitchFamily="34" charset="-122"/>
                <a:ea typeface="微软雅黑" panose="020B0503020204020204" pitchFamily="34" charset="-122"/>
                <a:cs typeface="+mn-ea"/>
              </a:rPr>
              <a:t>其</a:t>
            </a:r>
            <a:r>
              <a:rPr lang="zh-CN" altLang="zh-CN" sz="2000" dirty="0">
                <a:solidFill>
                  <a:srgbClr val="595959"/>
                </a:solidFill>
                <a:latin typeface="微软雅黑" panose="020B0503020204020204" pitchFamily="34" charset="-122"/>
                <a:ea typeface="微软雅黑" panose="020B0503020204020204" pitchFamily="34" charset="-122"/>
                <a:cs typeface="+mn-ea"/>
              </a:rPr>
              <a:t>下有两个子选项卡，分别是</a:t>
            </a:r>
            <a:r>
              <a:rPr lang="zh-CN" altLang="en-US"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Request Body</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en-US"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Request Headers</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Request Body</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为</a:t>
            </a:r>
            <a:r>
              <a:rPr lang="zh-CN" altLang="zh-CN" sz="2000" dirty="0">
                <a:solidFill>
                  <a:srgbClr val="1369B2"/>
                </a:solidFill>
                <a:latin typeface="微软雅黑" panose="020B0503020204020204" pitchFamily="34" charset="-122"/>
                <a:ea typeface="微软雅黑" panose="020B0503020204020204" pitchFamily="34" charset="-122"/>
              </a:rPr>
              <a:t>请求体</a:t>
            </a:r>
            <a:r>
              <a:rPr lang="zh-CN" altLang="zh-CN" sz="2000" dirty="0">
                <a:solidFill>
                  <a:srgbClr val="595959"/>
                </a:solidFill>
                <a:latin typeface="微软雅黑" panose="020B0503020204020204" pitchFamily="34" charset="-122"/>
                <a:ea typeface="微软雅黑" panose="020B0503020204020204" pitchFamily="34" charset="-122"/>
                <a:cs typeface="+mn-ea"/>
              </a:rPr>
              <a:t>，可以查看</a:t>
            </a:r>
            <a:r>
              <a:rPr lang="zh-CN" altLang="zh-CN" sz="2000" dirty="0">
                <a:solidFill>
                  <a:srgbClr val="1369B2"/>
                </a:solidFill>
                <a:latin typeface="微软雅黑" panose="020B0503020204020204" pitchFamily="34" charset="-122"/>
                <a:ea typeface="微软雅黑" panose="020B0503020204020204" pitchFamily="34" charset="-122"/>
              </a:rPr>
              <a:t>请求体信息</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Request Headers</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为</a:t>
            </a:r>
            <a:r>
              <a:rPr lang="zh-CN" altLang="zh-CN" sz="2000" dirty="0">
                <a:solidFill>
                  <a:srgbClr val="1369B2"/>
                </a:solidFill>
                <a:latin typeface="微软雅黑" panose="020B0503020204020204" pitchFamily="34" charset="-122"/>
                <a:ea typeface="微软雅黑" panose="020B0503020204020204" pitchFamily="34" charset="-122"/>
              </a:rPr>
              <a:t>请求头</a:t>
            </a:r>
            <a:r>
              <a:rPr lang="zh-CN" altLang="zh-CN" sz="2000" dirty="0">
                <a:solidFill>
                  <a:srgbClr val="595959"/>
                </a:solidFill>
                <a:latin typeface="微软雅黑" panose="020B0503020204020204" pitchFamily="34" charset="-122"/>
                <a:ea typeface="微软雅黑" panose="020B0503020204020204" pitchFamily="34" charset="-122"/>
                <a:cs typeface="+mn-ea"/>
              </a:rPr>
              <a:t>，可以查看</a:t>
            </a:r>
            <a:r>
              <a:rPr lang="zh-CN" altLang="zh-CN" sz="2000" dirty="0">
                <a:solidFill>
                  <a:srgbClr val="1369B2"/>
                </a:solidFill>
                <a:latin typeface="微软雅黑" panose="020B0503020204020204" pitchFamily="34" charset="-122"/>
                <a:ea typeface="微软雅黑" panose="020B0503020204020204" pitchFamily="34" charset="-122"/>
              </a:rPr>
              <a:t>请求头信息</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lvl="0" indent="-342900">
              <a:lnSpc>
                <a:spcPct val="150000"/>
              </a:lnSpc>
              <a:buFont typeface="Wingdings" panose="05000000000000000000" pitchFamily="2" charset="2"/>
              <a:buChar char=""/>
            </a:pPr>
            <a:r>
              <a:rPr lang="zh-CN" altLang="zh-CN" sz="2000" dirty="0">
                <a:solidFill>
                  <a:srgbClr val="595959"/>
                </a:solidFill>
                <a:latin typeface="微软雅黑" panose="020B0503020204020204" pitchFamily="34" charset="-122"/>
                <a:ea typeface="微软雅黑" panose="020B0503020204020204" pitchFamily="34" charset="-122"/>
                <a:cs typeface="+mn-ea"/>
              </a:rPr>
              <a:t>响应数据：</a:t>
            </a:r>
            <a:r>
              <a:rPr lang="zh-CN" altLang="en-US" sz="2000" dirty="0">
                <a:solidFill>
                  <a:srgbClr val="595959"/>
                </a:solidFill>
                <a:latin typeface="微软雅黑" panose="020B0503020204020204" pitchFamily="34" charset="-122"/>
                <a:ea typeface="微软雅黑" panose="020B0503020204020204" pitchFamily="34" charset="-122"/>
                <a:cs typeface="+mn-ea"/>
              </a:rPr>
              <a:t>其</a:t>
            </a:r>
            <a:r>
              <a:rPr lang="zh-CN" altLang="zh-CN" sz="2000" dirty="0">
                <a:solidFill>
                  <a:srgbClr val="595959"/>
                </a:solidFill>
                <a:latin typeface="微软雅黑" panose="020B0503020204020204" pitchFamily="34" charset="-122"/>
                <a:ea typeface="微软雅黑" panose="020B0503020204020204" pitchFamily="34" charset="-122"/>
                <a:cs typeface="+mn-ea"/>
              </a:rPr>
              <a:t>下也有两个子选项卡，分别是</a:t>
            </a:r>
            <a:r>
              <a:rPr lang="zh-CN" altLang="en-US"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Request Body</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en-US"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Request Headers</a:t>
            </a:r>
            <a:r>
              <a:rPr lang="zh-CN" altLang="en-US" sz="2000" dirty="0">
                <a:solidFill>
                  <a:srgbClr val="1369B2"/>
                </a:solidFill>
                <a:latin typeface="微软雅黑" panose="020B0503020204020204" pitchFamily="34" charset="-122"/>
                <a:ea typeface="微软雅黑" panose="020B0503020204020204" pitchFamily="34" charset="-122"/>
              </a:rPr>
              <a:t>” </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Response Body</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为</a:t>
            </a:r>
            <a:r>
              <a:rPr lang="zh-CN" altLang="zh-CN" sz="2000" dirty="0">
                <a:solidFill>
                  <a:srgbClr val="1369B2"/>
                </a:solidFill>
                <a:latin typeface="微软雅黑" panose="020B0503020204020204" pitchFamily="34" charset="-122"/>
                <a:ea typeface="微软雅黑" panose="020B0503020204020204" pitchFamily="34" charset="-122"/>
              </a:rPr>
              <a:t>响应体</a:t>
            </a:r>
            <a:r>
              <a:rPr lang="zh-CN" altLang="zh-CN" sz="2000" dirty="0">
                <a:solidFill>
                  <a:srgbClr val="595959"/>
                </a:solidFill>
                <a:latin typeface="微软雅黑" panose="020B0503020204020204" pitchFamily="34" charset="-122"/>
                <a:ea typeface="微软雅黑" panose="020B0503020204020204" pitchFamily="34" charset="-122"/>
                <a:cs typeface="+mn-ea"/>
              </a:rPr>
              <a:t>，可以查看</a:t>
            </a:r>
            <a:r>
              <a:rPr lang="zh-CN" altLang="zh-CN" sz="2000" dirty="0">
                <a:solidFill>
                  <a:srgbClr val="1369B2"/>
                </a:solidFill>
                <a:latin typeface="微软雅黑" panose="020B0503020204020204" pitchFamily="34" charset="-122"/>
                <a:ea typeface="微软雅黑" panose="020B0503020204020204" pitchFamily="34" charset="-122"/>
              </a:rPr>
              <a:t>响应体数据</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Response Headers</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为</a:t>
            </a:r>
            <a:r>
              <a:rPr lang="zh-CN" altLang="zh-CN" sz="2000" dirty="0">
                <a:solidFill>
                  <a:srgbClr val="1369B2"/>
                </a:solidFill>
                <a:latin typeface="微软雅黑" panose="020B0503020204020204" pitchFamily="34" charset="-122"/>
                <a:ea typeface="微软雅黑" panose="020B0503020204020204" pitchFamily="34" charset="-122"/>
              </a:rPr>
              <a:t>响应头</a:t>
            </a:r>
            <a:r>
              <a:rPr lang="zh-CN" altLang="zh-CN" sz="2000" dirty="0">
                <a:solidFill>
                  <a:srgbClr val="595959"/>
                </a:solidFill>
                <a:latin typeface="微软雅黑" panose="020B0503020204020204" pitchFamily="34" charset="-122"/>
                <a:ea typeface="微软雅黑" panose="020B0503020204020204" pitchFamily="34" charset="-122"/>
                <a:cs typeface="+mn-ea"/>
              </a:rPr>
              <a:t>，可以查看</a:t>
            </a:r>
            <a:r>
              <a:rPr lang="zh-CN" altLang="zh-CN" sz="2000" dirty="0">
                <a:solidFill>
                  <a:srgbClr val="1369B2"/>
                </a:solidFill>
                <a:latin typeface="微软雅黑" panose="020B0503020204020204" pitchFamily="34" charset="-122"/>
                <a:ea typeface="微软雅黑" panose="020B0503020204020204" pitchFamily="34" charset="-122"/>
              </a:rPr>
              <a:t>响应头数据</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69223" y="1094227"/>
            <a:ext cx="10041702" cy="1477328"/>
          </a:xfrm>
          <a:prstGeom prst="rect">
            <a:avLst/>
          </a:prstGeom>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zh-CN" altLang="en-US" sz="2000" dirty="0">
                <a:solidFill>
                  <a:srgbClr val="595959"/>
                </a:solidFill>
                <a:latin typeface="微软雅黑" panose="020B0503020204020204" pitchFamily="34" charset="-122"/>
                <a:ea typeface="微软雅黑" panose="020B0503020204020204" pitchFamily="34" charset="-122"/>
                <a:cs typeface="+mn-ea"/>
              </a:rPr>
              <a:t>取样器列举的两个</a:t>
            </a:r>
            <a:r>
              <a:rPr lang="zh-CN" altLang="zh-CN" sz="2000" dirty="0">
                <a:solidFill>
                  <a:srgbClr val="595959"/>
                </a:solidFill>
                <a:latin typeface="微软雅黑" panose="020B0503020204020204" pitchFamily="34" charset="-122"/>
                <a:ea typeface="微软雅黑" panose="020B0503020204020204" pitchFamily="34" charset="-122"/>
                <a:cs typeface="+mn-ea"/>
              </a:rPr>
              <a:t>案例的基础上添加</a:t>
            </a:r>
            <a:r>
              <a:rPr lang="zh-CN" altLang="en-US" sz="2000" dirty="0">
                <a:solidFill>
                  <a:srgbClr val="595959"/>
                </a:solidFill>
                <a:latin typeface="微软雅黑" panose="020B0503020204020204" pitchFamily="34" charset="-122"/>
                <a:ea typeface="微软雅黑" panose="020B0503020204020204" pitchFamily="34" charset="-122"/>
                <a:cs typeface="+mn-ea"/>
              </a:rPr>
              <a:t>两个查看</a:t>
            </a:r>
            <a:r>
              <a:rPr lang="zh-CN" altLang="zh-CN" sz="2000" dirty="0">
                <a:solidFill>
                  <a:srgbClr val="595959"/>
                </a:solidFill>
                <a:latin typeface="微软雅黑" panose="020B0503020204020204" pitchFamily="34" charset="-122"/>
                <a:ea typeface="微软雅黑" panose="020B0503020204020204" pitchFamily="34" charset="-122"/>
                <a:cs typeface="+mn-ea"/>
              </a:rPr>
              <a:t>结果树，第一个</a:t>
            </a:r>
            <a:r>
              <a:rPr lang="zh-CN" altLang="en-US" sz="2000" dirty="0">
                <a:solidFill>
                  <a:srgbClr val="595959"/>
                </a:solidFill>
                <a:latin typeface="微软雅黑" panose="020B0503020204020204" pitchFamily="34" charset="-122"/>
                <a:ea typeface="微软雅黑" panose="020B0503020204020204" pitchFamily="34" charset="-122"/>
                <a:cs typeface="+mn-ea"/>
              </a:rPr>
              <a:t>查看</a:t>
            </a:r>
            <a:r>
              <a:rPr lang="zh-CN" altLang="zh-CN" sz="2000" dirty="0">
                <a:solidFill>
                  <a:srgbClr val="595959"/>
                </a:solidFill>
                <a:latin typeface="微软雅黑" panose="020B0503020204020204" pitchFamily="34" charset="-122"/>
                <a:ea typeface="微软雅黑" panose="020B0503020204020204" pitchFamily="34" charset="-122"/>
                <a:cs typeface="+mn-ea"/>
              </a:rPr>
              <a:t>结果树</a:t>
            </a:r>
            <a:r>
              <a:rPr lang="zh-CN" altLang="zh-CN" sz="2000" dirty="0">
                <a:solidFill>
                  <a:srgbClr val="1369B2"/>
                </a:solidFill>
                <a:latin typeface="微软雅黑" panose="020B0503020204020204" pitchFamily="34" charset="-122"/>
                <a:ea typeface="微软雅黑" panose="020B0503020204020204" pitchFamily="34" charset="-122"/>
              </a:rPr>
              <a:t>从测试计划添加</a:t>
            </a:r>
            <a:r>
              <a:rPr lang="zh-CN" altLang="zh-CN" sz="2000" dirty="0">
                <a:solidFill>
                  <a:srgbClr val="595959"/>
                </a:solidFill>
                <a:latin typeface="微软雅黑" panose="020B0503020204020204" pitchFamily="34" charset="-122"/>
                <a:ea typeface="微软雅黑" panose="020B0503020204020204" pitchFamily="34" charset="-122"/>
                <a:cs typeface="+mn-ea"/>
              </a:rPr>
              <a:t>，第二个</a:t>
            </a:r>
            <a:r>
              <a:rPr lang="zh-CN" altLang="en-US" sz="2000" dirty="0">
                <a:solidFill>
                  <a:srgbClr val="595959"/>
                </a:solidFill>
                <a:latin typeface="微软雅黑" panose="020B0503020204020204" pitchFamily="34" charset="-122"/>
                <a:ea typeface="微软雅黑" panose="020B0503020204020204" pitchFamily="34" charset="-122"/>
                <a:cs typeface="+mn-ea"/>
              </a:rPr>
              <a:t>查看</a:t>
            </a:r>
            <a:r>
              <a:rPr lang="zh-CN" altLang="zh-CN" sz="2000" dirty="0">
                <a:solidFill>
                  <a:srgbClr val="595959"/>
                </a:solidFill>
                <a:latin typeface="微软雅黑" panose="020B0503020204020204" pitchFamily="34" charset="-122"/>
                <a:ea typeface="微软雅黑" panose="020B0503020204020204" pitchFamily="34" charset="-122"/>
                <a:cs typeface="+mn-ea"/>
              </a:rPr>
              <a:t>结果树</a:t>
            </a:r>
            <a:r>
              <a:rPr lang="zh-CN" altLang="zh-CN" sz="2000" dirty="0">
                <a:solidFill>
                  <a:srgbClr val="1369B2"/>
                </a:solidFill>
                <a:latin typeface="微软雅黑" panose="020B0503020204020204" pitchFamily="34" charset="-122"/>
                <a:ea typeface="微软雅黑" panose="020B0503020204020204" pitchFamily="34" charset="-122"/>
              </a:rPr>
              <a:t>从名称为“使用</a:t>
            </a:r>
            <a:r>
              <a:rPr lang="zh-CN" altLang="en-US" sz="2000" dirty="0">
                <a:solidFill>
                  <a:srgbClr val="1369B2"/>
                </a:solidFill>
                <a:latin typeface="微软雅黑" panose="020B0503020204020204" pitchFamily="34" charset="-122"/>
                <a:ea typeface="微软雅黑" panose="020B0503020204020204" pitchFamily="34" charset="-122"/>
              </a:rPr>
              <a:t>消息体数据传递</a:t>
            </a:r>
            <a:r>
              <a:rPr lang="en-US" altLang="zh-CN" sz="2000" dirty="0">
                <a:solidFill>
                  <a:srgbClr val="1369B2"/>
                </a:solidFill>
                <a:latin typeface="微软雅黑" panose="020B0503020204020204" pitchFamily="34" charset="-122"/>
                <a:ea typeface="微软雅黑" panose="020B0503020204020204" pitchFamily="34" charset="-122"/>
              </a:rPr>
              <a:t>POST</a:t>
            </a:r>
            <a:r>
              <a:rPr lang="zh-CN" altLang="en-US" sz="2000" dirty="0">
                <a:solidFill>
                  <a:srgbClr val="1369B2"/>
                </a:solidFill>
                <a:latin typeface="微软雅黑" panose="020B0503020204020204" pitchFamily="34" charset="-122"/>
                <a:ea typeface="微软雅黑" panose="020B0503020204020204" pitchFamily="34" charset="-122"/>
              </a:rPr>
              <a:t>请求参数</a:t>
            </a:r>
            <a:r>
              <a:rPr lang="zh-CN" altLang="zh-CN" sz="2000" dirty="0">
                <a:solidFill>
                  <a:srgbClr val="1369B2"/>
                </a:solidFill>
                <a:latin typeface="微软雅黑" panose="020B0503020204020204" pitchFamily="34" charset="-122"/>
                <a:ea typeface="微软雅黑" panose="020B0503020204020204" pitchFamily="34" charset="-122"/>
              </a:rPr>
              <a:t>”的线程组添加</a:t>
            </a:r>
            <a:r>
              <a:rPr lang="zh-CN" altLang="zh-CN" sz="2000" dirty="0">
                <a:solidFill>
                  <a:srgbClr val="595959"/>
                </a:solidFill>
                <a:latin typeface="微软雅黑" panose="020B0503020204020204" pitchFamily="34" charset="-122"/>
                <a:ea typeface="微软雅黑" panose="020B0503020204020204" pitchFamily="34" charset="-122"/>
                <a:cs typeface="+mn-ea"/>
              </a:rPr>
              <a:t>。添加成功之后，发送请求并查看测试结果</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8" name="图片 7">
            <a:extLst>
              <a:ext uri="{FF2B5EF4-FFF2-40B4-BE49-F238E27FC236}">
                <a16:creationId xmlns:a16="http://schemas.microsoft.com/office/drawing/2014/main" id="{72623D2C-7447-13B2-9BE5-41EB2C1D8324}"/>
              </a:ext>
            </a:extLst>
          </p:cNvPr>
          <p:cNvPicPr>
            <a:picLocks noChangeAspect="1"/>
          </p:cNvPicPr>
          <p:nvPr/>
        </p:nvPicPr>
        <p:blipFill>
          <a:blip r:embed="rId3"/>
          <a:stretch>
            <a:fillRect/>
          </a:stretch>
        </p:blipFill>
        <p:spPr>
          <a:xfrm>
            <a:off x="4095206" y="2930891"/>
            <a:ext cx="4000000" cy="271428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095429"/>
            <a:ext cx="9820894" cy="499624"/>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添加成功之后执行测试，</a:t>
            </a:r>
            <a:r>
              <a:rPr lang="zh-CN" altLang="en-US" sz="2000" dirty="0">
                <a:solidFill>
                  <a:srgbClr val="1369B2"/>
                </a:solidFill>
                <a:latin typeface="微软雅黑" panose="020B0503020204020204" pitchFamily="34" charset="-122"/>
                <a:ea typeface="微软雅黑" panose="020B0503020204020204" pitchFamily="34" charset="-122"/>
              </a:rPr>
              <a:t>查看</a:t>
            </a:r>
            <a:r>
              <a:rPr lang="zh-CN" altLang="zh-CN" sz="2000" dirty="0">
                <a:solidFill>
                  <a:srgbClr val="1369B2"/>
                </a:solidFill>
                <a:latin typeface="微软雅黑" panose="020B0503020204020204" pitchFamily="34" charset="-122"/>
                <a:ea typeface="微软雅黑" panose="020B0503020204020204" pitchFamily="34" charset="-122"/>
              </a:rPr>
              <a:t>结果树界面</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11" name="图片 10">
            <a:extLst>
              <a:ext uri="{FF2B5EF4-FFF2-40B4-BE49-F238E27FC236}">
                <a16:creationId xmlns:a16="http://schemas.microsoft.com/office/drawing/2014/main" id="{C6F98011-BBFB-AEF6-6E74-DCBEB19D4DF6}"/>
              </a:ext>
            </a:extLst>
          </p:cNvPr>
          <p:cNvPicPr>
            <a:picLocks noChangeAspect="1"/>
          </p:cNvPicPr>
          <p:nvPr/>
        </p:nvPicPr>
        <p:blipFill>
          <a:blip r:embed="rId3"/>
          <a:stretch>
            <a:fillRect/>
          </a:stretch>
        </p:blipFill>
        <p:spPr>
          <a:xfrm>
            <a:off x="2135206" y="1850870"/>
            <a:ext cx="7833065" cy="473567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性能测试种类</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3"/>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just">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性能测试种类</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zh-CN" sz="2000" dirty="0">
                <a:solidFill>
                  <a:srgbClr val="1369B2"/>
                </a:solidFill>
                <a:latin typeface="微软雅黑" panose="020B0503020204020204" pitchFamily="34" charset="-122"/>
                <a:ea typeface="微软雅黑" panose="020B0503020204020204" pitchFamily="34" charset="-122"/>
                <a:cs typeface="+mn-ea"/>
              </a:rPr>
              <a:t>描述常见的性能测试种类及其特点</a:t>
            </a: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2150621" y="1724607"/>
            <a:ext cx="4421629"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文本框 25"/>
          <p:cNvSpPr txBox="1"/>
          <p:nvPr/>
        </p:nvSpPr>
        <p:spPr>
          <a:xfrm>
            <a:off x="2182152" y="1843691"/>
            <a:ext cx="4279098" cy="461665"/>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rPr>
              <a:t>解决查看结果树中的乱码问题</a:t>
            </a:r>
            <a:endParaRPr lang="zh-CN" altLang="zh-CN"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6706565" y="1739996"/>
            <a:ext cx="83127"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9" name="矩形 8"/>
          <p:cNvSpPr/>
          <p:nvPr/>
        </p:nvSpPr>
        <p:spPr>
          <a:xfrm>
            <a:off x="6894294" y="1739996"/>
            <a:ext cx="83127"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3" name="矩形 2"/>
          <p:cNvSpPr/>
          <p:nvPr/>
        </p:nvSpPr>
        <p:spPr>
          <a:xfrm>
            <a:off x="828379" y="2854953"/>
            <a:ext cx="10124385" cy="1422954"/>
          </a:xfrm>
          <a:prstGeom prst="rect">
            <a:avLst/>
          </a:prstGeom>
        </p:spPr>
        <p:txBody>
          <a:bodyPr wrap="square">
            <a:spAutoFit/>
          </a:bodyPr>
          <a:lstStyle/>
          <a:p>
            <a:pPr indent="457200">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在</a:t>
            </a:r>
            <a:r>
              <a:rPr lang="zh-CN" altLang="en-US" sz="2000" dirty="0">
                <a:solidFill>
                  <a:srgbClr val="1369B2"/>
                </a:solidFill>
                <a:latin typeface="微软雅黑" panose="020B0503020204020204" pitchFamily="34" charset="-122"/>
                <a:ea typeface="微软雅黑" panose="020B0503020204020204" pitchFamily="34" charset="-122"/>
              </a:rPr>
              <a:t>查看</a:t>
            </a:r>
            <a:r>
              <a:rPr lang="zh-CN" altLang="zh-CN" sz="2000" dirty="0">
                <a:solidFill>
                  <a:srgbClr val="1369B2"/>
                </a:solidFill>
                <a:latin typeface="微软雅黑" panose="020B0503020204020204" pitchFamily="34" charset="-122"/>
                <a:ea typeface="微软雅黑" panose="020B0503020204020204" pitchFamily="34" charset="-122"/>
              </a:rPr>
              <a:t>结果树</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中有时会出现</a:t>
            </a:r>
            <a:r>
              <a:rPr lang="zh-CN" altLang="zh-CN" sz="2000" dirty="0">
                <a:solidFill>
                  <a:srgbClr val="1369B2"/>
                </a:solidFill>
                <a:latin typeface="微软雅黑" panose="020B0503020204020204" pitchFamily="34" charset="-122"/>
                <a:ea typeface="微软雅黑" panose="020B0503020204020204" pitchFamily="34" charset="-122"/>
              </a:rPr>
              <a:t>乱码</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的问题</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这是因为</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在解析响应数据时，</a:t>
            </a:r>
            <a:r>
              <a:rPr lang="zh-CN" altLang="zh-CN" sz="2000" dirty="0">
                <a:solidFill>
                  <a:srgbClr val="1369B2"/>
                </a:solidFill>
                <a:latin typeface="微软雅黑" panose="020B0503020204020204" pitchFamily="34" charset="-122"/>
                <a:ea typeface="微软雅黑" panose="020B0503020204020204" pitchFamily="34" charset="-122"/>
              </a:rPr>
              <a:t>使用的编码不能很好</a:t>
            </a:r>
            <a:r>
              <a:rPr lang="zh-CN" altLang="en-US" sz="2000" dirty="0">
                <a:solidFill>
                  <a:srgbClr val="1369B2"/>
                </a:solidFill>
                <a:latin typeface="微软雅黑" panose="020B0503020204020204" pitchFamily="34" charset="-122"/>
                <a:ea typeface="微软雅黑" panose="020B0503020204020204" pitchFamily="34" charset="-122"/>
              </a:rPr>
              <a:t>地</a:t>
            </a:r>
            <a:r>
              <a:rPr lang="zh-CN" altLang="zh-CN" sz="2000" dirty="0">
                <a:solidFill>
                  <a:srgbClr val="1369B2"/>
                </a:solidFill>
                <a:latin typeface="微软雅黑" panose="020B0503020204020204" pitchFamily="34" charset="-122"/>
                <a:ea typeface="微软雅黑" panose="020B0503020204020204" pitchFamily="34" charset="-122"/>
              </a:rPr>
              <a:t>支持中文</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。解决</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查看结果树中</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的乱码问题需要修改</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配置文件。编辑</a:t>
            </a:r>
            <a:r>
              <a:rPr lang="en-US" altLang="zh-CN" sz="2000" dirty="0" err="1">
                <a:solidFill>
                  <a:srgbClr val="1369B2"/>
                </a:solidFill>
                <a:latin typeface="微软雅黑" panose="020B0503020204020204" pitchFamily="34" charset="-122"/>
                <a:ea typeface="微软雅黑" panose="020B0503020204020204" pitchFamily="34" charset="-122"/>
              </a:rPr>
              <a:t>jmeter.properties</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将</a:t>
            </a:r>
            <a:r>
              <a:rPr lang="en-US" altLang="zh-CN" sz="2000" dirty="0" err="1">
                <a:solidFill>
                  <a:srgbClr val="1369B2"/>
                </a:solidFill>
                <a:latin typeface="微软雅黑" panose="020B0503020204020204" pitchFamily="34" charset="-122"/>
                <a:ea typeface="微软雅黑" panose="020B0503020204020204" pitchFamily="34" charset="-122"/>
              </a:rPr>
              <a:t>sampleresult.default.encoding</a:t>
            </a:r>
            <a:r>
              <a:rPr lang="en-US" altLang="zh-CN" sz="2000" dirty="0">
                <a:solidFill>
                  <a:srgbClr val="1369B2"/>
                </a:solidFill>
                <a:latin typeface="微软雅黑" panose="020B0503020204020204" pitchFamily="34" charset="-122"/>
                <a:ea typeface="微软雅黑" panose="020B0503020204020204" pitchFamily="34" charset="-122"/>
              </a:rPr>
              <a:t>=UTF-8</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rgbClr val="1369B2"/>
                </a:solidFill>
                <a:latin typeface="微软雅黑" panose="020B0503020204020204" pitchFamily="34" charset="-122"/>
                <a:ea typeface="微软雅黑" panose="020B0503020204020204" pitchFamily="34" charset="-122"/>
              </a:rPr>
              <a:t>取消注释</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p>
        </p:txBody>
      </p:sp>
      <p:sp>
        <p:nvSpPr>
          <p:cNvPr id="12" name="矩形 11"/>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p>
        </p:txBody>
      </p:sp>
      <p:pic>
        <p:nvPicPr>
          <p:cNvPr id="13" name="图形 22" descr="讲故事"/>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767" y="1398145"/>
            <a:ext cx="1015842" cy="1015842"/>
          </a:xfrm>
          <a:prstGeom prst="rect">
            <a:avLst/>
          </a:prstGeom>
        </p:spPr>
      </p:pic>
      <p:pic>
        <p:nvPicPr>
          <p:cNvPr id="4" name="图片 3">
            <a:extLst>
              <a:ext uri="{FF2B5EF4-FFF2-40B4-BE49-F238E27FC236}">
                <a16:creationId xmlns:a16="http://schemas.microsoft.com/office/drawing/2014/main" id="{19D50B87-118C-BB66-257C-4BDC1C4054EE}"/>
              </a:ext>
            </a:extLst>
          </p:cNvPr>
          <p:cNvPicPr>
            <a:picLocks noChangeAspect="1"/>
          </p:cNvPicPr>
          <p:nvPr/>
        </p:nvPicPr>
        <p:blipFill>
          <a:blip r:embed="rId5"/>
          <a:stretch>
            <a:fillRect/>
          </a:stretch>
        </p:blipFill>
        <p:spPr>
          <a:xfrm>
            <a:off x="1709492" y="5157794"/>
            <a:ext cx="8771428" cy="40952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595735"/>
            <a:ext cx="10340772" cy="1938992"/>
          </a:xfrm>
          <a:prstGeom prst="rect">
            <a:avLst/>
          </a:prstGeom>
        </p:spPr>
        <p:txBody>
          <a:bodyPr wrap="square">
            <a:spAutoFit/>
          </a:bodyPr>
          <a:lstStyle/>
          <a:p>
            <a:pPr indent="457200">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聚合报告</a:t>
            </a:r>
            <a:r>
              <a:rPr lang="zh-CN" altLang="zh-CN" sz="2000" dirty="0">
                <a:solidFill>
                  <a:srgbClr val="595959"/>
                </a:solidFill>
                <a:latin typeface="微软雅黑" panose="020B0503020204020204" pitchFamily="34" charset="-122"/>
                <a:ea typeface="微软雅黑" panose="020B0503020204020204" pitchFamily="34" charset="-122"/>
                <a:cs typeface="+mn-ea"/>
              </a:rPr>
              <a:t>用于测试结束后，</a:t>
            </a:r>
            <a:r>
              <a:rPr lang="zh-CN" altLang="zh-CN" sz="2000" dirty="0">
                <a:solidFill>
                  <a:srgbClr val="1369B2"/>
                </a:solidFill>
                <a:latin typeface="微软雅黑" panose="020B0503020204020204" pitchFamily="34" charset="-122"/>
                <a:ea typeface="微软雅黑" panose="020B0503020204020204" pitchFamily="34" charset="-122"/>
              </a:rPr>
              <a:t>收集系统各项性能指标</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例</a:t>
            </a:r>
            <a:r>
              <a:rPr lang="zh-CN" altLang="zh-CN" sz="2000" dirty="0">
                <a:solidFill>
                  <a:srgbClr val="595959"/>
                </a:solidFill>
                <a:latin typeface="微软雅黑" panose="020B0503020204020204" pitchFamily="34" charset="-122"/>
                <a:ea typeface="微软雅黑" panose="020B0503020204020204" pitchFamily="34" charset="-122"/>
                <a:cs typeface="+mn-ea"/>
              </a:rPr>
              <a:t>如</a:t>
            </a:r>
            <a:r>
              <a:rPr lang="zh-CN" altLang="zh-CN" sz="2000" dirty="0">
                <a:solidFill>
                  <a:srgbClr val="1369B2"/>
                </a:solidFill>
                <a:latin typeface="微软雅黑" panose="020B0503020204020204" pitchFamily="34" charset="-122"/>
                <a:ea typeface="微软雅黑" panose="020B0503020204020204" pitchFamily="34" charset="-122"/>
              </a:rPr>
              <a:t>响应时间</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并发数</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吞吐量</a:t>
            </a:r>
            <a:r>
              <a:rPr lang="zh-CN" altLang="zh-CN" sz="2000" dirty="0">
                <a:solidFill>
                  <a:srgbClr val="595959"/>
                </a:solidFill>
                <a:latin typeface="微软雅黑" panose="020B0503020204020204" pitchFamily="34" charset="-122"/>
                <a:ea typeface="微软雅黑" panose="020B0503020204020204" pitchFamily="34" charset="-122"/>
                <a:cs typeface="+mn-ea"/>
              </a:rPr>
              <a:t>等。添加聚合报告的方式与添加</a:t>
            </a:r>
            <a:r>
              <a:rPr lang="zh-CN" altLang="en-US" sz="2000" dirty="0">
                <a:solidFill>
                  <a:srgbClr val="595959"/>
                </a:solidFill>
                <a:latin typeface="微软雅黑" panose="020B0503020204020204" pitchFamily="34" charset="-122"/>
                <a:ea typeface="微软雅黑" panose="020B0503020204020204" pitchFamily="34" charset="-122"/>
                <a:cs typeface="+mn-ea"/>
              </a:rPr>
              <a:t>查看</a:t>
            </a:r>
            <a:r>
              <a:rPr lang="zh-CN" altLang="zh-CN" sz="2000" dirty="0">
                <a:solidFill>
                  <a:srgbClr val="595959"/>
                </a:solidFill>
                <a:latin typeface="微软雅黑" panose="020B0503020204020204" pitchFamily="34" charset="-122"/>
                <a:ea typeface="微软雅黑" panose="020B0503020204020204" pitchFamily="34" charset="-122"/>
                <a:cs typeface="+mn-ea"/>
              </a:rPr>
              <a:t>结果树的方式相似，首先选中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主界面的测试计划或线程组并</a:t>
            </a:r>
            <a:r>
              <a:rPr lang="zh-CN" altLang="en-US" sz="2000" dirty="0">
                <a:solidFill>
                  <a:srgbClr val="595959"/>
                </a:solidFill>
                <a:latin typeface="微软雅黑" panose="020B0503020204020204" pitchFamily="34" charset="-122"/>
                <a:ea typeface="微软雅黑" panose="020B0503020204020204" pitchFamily="34" charset="-122"/>
                <a:cs typeface="+mn-ea"/>
              </a:rPr>
              <a:t>右键单击</a:t>
            </a:r>
            <a:r>
              <a:rPr lang="zh-CN" altLang="zh-CN" sz="2000" dirty="0">
                <a:solidFill>
                  <a:srgbClr val="595959"/>
                </a:solidFill>
                <a:latin typeface="微软雅黑" panose="020B0503020204020204" pitchFamily="34" charset="-122"/>
                <a:ea typeface="微软雅黑" panose="020B0503020204020204" pitchFamily="34" charset="-122"/>
                <a:cs typeface="+mn-ea"/>
              </a:rPr>
              <a:t>，在弹出的</a:t>
            </a:r>
            <a:r>
              <a:rPr lang="zh-CN" altLang="en-US" sz="2000" dirty="0">
                <a:solidFill>
                  <a:srgbClr val="595959"/>
                </a:solidFill>
                <a:latin typeface="微软雅黑" panose="020B0503020204020204" pitchFamily="34" charset="-122"/>
                <a:ea typeface="微软雅黑" panose="020B0503020204020204" pitchFamily="34" charset="-122"/>
                <a:cs typeface="+mn-ea"/>
              </a:rPr>
              <a:t>快捷菜单</a:t>
            </a:r>
            <a:r>
              <a:rPr lang="zh-CN" altLang="zh-CN" sz="2000" dirty="0">
                <a:solidFill>
                  <a:srgbClr val="595959"/>
                </a:solidFill>
                <a:latin typeface="微软雅黑" panose="020B0503020204020204" pitchFamily="34" charset="-122"/>
                <a:ea typeface="微软雅黑" panose="020B0503020204020204" pitchFamily="34" charset="-122"/>
                <a:cs typeface="+mn-ea"/>
              </a:rPr>
              <a:t>中依次选择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“监听器”</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“聚合报告”</a:t>
            </a:r>
            <a:r>
              <a:rPr lang="zh-CN" altLang="zh-CN" sz="2000" dirty="0">
                <a:solidFill>
                  <a:srgbClr val="595959"/>
                </a:solidFill>
                <a:latin typeface="微软雅黑" panose="020B0503020204020204" pitchFamily="34" charset="-122"/>
                <a:ea typeface="微软雅黑" panose="020B0503020204020204" pitchFamily="34" charset="-122"/>
                <a:cs typeface="+mn-ea"/>
              </a:rPr>
              <a:t>，聚合报告界面</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p>
        </p:txBody>
      </p:sp>
      <p:sp>
        <p:nvSpPr>
          <p:cNvPr id="6" name="矩形 5"/>
          <p:cNvSpPr/>
          <p:nvPr/>
        </p:nvSpPr>
        <p:spPr>
          <a:xfrm>
            <a:off x="1143690" y="1045454"/>
            <a:ext cx="1732557" cy="553998"/>
          </a:xfrm>
          <a:prstGeom prst="rect">
            <a:avLst/>
          </a:prstGeom>
        </p:spPr>
        <p:txBody>
          <a:bodyPr wrap="square">
            <a:spAutoFit/>
          </a:bodyPr>
          <a:lstStyle/>
          <a:p>
            <a:pPr>
              <a:lnSpc>
                <a:spcPct val="150000"/>
              </a:lnSpc>
            </a:pPr>
            <a:r>
              <a:rPr lang="en-US" altLang="zh-CN" sz="2000" b="1">
                <a:solidFill>
                  <a:srgbClr val="595959"/>
                </a:solidFill>
                <a:latin typeface="微软雅黑" panose="020B0503020204020204" pitchFamily="34" charset="-122"/>
                <a:ea typeface="微软雅黑" panose="020B0503020204020204" pitchFamily="34" charset="-122"/>
                <a:cs typeface="+mn-ea"/>
              </a:rPr>
              <a:t>2.</a:t>
            </a:r>
            <a:r>
              <a:rPr lang="zh-CN" altLang="en-US" sz="2000" b="1">
                <a:solidFill>
                  <a:srgbClr val="595959"/>
                </a:solidFill>
                <a:latin typeface="微软雅黑" panose="020B0503020204020204" pitchFamily="34" charset="-122"/>
                <a:ea typeface="微软雅黑" panose="020B0503020204020204" pitchFamily="34" charset="-122"/>
                <a:cs typeface="+mn-ea"/>
              </a:rPr>
              <a:t>聚合报告</a:t>
            </a:r>
            <a:endParaRPr lang="zh-CN" altLang="en-US" sz="2000" b="1" dirty="0">
              <a:solidFill>
                <a:srgbClr val="595959"/>
              </a:solidFill>
              <a:latin typeface="微软雅黑" panose="020B0503020204020204" pitchFamily="34" charset="-122"/>
              <a:ea typeface="微软雅黑" panose="020B0503020204020204" pitchFamily="34" charset="-122"/>
              <a:cs typeface="+mn-ea"/>
            </a:endParaRPr>
          </a:p>
        </p:txBody>
      </p:sp>
      <p:pic>
        <p:nvPicPr>
          <p:cNvPr id="9" name="图片 8">
            <a:extLst>
              <a:ext uri="{FF2B5EF4-FFF2-40B4-BE49-F238E27FC236}">
                <a16:creationId xmlns:a16="http://schemas.microsoft.com/office/drawing/2014/main" id="{3B46074A-6724-7E4B-5C95-B327340313F9}"/>
              </a:ext>
            </a:extLst>
          </p:cNvPr>
          <p:cNvPicPr>
            <a:picLocks noChangeAspect="1"/>
          </p:cNvPicPr>
          <p:nvPr/>
        </p:nvPicPr>
        <p:blipFill>
          <a:blip r:embed="rId3"/>
          <a:stretch>
            <a:fillRect/>
          </a:stretch>
        </p:blipFill>
        <p:spPr>
          <a:xfrm>
            <a:off x="1271206" y="3645794"/>
            <a:ext cx="9846666" cy="2767957"/>
          </a:xfrm>
          <a:prstGeom prst="rect">
            <a:avLst/>
          </a:prstGeom>
        </p:spPr>
      </p:pic>
      <p:sp>
        <p:nvSpPr>
          <p:cNvPr id="10" name="矩形 9">
            <a:extLst>
              <a:ext uri="{FF2B5EF4-FFF2-40B4-BE49-F238E27FC236}">
                <a16:creationId xmlns:a16="http://schemas.microsoft.com/office/drawing/2014/main" id="{E4AFFEAD-6D89-103B-ACF1-2499FB616F49}"/>
              </a:ext>
            </a:extLst>
          </p:cNvPr>
          <p:cNvSpPr/>
          <p:nvPr/>
        </p:nvSpPr>
        <p:spPr>
          <a:xfrm>
            <a:off x="1284572" y="5445794"/>
            <a:ext cx="9846666" cy="57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168223"/>
            <a:ext cx="10340772" cy="553998"/>
          </a:xfrm>
          <a:prstGeom prst="rect">
            <a:avLst/>
          </a:prstGeom>
        </p:spPr>
        <p:txBody>
          <a:bodyPr wrap="square">
            <a:spAutoFit/>
          </a:bodyPr>
          <a:lstStyle/>
          <a:p>
            <a:pPr>
              <a:lnSpc>
                <a:spcPct val="150000"/>
              </a:lnSpc>
            </a:pPr>
            <a:r>
              <a:rPr lang="zh-CN" altLang="en-US" sz="2000">
                <a:solidFill>
                  <a:srgbClr val="595959"/>
                </a:solidFill>
                <a:latin typeface="微软雅黑" panose="020B0503020204020204" pitchFamily="34" charset="-122"/>
                <a:ea typeface="微软雅黑" panose="020B0503020204020204" pitchFamily="34" charset="-122"/>
                <a:cs typeface="+mn-ea"/>
              </a:rPr>
              <a:t>下面介绍</a:t>
            </a:r>
            <a:r>
              <a:rPr lang="zh-CN" altLang="zh-CN" sz="2000">
                <a:solidFill>
                  <a:srgbClr val="1369B2"/>
                </a:solidFill>
                <a:latin typeface="微软雅黑" panose="020B0503020204020204" pitchFamily="34" charset="-122"/>
                <a:ea typeface="微软雅黑" panose="020B0503020204020204" pitchFamily="34" charset="-122"/>
              </a:rPr>
              <a:t>聚合报告</a:t>
            </a:r>
            <a:r>
              <a:rPr lang="zh-CN" altLang="en-US" sz="2000">
                <a:solidFill>
                  <a:srgbClr val="595959"/>
                </a:solidFill>
                <a:latin typeface="微软雅黑" panose="020B0503020204020204" pitchFamily="34" charset="-122"/>
                <a:ea typeface="微软雅黑" panose="020B0503020204020204" pitchFamily="34" charset="-122"/>
                <a:cs typeface="+mn-ea"/>
              </a:rPr>
              <a:t>中的各项</a:t>
            </a:r>
            <a:r>
              <a:rPr lang="zh-CN" altLang="en-US" sz="2000">
                <a:solidFill>
                  <a:srgbClr val="1369B2"/>
                </a:solidFill>
                <a:latin typeface="微软雅黑" panose="020B0503020204020204" pitchFamily="34" charset="-122"/>
                <a:ea typeface="微软雅黑" panose="020B0503020204020204" pitchFamily="34" charset="-122"/>
              </a:rPr>
              <a:t>指标</a:t>
            </a:r>
            <a:r>
              <a:rPr lang="zh-CN" altLang="en-US" sz="2000">
                <a:solidFill>
                  <a:srgbClr val="595959"/>
                </a:solidFill>
                <a:latin typeface="微软雅黑" panose="020B0503020204020204" pitchFamily="34" charset="-122"/>
                <a:ea typeface="微软雅黑" panose="020B0503020204020204" pitchFamily="34" charset="-122"/>
                <a:cs typeface="+mn-ea"/>
              </a:rPr>
              <a:t>。</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4" name="矩形 3"/>
          <p:cNvSpPr/>
          <p:nvPr/>
        </p:nvSpPr>
        <p:spPr>
          <a:xfrm>
            <a:off x="1143690" y="1805348"/>
            <a:ext cx="9499634" cy="4247317"/>
          </a:xfrm>
          <a:prstGeom prst="rect">
            <a:avLst/>
          </a:prstGeom>
        </p:spPr>
        <p:txBody>
          <a:bodyPr wrap="square">
            <a:spAutoFit/>
          </a:bodyPr>
          <a:lstStyle/>
          <a:p>
            <a:pPr marL="342900" lvl="0" indent="-342900">
              <a:lnSpc>
                <a:spcPct val="150000"/>
              </a:lnSpc>
              <a:buFont typeface="Wingdings" panose="05000000000000000000" pitchFamily="2" charset="2"/>
              <a:buChar char=""/>
            </a:pPr>
            <a:r>
              <a:rPr lang="en-US" altLang="zh-CN" sz="2000">
                <a:solidFill>
                  <a:srgbClr val="595959"/>
                </a:solidFill>
                <a:latin typeface="微软雅黑" panose="020B0503020204020204" pitchFamily="34" charset="-122"/>
                <a:ea typeface="微软雅黑" panose="020B0503020204020204" pitchFamily="34" charset="-122"/>
                <a:cs typeface="+mn-ea"/>
              </a:rPr>
              <a:t>Label</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1369B2"/>
                </a:solidFill>
                <a:latin typeface="微软雅黑" panose="020B0503020204020204" pitchFamily="34" charset="-122"/>
                <a:ea typeface="微软雅黑" panose="020B0503020204020204" pitchFamily="34" charset="-122"/>
              </a:rPr>
              <a:t>请求的类型</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例</a:t>
            </a:r>
            <a:r>
              <a:rPr lang="zh-CN" altLang="zh-CN" sz="2000">
                <a:solidFill>
                  <a:srgbClr val="595959"/>
                </a:solidFill>
                <a:latin typeface="微软雅黑" panose="020B0503020204020204" pitchFamily="34" charset="-122"/>
                <a:ea typeface="微软雅黑" panose="020B0503020204020204" pitchFamily="34" charset="-122"/>
                <a:cs typeface="+mn-ea"/>
              </a:rPr>
              <a:t>如</a:t>
            </a:r>
            <a:r>
              <a:rPr lang="en-US" altLang="zh-CN" sz="2000">
                <a:solidFill>
                  <a:srgbClr val="595959"/>
                </a:solidFill>
                <a:latin typeface="微软雅黑" panose="020B0503020204020204" pitchFamily="34" charset="-122"/>
                <a:ea typeface="微软雅黑" panose="020B0503020204020204" pitchFamily="34" charset="-122"/>
                <a:cs typeface="+mn-ea"/>
              </a:rPr>
              <a:t>HTTP</a:t>
            </a:r>
            <a:r>
              <a:rPr lang="zh-CN" altLang="zh-CN" sz="2000">
                <a:solidFill>
                  <a:srgbClr val="595959"/>
                </a:solidFill>
                <a:latin typeface="微软雅黑" panose="020B0503020204020204" pitchFamily="34" charset="-122"/>
                <a:ea typeface="微软雅黑" panose="020B0503020204020204" pitchFamily="34" charset="-122"/>
                <a:cs typeface="+mn-ea"/>
              </a:rPr>
              <a:t>请求、</a:t>
            </a:r>
            <a:r>
              <a:rPr lang="en-US" altLang="zh-CN" sz="2000">
                <a:solidFill>
                  <a:srgbClr val="595959"/>
                </a:solidFill>
                <a:latin typeface="微软雅黑" panose="020B0503020204020204" pitchFamily="34" charset="-122"/>
                <a:ea typeface="微软雅黑" panose="020B0503020204020204" pitchFamily="34" charset="-122"/>
                <a:cs typeface="+mn-ea"/>
              </a:rPr>
              <a:t>FTP</a:t>
            </a:r>
            <a:r>
              <a:rPr lang="zh-CN" altLang="zh-CN" sz="2000">
                <a:solidFill>
                  <a:srgbClr val="595959"/>
                </a:solidFill>
                <a:latin typeface="微软雅黑" panose="020B0503020204020204" pitchFamily="34" charset="-122"/>
                <a:ea typeface="微软雅黑" panose="020B0503020204020204" pitchFamily="34" charset="-122"/>
                <a:cs typeface="+mn-ea"/>
              </a:rPr>
              <a:t>请求、</a:t>
            </a:r>
            <a:r>
              <a:rPr lang="en-US" altLang="zh-CN" sz="2000">
                <a:solidFill>
                  <a:srgbClr val="595959"/>
                </a:solidFill>
                <a:latin typeface="微软雅黑" panose="020B0503020204020204" pitchFamily="34" charset="-122"/>
                <a:ea typeface="微软雅黑" panose="020B0503020204020204" pitchFamily="34" charset="-122"/>
                <a:cs typeface="+mn-ea"/>
              </a:rPr>
              <a:t>Java</a:t>
            </a:r>
            <a:r>
              <a:rPr lang="zh-CN" altLang="zh-CN" sz="2000">
                <a:solidFill>
                  <a:srgbClr val="595959"/>
                </a:solidFill>
                <a:latin typeface="微软雅黑" panose="020B0503020204020204" pitchFamily="34" charset="-122"/>
                <a:ea typeface="微软雅黑" panose="020B0503020204020204" pitchFamily="34" charset="-122"/>
                <a:cs typeface="+mn-ea"/>
              </a:rPr>
              <a:t>请求等。</a:t>
            </a:r>
          </a:p>
          <a:p>
            <a:pPr marL="342900" lvl="0" indent="-342900">
              <a:lnSpc>
                <a:spcPct val="150000"/>
              </a:lnSpc>
              <a:buFont typeface="Wingdings" panose="05000000000000000000" pitchFamily="2" charset="2"/>
              <a:buChar char=""/>
            </a:pPr>
            <a:r>
              <a:rPr lang="zh-CN" altLang="zh-CN" sz="2000">
                <a:solidFill>
                  <a:srgbClr val="595959"/>
                </a:solidFill>
                <a:latin typeface="微软雅黑" panose="020B0503020204020204" pitchFamily="34" charset="-122"/>
                <a:ea typeface="微软雅黑" panose="020B0503020204020204" pitchFamily="34" charset="-122"/>
                <a:cs typeface="+mn-ea"/>
              </a:rPr>
              <a:t>样本：发送到服务器的</a:t>
            </a:r>
            <a:r>
              <a:rPr lang="zh-CN" altLang="zh-CN" sz="2000">
                <a:solidFill>
                  <a:srgbClr val="1369B2"/>
                </a:solidFill>
                <a:latin typeface="微软雅黑" panose="020B0503020204020204" pitchFamily="34" charset="-122"/>
                <a:ea typeface="微软雅黑" panose="020B0503020204020204" pitchFamily="34" charset="-122"/>
              </a:rPr>
              <a:t>请求数量</a:t>
            </a:r>
            <a:r>
              <a:rPr lang="zh-CN" altLang="zh-CN" sz="2000">
                <a:solidFill>
                  <a:srgbClr val="595959"/>
                </a:solidFill>
                <a:latin typeface="微软雅黑" panose="020B0503020204020204" pitchFamily="34" charset="-122"/>
                <a:ea typeface="微软雅黑" panose="020B0503020204020204" pitchFamily="34" charset="-122"/>
                <a:cs typeface="+mn-ea"/>
              </a:rPr>
              <a:t>。</a:t>
            </a:r>
          </a:p>
          <a:p>
            <a:pPr marL="342900" lvl="0" indent="-342900">
              <a:lnSpc>
                <a:spcPct val="150000"/>
              </a:lnSpc>
              <a:buFont typeface="Wingdings" panose="05000000000000000000" pitchFamily="2" charset="2"/>
              <a:buChar char=""/>
            </a:pPr>
            <a:r>
              <a:rPr lang="zh-CN" altLang="zh-CN" sz="2000">
                <a:solidFill>
                  <a:srgbClr val="595959"/>
                </a:solidFill>
                <a:latin typeface="微软雅黑" panose="020B0503020204020204" pitchFamily="34" charset="-122"/>
                <a:ea typeface="微软雅黑" panose="020B0503020204020204" pitchFamily="34" charset="-122"/>
                <a:cs typeface="+mn-ea"/>
              </a:rPr>
              <a:t>平均值：请求的</a:t>
            </a:r>
            <a:r>
              <a:rPr lang="zh-CN" altLang="zh-CN" sz="2000">
                <a:solidFill>
                  <a:srgbClr val="1369B2"/>
                </a:solidFill>
                <a:latin typeface="微软雅黑" panose="020B0503020204020204" pitchFamily="34" charset="-122"/>
                <a:ea typeface="微软雅黑" panose="020B0503020204020204" pitchFamily="34" charset="-122"/>
              </a:rPr>
              <a:t>平均响应时间</a:t>
            </a:r>
            <a:r>
              <a:rPr lang="zh-CN" altLang="zh-CN" sz="2000">
                <a:solidFill>
                  <a:srgbClr val="595959"/>
                </a:solidFill>
                <a:latin typeface="微软雅黑" panose="020B0503020204020204" pitchFamily="34" charset="-122"/>
                <a:ea typeface="微软雅黑" panose="020B0503020204020204" pitchFamily="34" charset="-122"/>
                <a:cs typeface="+mn-ea"/>
              </a:rPr>
              <a:t>，单位是毫秒。</a:t>
            </a:r>
          </a:p>
          <a:p>
            <a:pPr marL="342900" lvl="0" indent="-342900">
              <a:lnSpc>
                <a:spcPct val="150000"/>
              </a:lnSpc>
              <a:buFont typeface="Wingdings" panose="05000000000000000000" pitchFamily="2" charset="2"/>
              <a:buChar char=""/>
            </a:pPr>
            <a:r>
              <a:rPr lang="zh-CN" altLang="zh-CN" sz="2000">
                <a:solidFill>
                  <a:srgbClr val="595959"/>
                </a:solidFill>
                <a:latin typeface="微软雅黑" panose="020B0503020204020204" pitchFamily="34" charset="-122"/>
                <a:ea typeface="微软雅黑" panose="020B0503020204020204" pitchFamily="34" charset="-122"/>
                <a:cs typeface="+mn-ea"/>
              </a:rPr>
              <a:t>中位数：是一个</a:t>
            </a:r>
            <a:r>
              <a:rPr lang="zh-CN" altLang="zh-CN" sz="2000">
                <a:solidFill>
                  <a:srgbClr val="1369B2"/>
                </a:solidFill>
                <a:latin typeface="微软雅黑" panose="020B0503020204020204" pitchFamily="34" charset="-122"/>
                <a:ea typeface="微软雅黑" panose="020B0503020204020204" pitchFamily="34" charset="-122"/>
              </a:rPr>
              <a:t>时间值</a:t>
            </a:r>
            <a:r>
              <a:rPr lang="zh-CN" altLang="zh-CN" sz="2000">
                <a:solidFill>
                  <a:srgbClr val="595959"/>
                </a:solidFill>
                <a:latin typeface="微软雅黑" panose="020B0503020204020204" pitchFamily="34" charset="-122"/>
                <a:ea typeface="微软雅黑" panose="020B0503020204020204" pitchFamily="34" charset="-122"/>
                <a:cs typeface="+mn-ea"/>
              </a:rPr>
              <a:t>，单位是毫秒。有</a:t>
            </a:r>
            <a:r>
              <a:rPr lang="en-US" altLang="zh-CN" sz="2000">
                <a:solidFill>
                  <a:srgbClr val="595959"/>
                </a:solidFill>
                <a:latin typeface="微软雅黑" panose="020B0503020204020204" pitchFamily="34" charset="-122"/>
                <a:ea typeface="微软雅黑" panose="020B0503020204020204" pitchFamily="34" charset="-122"/>
                <a:cs typeface="+mn-ea"/>
              </a:rPr>
              <a:t>50%</a:t>
            </a:r>
            <a:r>
              <a:rPr lang="zh-CN" altLang="zh-CN" sz="2000">
                <a:solidFill>
                  <a:srgbClr val="595959"/>
                </a:solidFill>
                <a:latin typeface="微软雅黑" panose="020B0503020204020204" pitchFamily="34" charset="-122"/>
                <a:ea typeface="微软雅黑" panose="020B0503020204020204" pitchFamily="34" charset="-122"/>
                <a:cs typeface="+mn-ea"/>
              </a:rPr>
              <a:t>的请求响应时间</a:t>
            </a:r>
            <a:r>
              <a:rPr lang="zh-CN" altLang="zh-CN" sz="2000">
                <a:solidFill>
                  <a:srgbClr val="1369B2"/>
                </a:solidFill>
                <a:latin typeface="微软雅黑" panose="020B0503020204020204" pitchFamily="34" charset="-122"/>
                <a:ea typeface="微软雅黑" panose="020B0503020204020204" pitchFamily="34" charset="-122"/>
              </a:rPr>
              <a:t>低于该值</a:t>
            </a:r>
            <a:r>
              <a:rPr lang="zh-CN" altLang="zh-CN" sz="2000">
                <a:solidFill>
                  <a:srgbClr val="595959"/>
                </a:solidFill>
                <a:latin typeface="微软雅黑" panose="020B0503020204020204" pitchFamily="34" charset="-122"/>
                <a:ea typeface="微软雅黑" panose="020B0503020204020204" pitchFamily="34" charset="-122"/>
                <a:cs typeface="+mn-ea"/>
              </a:rPr>
              <a:t>，有</a:t>
            </a:r>
            <a:r>
              <a:rPr lang="en-US" altLang="zh-CN" sz="2000">
                <a:solidFill>
                  <a:srgbClr val="595959"/>
                </a:solidFill>
                <a:latin typeface="微软雅黑" panose="020B0503020204020204" pitchFamily="34" charset="-122"/>
                <a:ea typeface="微软雅黑" panose="020B0503020204020204" pitchFamily="34" charset="-122"/>
                <a:cs typeface="+mn-ea"/>
              </a:rPr>
              <a:t>50%</a:t>
            </a:r>
            <a:r>
              <a:rPr lang="zh-CN" altLang="zh-CN" sz="2000">
                <a:solidFill>
                  <a:srgbClr val="595959"/>
                </a:solidFill>
                <a:latin typeface="微软雅黑" panose="020B0503020204020204" pitchFamily="34" charset="-122"/>
                <a:ea typeface="微软雅黑" panose="020B0503020204020204" pitchFamily="34" charset="-122"/>
                <a:cs typeface="+mn-ea"/>
              </a:rPr>
              <a:t>的请求</a:t>
            </a:r>
            <a:r>
              <a:rPr lang="zh-CN" altLang="en-US" sz="2000">
                <a:solidFill>
                  <a:srgbClr val="595959"/>
                </a:solidFill>
                <a:latin typeface="微软雅黑" panose="020B0503020204020204" pitchFamily="34" charset="-122"/>
                <a:ea typeface="微软雅黑" panose="020B0503020204020204" pitchFamily="34" charset="-122"/>
                <a:cs typeface="+mn-ea"/>
              </a:rPr>
              <a:t>响应</a:t>
            </a:r>
            <a:r>
              <a:rPr lang="zh-CN" altLang="zh-CN" sz="2000">
                <a:solidFill>
                  <a:srgbClr val="595959"/>
                </a:solidFill>
                <a:latin typeface="微软雅黑" panose="020B0503020204020204" pitchFamily="34" charset="-122"/>
                <a:ea typeface="微软雅黑" panose="020B0503020204020204" pitchFamily="34" charset="-122"/>
                <a:cs typeface="+mn-ea"/>
              </a:rPr>
              <a:t>时间</a:t>
            </a:r>
            <a:r>
              <a:rPr lang="zh-CN" altLang="zh-CN" sz="2000">
                <a:solidFill>
                  <a:srgbClr val="1369B2"/>
                </a:solidFill>
                <a:latin typeface="微软雅黑" panose="020B0503020204020204" pitchFamily="34" charset="-122"/>
                <a:ea typeface="微软雅黑" panose="020B0503020204020204" pitchFamily="34" charset="-122"/>
              </a:rPr>
              <a:t>高于该值</a:t>
            </a:r>
            <a:r>
              <a:rPr lang="zh-CN" altLang="zh-CN" sz="2000">
                <a:solidFill>
                  <a:srgbClr val="595959"/>
                </a:solidFill>
                <a:latin typeface="微软雅黑" panose="020B0503020204020204" pitchFamily="34" charset="-122"/>
                <a:ea typeface="微软雅黑" panose="020B0503020204020204" pitchFamily="34" charset="-122"/>
                <a:cs typeface="+mn-ea"/>
              </a:rPr>
              <a:t>。例如，中位数为</a:t>
            </a:r>
            <a:r>
              <a:rPr lang="en-US" altLang="zh-CN" sz="2000">
                <a:solidFill>
                  <a:srgbClr val="595959"/>
                </a:solidFill>
                <a:latin typeface="微软雅黑" panose="020B0503020204020204" pitchFamily="34" charset="-122"/>
                <a:ea typeface="微软雅黑" panose="020B0503020204020204" pitchFamily="34" charset="-122"/>
                <a:cs typeface="+mn-ea"/>
              </a:rPr>
              <a:t>10</a:t>
            </a:r>
            <a:r>
              <a:rPr lang="zh-CN" altLang="zh-CN" sz="2000">
                <a:solidFill>
                  <a:srgbClr val="595959"/>
                </a:solidFill>
                <a:latin typeface="微软雅黑" panose="020B0503020204020204" pitchFamily="34" charset="-122"/>
                <a:ea typeface="微软雅黑" panose="020B0503020204020204" pitchFamily="34" charset="-122"/>
                <a:cs typeface="+mn-ea"/>
              </a:rPr>
              <a:t>，表示有</a:t>
            </a:r>
            <a:r>
              <a:rPr lang="en-US" altLang="zh-CN" sz="2000">
                <a:solidFill>
                  <a:srgbClr val="595959"/>
                </a:solidFill>
                <a:latin typeface="微软雅黑" panose="020B0503020204020204" pitchFamily="34" charset="-122"/>
                <a:ea typeface="微软雅黑" panose="020B0503020204020204" pitchFamily="34" charset="-122"/>
                <a:cs typeface="+mn-ea"/>
              </a:rPr>
              <a:t>50%</a:t>
            </a:r>
            <a:r>
              <a:rPr lang="zh-CN" altLang="zh-CN" sz="2000">
                <a:solidFill>
                  <a:srgbClr val="595959"/>
                </a:solidFill>
                <a:latin typeface="微软雅黑" panose="020B0503020204020204" pitchFamily="34" charset="-122"/>
                <a:ea typeface="微软雅黑" panose="020B0503020204020204" pitchFamily="34" charset="-122"/>
                <a:cs typeface="+mn-ea"/>
              </a:rPr>
              <a:t>的请求在</a:t>
            </a:r>
            <a:r>
              <a:rPr lang="en-US" altLang="zh-CN" sz="2000">
                <a:solidFill>
                  <a:srgbClr val="595959"/>
                </a:solidFill>
                <a:latin typeface="微软雅黑" panose="020B0503020204020204" pitchFamily="34" charset="-122"/>
                <a:ea typeface="微软雅黑" panose="020B0503020204020204" pitchFamily="34" charset="-122"/>
                <a:cs typeface="+mn-ea"/>
              </a:rPr>
              <a:t>10</a:t>
            </a:r>
            <a:r>
              <a:rPr lang="zh-CN" altLang="zh-CN" sz="2000">
                <a:solidFill>
                  <a:srgbClr val="595959"/>
                </a:solidFill>
                <a:latin typeface="微软雅黑" panose="020B0503020204020204" pitchFamily="34" charset="-122"/>
                <a:ea typeface="微软雅黑" panose="020B0503020204020204" pitchFamily="34" charset="-122"/>
                <a:cs typeface="+mn-ea"/>
              </a:rPr>
              <a:t>毫秒内响应，有</a:t>
            </a:r>
            <a:r>
              <a:rPr lang="en-US" altLang="zh-CN" sz="2000">
                <a:solidFill>
                  <a:srgbClr val="595959"/>
                </a:solidFill>
                <a:latin typeface="微软雅黑" panose="020B0503020204020204" pitchFamily="34" charset="-122"/>
                <a:ea typeface="微软雅黑" panose="020B0503020204020204" pitchFamily="34" charset="-122"/>
                <a:cs typeface="+mn-ea"/>
              </a:rPr>
              <a:t>50%</a:t>
            </a:r>
            <a:r>
              <a:rPr lang="zh-CN" altLang="zh-CN" sz="2000">
                <a:solidFill>
                  <a:srgbClr val="595959"/>
                </a:solidFill>
                <a:latin typeface="微软雅黑" panose="020B0503020204020204" pitchFamily="34" charset="-122"/>
                <a:ea typeface="微软雅黑" panose="020B0503020204020204" pitchFamily="34" charset="-122"/>
                <a:cs typeface="+mn-ea"/>
              </a:rPr>
              <a:t>的请求响应时间超过</a:t>
            </a:r>
            <a:r>
              <a:rPr lang="en-US" altLang="zh-CN" sz="2000">
                <a:solidFill>
                  <a:srgbClr val="595959"/>
                </a:solidFill>
                <a:latin typeface="微软雅黑" panose="020B0503020204020204" pitchFamily="34" charset="-122"/>
                <a:ea typeface="微软雅黑" panose="020B0503020204020204" pitchFamily="34" charset="-122"/>
                <a:cs typeface="+mn-ea"/>
              </a:rPr>
              <a:t>10</a:t>
            </a:r>
            <a:r>
              <a:rPr lang="zh-CN" altLang="zh-CN" sz="2000">
                <a:solidFill>
                  <a:srgbClr val="595959"/>
                </a:solidFill>
                <a:latin typeface="微软雅黑" panose="020B0503020204020204" pitchFamily="34" charset="-122"/>
                <a:ea typeface="微软雅黑" panose="020B0503020204020204" pitchFamily="34" charset="-122"/>
                <a:cs typeface="+mn-ea"/>
              </a:rPr>
              <a:t>毫秒。</a:t>
            </a:r>
          </a:p>
          <a:p>
            <a:pPr marL="342900" lvl="0" indent="-342900">
              <a:lnSpc>
                <a:spcPct val="150000"/>
              </a:lnSpc>
              <a:buFont typeface="Wingdings" panose="05000000000000000000" pitchFamily="2" charset="2"/>
              <a:buChar char=""/>
            </a:pPr>
            <a:r>
              <a:rPr lang="en-US" altLang="zh-CN" sz="2000">
                <a:solidFill>
                  <a:srgbClr val="595959"/>
                </a:solidFill>
                <a:latin typeface="微软雅黑" panose="020B0503020204020204" pitchFamily="34" charset="-122"/>
                <a:ea typeface="微软雅黑" panose="020B0503020204020204" pitchFamily="34" charset="-122"/>
                <a:cs typeface="+mn-ea"/>
              </a:rPr>
              <a:t>90%</a:t>
            </a:r>
            <a:r>
              <a:rPr lang="zh-CN" altLang="zh-CN" sz="2000">
                <a:solidFill>
                  <a:srgbClr val="595959"/>
                </a:solidFill>
                <a:latin typeface="微软雅黑" panose="020B0503020204020204" pitchFamily="34" charset="-122"/>
                <a:ea typeface="微软雅黑" panose="020B0503020204020204" pitchFamily="34" charset="-122"/>
                <a:cs typeface="+mn-ea"/>
              </a:rPr>
              <a:t>百分位：</a:t>
            </a:r>
            <a:r>
              <a:rPr lang="en-US" altLang="zh-CN" sz="2000">
                <a:solidFill>
                  <a:srgbClr val="1369B2"/>
                </a:solidFill>
                <a:latin typeface="微软雅黑" panose="020B0503020204020204" pitchFamily="34" charset="-122"/>
                <a:ea typeface="微软雅黑" panose="020B0503020204020204" pitchFamily="34" charset="-122"/>
              </a:rPr>
              <a:t>90%</a:t>
            </a:r>
            <a:r>
              <a:rPr lang="zh-CN" altLang="zh-CN" sz="2000">
                <a:solidFill>
                  <a:srgbClr val="1369B2"/>
                </a:solidFill>
                <a:latin typeface="微软雅黑" panose="020B0503020204020204" pitchFamily="34" charset="-122"/>
                <a:ea typeface="微软雅黑" panose="020B0503020204020204" pitchFamily="34" charset="-122"/>
              </a:rPr>
              <a:t>的请求的响应时间</a:t>
            </a:r>
            <a:r>
              <a:rPr lang="zh-CN" altLang="en-US" sz="2000">
                <a:solidFill>
                  <a:srgbClr val="1369B2"/>
                </a:solidFill>
                <a:latin typeface="微软雅黑" panose="020B0503020204020204" pitchFamily="34" charset="-122"/>
                <a:ea typeface="微软雅黑" panose="020B0503020204020204" pitchFamily="34" charset="-122"/>
              </a:rPr>
              <a:t>少</a:t>
            </a:r>
            <a:r>
              <a:rPr lang="zh-CN" altLang="zh-CN" sz="2000">
                <a:solidFill>
                  <a:srgbClr val="1369B2"/>
                </a:solidFill>
                <a:latin typeface="微软雅黑" panose="020B0503020204020204" pitchFamily="34" charset="-122"/>
                <a:ea typeface="微软雅黑" panose="020B0503020204020204" pitchFamily="34" charset="-122"/>
              </a:rPr>
              <a:t>于该时间</a:t>
            </a:r>
            <a:r>
              <a:rPr lang="zh-CN" altLang="zh-CN" sz="2000">
                <a:solidFill>
                  <a:srgbClr val="595959"/>
                </a:solidFill>
                <a:latin typeface="微软雅黑" panose="020B0503020204020204" pitchFamily="34" charset="-122"/>
                <a:ea typeface="微软雅黑" panose="020B0503020204020204" pitchFamily="34" charset="-122"/>
                <a:cs typeface="+mn-ea"/>
              </a:rPr>
              <a:t>，单位是毫秒。</a:t>
            </a:r>
          </a:p>
          <a:p>
            <a:pPr marL="342900" lvl="0" indent="-342900">
              <a:lnSpc>
                <a:spcPct val="150000"/>
              </a:lnSpc>
              <a:buFont typeface="Wingdings" panose="05000000000000000000" pitchFamily="2" charset="2"/>
              <a:buChar char=""/>
            </a:pPr>
            <a:r>
              <a:rPr lang="en-US" altLang="zh-CN" sz="2000">
                <a:solidFill>
                  <a:srgbClr val="595959"/>
                </a:solidFill>
                <a:latin typeface="微软雅黑" panose="020B0503020204020204" pitchFamily="34" charset="-122"/>
                <a:ea typeface="微软雅黑" panose="020B0503020204020204" pitchFamily="34" charset="-122"/>
                <a:cs typeface="+mn-ea"/>
              </a:rPr>
              <a:t>95%</a:t>
            </a:r>
            <a:r>
              <a:rPr lang="zh-CN" altLang="zh-CN" sz="2000">
                <a:solidFill>
                  <a:srgbClr val="595959"/>
                </a:solidFill>
                <a:latin typeface="微软雅黑" panose="020B0503020204020204" pitchFamily="34" charset="-122"/>
                <a:ea typeface="微软雅黑" panose="020B0503020204020204" pitchFamily="34" charset="-122"/>
                <a:cs typeface="+mn-ea"/>
              </a:rPr>
              <a:t>百分位：</a:t>
            </a:r>
            <a:r>
              <a:rPr lang="en-US" altLang="zh-CN" sz="2000">
                <a:solidFill>
                  <a:srgbClr val="1369B2"/>
                </a:solidFill>
                <a:latin typeface="微软雅黑" panose="020B0503020204020204" pitchFamily="34" charset="-122"/>
                <a:ea typeface="微软雅黑" panose="020B0503020204020204" pitchFamily="34" charset="-122"/>
              </a:rPr>
              <a:t>95%</a:t>
            </a:r>
            <a:r>
              <a:rPr lang="zh-CN" altLang="zh-CN" sz="2000">
                <a:solidFill>
                  <a:srgbClr val="1369B2"/>
                </a:solidFill>
                <a:latin typeface="微软雅黑" panose="020B0503020204020204" pitchFamily="34" charset="-122"/>
                <a:ea typeface="微软雅黑" panose="020B0503020204020204" pitchFamily="34" charset="-122"/>
              </a:rPr>
              <a:t>的请求的响应时间</a:t>
            </a:r>
            <a:r>
              <a:rPr lang="zh-CN" altLang="en-US" sz="2000">
                <a:solidFill>
                  <a:srgbClr val="1369B2"/>
                </a:solidFill>
                <a:latin typeface="微软雅黑" panose="020B0503020204020204" pitchFamily="34" charset="-122"/>
                <a:ea typeface="微软雅黑" panose="020B0503020204020204" pitchFamily="34" charset="-122"/>
              </a:rPr>
              <a:t>少</a:t>
            </a:r>
            <a:r>
              <a:rPr lang="zh-CN" altLang="zh-CN" sz="2000">
                <a:solidFill>
                  <a:srgbClr val="1369B2"/>
                </a:solidFill>
                <a:latin typeface="微软雅黑" panose="020B0503020204020204" pitchFamily="34" charset="-122"/>
                <a:ea typeface="微软雅黑" panose="020B0503020204020204" pitchFamily="34" charset="-122"/>
              </a:rPr>
              <a:t>于该时间</a:t>
            </a:r>
            <a:r>
              <a:rPr lang="zh-CN" altLang="zh-CN" sz="2000">
                <a:solidFill>
                  <a:srgbClr val="595959"/>
                </a:solidFill>
                <a:latin typeface="微软雅黑" panose="020B0503020204020204" pitchFamily="34" charset="-122"/>
                <a:ea typeface="微软雅黑" panose="020B0503020204020204" pitchFamily="34" charset="-122"/>
                <a:cs typeface="+mn-ea"/>
              </a:rPr>
              <a:t>，单位是毫秒。</a:t>
            </a:r>
          </a:p>
          <a:p>
            <a:pPr marL="342900" lvl="0" indent="-342900">
              <a:lnSpc>
                <a:spcPct val="150000"/>
              </a:lnSpc>
              <a:buFont typeface="Wingdings" panose="05000000000000000000" pitchFamily="2" charset="2"/>
              <a:buChar char=""/>
            </a:pPr>
            <a:r>
              <a:rPr lang="en-US" altLang="zh-CN" sz="2000">
                <a:solidFill>
                  <a:srgbClr val="595959"/>
                </a:solidFill>
                <a:latin typeface="微软雅黑" panose="020B0503020204020204" pitchFamily="34" charset="-122"/>
                <a:ea typeface="微软雅黑" panose="020B0503020204020204" pitchFamily="34" charset="-122"/>
                <a:cs typeface="+mn-ea"/>
              </a:rPr>
              <a:t>99%</a:t>
            </a:r>
            <a:r>
              <a:rPr lang="zh-CN" altLang="zh-CN" sz="2000">
                <a:solidFill>
                  <a:srgbClr val="595959"/>
                </a:solidFill>
                <a:latin typeface="微软雅黑" panose="020B0503020204020204" pitchFamily="34" charset="-122"/>
                <a:ea typeface="微软雅黑" panose="020B0503020204020204" pitchFamily="34" charset="-122"/>
                <a:cs typeface="+mn-ea"/>
              </a:rPr>
              <a:t>百分位：</a:t>
            </a:r>
            <a:r>
              <a:rPr lang="en-US" altLang="zh-CN" sz="2000">
                <a:solidFill>
                  <a:srgbClr val="1369B2"/>
                </a:solidFill>
                <a:latin typeface="微软雅黑" panose="020B0503020204020204" pitchFamily="34" charset="-122"/>
                <a:ea typeface="微软雅黑" panose="020B0503020204020204" pitchFamily="34" charset="-122"/>
              </a:rPr>
              <a:t>99%</a:t>
            </a:r>
            <a:r>
              <a:rPr lang="zh-CN" altLang="zh-CN" sz="2000">
                <a:solidFill>
                  <a:srgbClr val="1369B2"/>
                </a:solidFill>
                <a:latin typeface="微软雅黑" panose="020B0503020204020204" pitchFamily="34" charset="-122"/>
                <a:ea typeface="微软雅黑" panose="020B0503020204020204" pitchFamily="34" charset="-122"/>
              </a:rPr>
              <a:t>的请求的响应时间</a:t>
            </a:r>
            <a:r>
              <a:rPr lang="zh-CN" altLang="en-US" sz="2000">
                <a:solidFill>
                  <a:srgbClr val="1369B2"/>
                </a:solidFill>
                <a:latin typeface="微软雅黑" panose="020B0503020204020204" pitchFamily="34" charset="-122"/>
                <a:ea typeface="微软雅黑" panose="020B0503020204020204" pitchFamily="34" charset="-122"/>
              </a:rPr>
              <a:t>少</a:t>
            </a:r>
            <a:r>
              <a:rPr lang="zh-CN" altLang="zh-CN" sz="2000">
                <a:solidFill>
                  <a:srgbClr val="1369B2"/>
                </a:solidFill>
                <a:latin typeface="微软雅黑" panose="020B0503020204020204" pitchFamily="34" charset="-122"/>
                <a:ea typeface="微软雅黑" panose="020B0503020204020204" pitchFamily="34" charset="-122"/>
              </a:rPr>
              <a:t>于该时间</a:t>
            </a:r>
            <a:r>
              <a:rPr lang="zh-CN" altLang="zh-CN" sz="2000">
                <a:solidFill>
                  <a:srgbClr val="595959"/>
                </a:solidFill>
                <a:latin typeface="微软雅黑" panose="020B0503020204020204" pitchFamily="34" charset="-122"/>
                <a:ea typeface="微软雅黑" panose="020B0503020204020204" pitchFamily="34" charset="-122"/>
                <a:cs typeface="+mn-ea"/>
              </a:rPr>
              <a:t>，单位是毫秒。</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460677" y="1698470"/>
            <a:ext cx="7845931" cy="3323987"/>
          </a:xfrm>
          <a:prstGeom prst="rect">
            <a:avLst/>
          </a:prstGeom>
        </p:spPr>
        <p:txBody>
          <a:bodyPr wrap="square">
            <a:spAutoFit/>
          </a:bodyPr>
          <a:lstStyle/>
          <a:p>
            <a:pPr marL="342900" indent="-342900">
              <a:lnSpc>
                <a:spcPct val="150000"/>
              </a:lnSpc>
              <a:buFont typeface="Wingdings" panose="05000000000000000000" pitchFamily="2" charset="2"/>
              <a:buChar char=""/>
            </a:pPr>
            <a:r>
              <a:rPr lang="zh-CN" altLang="zh-CN" sz="2000">
                <a:solidFill>
                  <a:srgbClr val="595959"/>
                </a:solidFill>
                <a:latin typeface="微软雅黑" panose="020B0503020204020204" pitchFamily="34" charset="-122"/>
                <a:ea typeface="微软雅黑" panose="020B0503020204020204" pitchFamily="34" charset="-122"/>
                <a:cs typeface="+mn-ea"/>
              </a:rPr>
              <a:t>最小值：</a:t>
            </a:r>
            <a:r>
              <a:rPr lang="zh-CN" altLang="zh-CN" sz="2000">
                <a:solidFill>
                  <a:srgbClr val="1369B2"/>
                </a:solidFill>
                <a:latin typeface="微软雅黑" panose="020B0503020204020204" pitchFamily="34" charset="-122"/>
                <a:ea typeface="微软雅黑" panose="020B0503020204020204" pitchFamily="34" charset="-122"/>
              </a:rPr>
              <a:t>请求响应的最小时间</a:t>
            </a:r>
            <a:r>
              <a:rPr lang="zh-CN" altLang="zh-CN" sz="2000">
                <a:solidFill>
                  <a:srgbClr val="595959"/>
                </a:solidFill>
                <a:latin typeface="微软雅黑" panose="020B0503020204020204" pitchFamily="34" charset="-122"/>
                <a:ea typeface="微软雅黑" panose="020B0503020204020204" pitchFamily="34" charset="-122"/>
                <a:cs typeface="+mn-ea"/>
              </a:rPr>
              <a:t>，单位是毫秒。</a:t>
            </a:r>
          </a:p>
          <a:p>
            <a:pPr marL="342900" indent="-342900">
              <a:lnSpc>
                <a:spcPct val="150000"/>
              </a:lnSpc>
              <a:buFont typeface="Wingdings" panose="05000000000000000000" pitchFamily="2" charset="2"/>
              <a:buChar char=""/>
            </a:pPr>
            <a:r>
              <a:rPr lang="zh-CN" altLang="zh-CN" sz="2000">
                <a:solidFill>
                  <a:srgbClr val="595959"/>
                </a:solidFill>
                <a:latin typeface="微软雅黑" panose="020B0503020204020204" pitchFamily="34" charset="-122"/>
                <a:ea typeface="微软雅黑" panose="020B0503020204020204" pitchFamily="34" charset="-122"/>
                <a:cs typeface="+mn-ea"/>
              </a:rPr>
              <a:t>最大值：</a:t>
            </a:r>
            <a:r>
              <a:rPr lang="zh-CN" altLang="zh-CN" sz="2000">
                <a:solidFill>
                  <a:srgbClr val="1369B2"/>
                </a:solidFill>
                <a:latin typeface="微软雅黑" panose="020B0503020204020204" pitchFamily="34" charset="-122"/>
                <a:ea typeface="微软雅黑" panose="020B0503020204020204" pitchFamily="34" charset="-122"/>
              </a:rPr>
              <a:t>请求响应的最大时间</a:t>
            </a:r>
            <a:r>
              <a:rPr lang="zh-CN" altLang="zh-CN" sz="2000">
                <a:solidFill>
                  <a:srgbClr val="595959"/>
                </a:solidFill>
                <a:latin typeface="微软雅黑" panose="020B0503020204020204" pitchFamily="34" charset="-122"/>
                <a:ea typeface="微软雅黑" panose="020B0503020204020204" pitchFamily="34" charset="-122"/>
                <a:cs typeface="+mn-ea"/>
              </a:rPr>
              <a:t>，单位是毫秒。</a:t>
            </a:r>
          </a:p>
          <a:p>
            <a:pPr marL="342900" indent="-342900">
              <a:lnSpc>
                <a:spcPct val="150000"/>
              </a:lnSpc>
              <a:buFont typeface="Wingdings" panose="05000000000000000000" pitchFamily="2" charset="2"/>
              <a:buChar char=""/>
            </a:pPr>
            <a:r>
              <a:rPr lang="zh-CN" altLang="zh-CN" sz="2000">
                <a:solidFill>
                  <a:srgbClr val="595959"/>
                </a:solidFill>
                <a:latin typeface="微软雅黑" panose="020B0503020204020204" pitchFamily="34" charset="-122"/>
                <a:ea typeface="微软雅黑" panose="020B0503020204020204" pitchFamily="34" charset="-122"/>
                <a:cs typeface="+mn-ea"/>
              </a:rPr>
              <a:t>异常：</a:t>
            </a:r>
            <a:r>
              <a:rPr lang="zh-CN" altLang="zh-CN" sz="2000">
                <a:solidFill>
                  <a:srgbClr val="1369B2"/>
                </a:solidFill>
                <a:latin typeface="微软雅黑" panose="020B0503020204020204" pitchFamily="34" charset="-122"/>
                <a:ea typeface="微软雅黑" panose="020B0503020204020204" pitchFamily="34" charset="-122"/>
              </a:rPr>
              <a:t>请求的错误率</a:t>
            </a:r>
            <a:r>
              <a:rPr lang="zh-CN" altLang="zh-CN" sz="2000">
                <a:solidFill>
                  <a:srgbClr val="595959"/>
                </a:solidFill>
                <a:latin typeface="微软雅黑" panose="020B0503020204020204" pitchFamily="34" charset="-122"/>
                <a:ea typeface="微软雅黑" panose="020B0503020204020204" pitchFamily="34" charset="-122"/>
                <a:cs typeface="+mn-ea"/>
              </a:rPr>
              <a:t>。</a:t>
            </a:r>
          </a:p>
          <a:p>
            <a:pPr marL="342900" indent="-342900">
              <a:lnSpc>
                <a:spcPct val="150000"/>
              </a:lnSpc>
              <a:buFont typeface="Wingdings" panose="05000000000000000000" pitchFamily="2" charset="2"/>
              <a:buChar char=""/>
            </a:pPr>
            <a:r>
              <a:rPr lang="zh-CN" altLang="zh-CN" sz="2000">
                <a:solidFill>
                  <a:srgbClr val="595959"/>
                </a:solidFill>
                <a:latin typeface="微软雅黑" panose="020B0503020204020204" pitchFamily="34" charset="-122"/>
                <a:ea typeface="微软雅黑" panose="020B0503020204020204" pitchFamily="34" charset="-122"/>
                <a:cs typeface="+mn-ea"/>
              </a:rPr>
              <a:t>吞吐量：</a:t>
            </a:r>
            <a:r>
              <a:rPr lang="zh-CN" altLang="zh-CN" sz="2000">
                <a:solidFill>
                  <a:srgbClr val="1369B2"/>
                </a:solidFill>
                <a:latin typeface="微软雅黑" panose="020B0503020204020204" pitchFamily="34" charset="-122"/>
                <a:ea typeface="微软雅黑" panose="020B0503020204020204" pitchFamily="34" charset="-122"/>
              </a:rPr>
              <a:t>服务器单位时间内处理的请求数量</a:t>
            </a:r>
            <a:r>
              <a:rPr lang="zh-CN" altLang="zh-CN" sz="2000">
                <a:solidFill>
                  <a:srgbClr val="595959"/>
                </a:solidFill>
                <a:latin typeface="微软雅黑" panose="020B0503020204020204" pitchFamily="34" charset="-122"/>
                <a:ea typeface="微软雅黑" panose="020B0503020204020204" pitchFamily="34" charset="-122"/>
                <a:cs typeface="+mn-ea"/>
              </a:rPr>
              <a:t>。默认情况下是每秒（</a:t>
            </a:r>
            <a:r>
              <a:rPr lang="en-US" altLang="zh-CN" sz="2000">
                <a:solidFill>
                  <a:srgbClr val="595959"/>
                </a:solidFill>
                <a:latin typeface="微软雅黑" panose="020B0503020204020204" pitchFamily="34" charset="-122"/>
                <a:ea typeface="微软雅黑" panose="020B0503020204020204" pitchFamily="34" charset="-122"/>
                <a:cs typeface="+mn-ea"/>
              </a:rPr>
              <a:t>sec</a:t>
            </a:r>
            <a:r>
              <a:rPr lang="zh-CN" altLang="zh-CN" sz="2000">
                <a:solidFill>
                  <a:srgbClr val="595959"/>
                </a:solidFill>
                <a:latin typeface="微软雅黑" panose="020B0503020204020204" pitchFamily="34" charset="-122"/>
                <a:ea typeface="微软雅黑" panose="020B0503020204020204" pitchFamily="34" charset="-122"/>
                <a:cs typeface="+mn-ea"/>
              </a:rPr>
              <a:t>）处理的请求数量，通常认为吞吐量就是</a:t>
            </a:r>
            <a:r>
              <a:rPr lang="en-US" altLang="zh-CN" sz="2000">
                <a:solidFill>
                  <a:srgbClr val="595959"/>
                </a:solidFill>
                <a:latin typeface="微软雅黑" panose="020B0503020204020204" pitchFamily="34" charset="-122"/>
                <a:ea typeface="微软雅黑" panose="020B0503020204020204" pitchFamily="34" charset="-122"/>
                <a:cs typeface="+mn-ea"/>
              </a:rPr>
              <a:t>TPS</a:t>
            </a:r>
            <a:r>
              <a:rPr lang="zh-CN" altLang="zh-CN" sz="2000">
                <a:solidFill>
                  <a:srgbClr val="595959"/>
                </a:solidFill>
                <a:latin typeface="微软雅黑" panose="020B0503020204020204" pitchFamily="34" charset="-122"/>
                <a:ea typeface="微软雅黑" panose="020B0503020204020204" pitchFamily="34" charset="-122"/>
                <a:cs typeface="+mn-ea"/>
              </a:rPr>
              <a:t>。</a:t>
            </a:r>
          </a:p>
          <a:p>
            <a:pPr marL="342900" indent="-342900">
              <a:lnSpc>
                <a:spcPct val="150000"/>
              </a:lnSpc>
              <a:buFont typeface="Wingdings" panose="05000000000000000000" pitchFamily="2" charset="2"/>
              <a:buChar char=""/>
            </a:pPr>
            <a:r>
              <a:rPr lang="zh-CN" altLang="zh-CN" sz="2000">
                <a:solidFill>
                  <a:srgbClr val="595959"/>
                </a:solidFill>
                <a:latin typeface="微软雅黑" panose="020B0503020204020204" pitchFamily="34" charset="-122"/>
                <a:ea typeface="微软雅黑" panose="020B0503020204020204" pitchFamily="34" charset="-122"/>
                <a:cs typeface="+mn-ea"/>
              </a:rPr>
              <a:t>接收</a:t>
            </a:r>
            <a:r>
              <a:rPr lang="en-US" altLang="zh-CN" sz="2000">
                <a:solidFill>
                  <a:srgbClr val="595959"/>
                </a:solidFill>
                <a:latin typeface="微软雅黑" panose="020B0503020204020204" pitchFamily="34" charset="-122"/>
                <a:ea typeface="微软雅黑" panose="020B0503020204020204" pitchFamily="34" charset="-122"/>
                <a:cs typeface="+mn-ea"/>
              </a:rPr>
              <a:t>KB/sec</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1369B2"/>
                </a:solidFill>
                <a:latin typeface="微软雅黑" panose="020B0503020204020204" pitchFamily="34" charset="-122"/>
                <a:ea typeface="微软雅黑" panose="020B0503020204020204" pitchFamily="34" charset="-122"/>
              </a:rPr>
              <a:t>每秒从服务器接收到的数据量</a:t>
            </a:r>
            <a:r>
              <a:rPr lang="zh-CN" altLang="zh-CN" sz="2000">
                <a:solidFill>
                  <a:srgbClr val="595959"/>
                </a:solidFill>
                <a:latin typeface="微软雅黑" panose="020B0503020204020204" pitchFamily="34" charset="-122"/>
                <a:ea typeface="微软雅黑" panose="020B0503020204020204" pitchFamily="34" charset="-122"/>
                <a:cs typeface="+mn-ea"/>
              </a:rPr>
              <a:t>。</a:t>
            </a:r>
          </a:p>
          <a:p>
            <a:pPr marL="342900" indent="-342900">
              <a:lnSpc>
                <a:spcPct val="150000"/>
              </a:lnSpc>
              <a:buFont typeface="Wingdings" panose="05000000000000000000" pitchFamily="2" charset="2"/>
              <a:buChar char=""/>
            </a:pPr>
            <a:r>
              <a:rPr lang="zh-CN" altLang="zh-CN" sz="2000">
                <a:solidFill>
                  <a:srgbClr val="595959"/>
                </a:solidFill>
                <a:latin typeface="微软雅黑" panose="020B0503020204020204" pitchFamily="34" charset="-122"/>
                <a:ea typeface="微软雅黑" panose="020B0503020204020204" pitchFamily="34" charset="-122"/>
                <a:cs typeface="+mn-ea"/>
              </a:rPr>
              <a:t>发送</a:t>
            </a:r>
            <a:r>
              <a:rPr lang="en-US" altLang="zh-CN" sz="2000">
                <a:solidFill>
                  <a:srgbClr val="595959"/>
                </a:solidFill>
                <a:latin typeface="微软雅黑" panose="020B0503020204020204" pitchFamily="34" charset="-122"/>
                <a:ea typeface="微软雅黑" panose="020B0503020204020204" pitchFamily="34" charset="-122"/>
                <a:cs typeface="+mn-ea"/>
              </a:rPr>
              <a:t>KB/sec</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1369B2"/>
                </a:solidFill>
                <a:latin typeface="微软雅黑" panose="020B0503020204020204" pitchFamily="34" charset="-122"/>
                <a:ea typeface="微软雅黑" panose="020B0503020204020204" pitchFamily="34" charset="-122"/>
              </a:rPr>
              <a:t>每秒发送的数据量</a:t>
            </a:r>
            <a:r>
              <a:rPr lang="zh-CN" altLang="zh-CN" sz="2000">
                <a:solidFill>
                  <a:srgbClr val="595959"/>
                </a:solidFill>
                <a:latin typeface="微软雅黑" panose="020B0503020204020204" pitchFamily="34" charset="-122"/>
                <a:ea typeface="微软雅黑" panose="020B0503020204020204" pitchFamily="34" charset="-122"/>
                <a:cs typeface="+mn-ea"/>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89" y="1014583"/>
            <a:ext cx="10197246" cy="1477328"/>
          </a:xfrm>
          <a:prstGeom prst="rect">
            <a:avLst/>
          </a:prstGeom>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下面通过一个案例演示聚合报告的使用</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本案例要求使用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发送一个</a:t>
            </a:r>
            <a:r>
              <a:rPr lang="en-US" altLang="zh-CN" sz="2000" dirty="0">
                <a:solidFill>
                  <a:srgbClr val="1369B2"/>
                </a:solidFill>
                <a:latin typeface="微软雅黑" panose="020B0503020204020204" pitchFamily="34" charset="-122"/>
                <a:ea typeface="微软雅黑" panose="020B0503020204020204" pitchFamily="34" charset="-122"/>
              </a:rPr>
              <a:t>GET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，请求地址为</a:t>
            </a:r>
            <a:r>
              <a:rPr lang="en-US" altLang="zh-CN" sz="2000" dirty="0">
                <a:solidFill>
                  <a:srgbClr val="1369B2"/>
                </a:solidFill>
                <a:latin typeface="微软雅黑" panose="020B0503020204020204" pitchFamily="34" charset="-122"/>
                <a:ea typeface="微软雅黑" panose="020B0503020204020204" pitchFamily="34" charset="-122"/>
              </a:rPr>
              <a:t>https://www.bilibili.com</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模拟</a:t>
            </a:r>
            <a:r>
              <a:rPr lang="en-US" altLang="zh-CN" sz="2000" dirty="0">
                <a:solidFill>
                  <a:srgbClr val="1369B2"/>
                </a:solidFill>
                <a:latin typeface="微软雅黑" panose="020B0503020204020204" pitchFamily="34" charset="-122"/>
                <a:ea typeface="微软雅黑" panose="020B0503020204020204" pitchFamily="34" charset="-122"/>
              </a:rPr>
              <a:t>50</a:t>
            </a:r>
            <a:r>
              <a:rPr lang="zh-CN" altLang="zh-CN" sz="2000" dirty="0">
                <a:solidFill>
                  <a:srgbClr val="1369B2"/>
                </a:solidFill>
                <a:latin typeface="微软雅黑" panose="020B0503020204020204" pitchFamily="34" charset="-122"/>
                <a:ea typeface="微软雅黑" panose="020B0503020204020204" pitchFamily="34" charset="-122"/>
              </a:rPr>
              <a:t>个用户</a:t>
            </a:r>
            <a:r>
              <a:rPr lang="zh-CN" altLang="zh-CN" sz="2000" dirty="0">
                <a:solidFill>
                  <a:srgbClr val="595959"/>
                </a:solidFill>
                <a:latin typeface="微软雅黑" panose="020B0503020204020204" pitchFamily="34" charset="-122"/>
                <a:ea typeface="微软雅黑" panose="020B0503020204020204" pitchFamily="34" charset="-122"/>
                <a:cs typeface="+mn-ea"/>
              </a:rPr>
              <a:t>发送请求，在</a:t>
            </a:r>
            <a:r>
              <a:rPr lang="en-US" altLang="zh-CN" sz="2000" dirty="0">
                <a:solidFill>
                  <a:srgbClr val="1369B2"/>
                </a:solidFill>
                <a:latin typeface="微软雅黑" panose="020B0503020204020204" pitchFamily="34" charset="-122"/>
                <a:ea typeface="微软雅黑" panose="020B0503020204020204" pitchFamily="34" charset="-122"/>
              </a:rPr>
              <a:t>5</a:t>
            </a:r>
            <a:r>
              <a:rPr lang="zh-CN" altLang="zh-CN" sz="2000" dirty="0">
                <a:solidFill>
                  <a:srgbClr val="1369B2"/>
                </a:solidFill>
                <a:latin typeface="微软雅黑" panose="020B0503020204020204" pitchFamily="34" charset="-122"/>
                <a:ea typeface="微软雅黑" panose="020B0503020204020204" pitchFamily="34" charset="-122"/>
              </a:rPr>
              <a:t>秒内</a:t>
            </a:r>
            <a:r>
              <a:rPr lang="zh-CN" altLang="zh-CN" sz="2000" dirty="0">
                <a:solidFill>
                  <a:srgbClr val="595959"/>
                </a:solidFill>
                <a:latin typeface="微软雅黑" panose="020B0503020204020204" pitchFamily="34" charset="-122"/>
                <a:ea typeface="微软雅黑" panose="020B0503020204020204" pitchFamily="34" charset="-122"/>
                <a:cs typeface="+mn-ea"/>
              </a:rPr>
              <a:t>全部启动，运行时间为</a:t>
            </a:r>
            <a:r>
              <a:rPr lang="en-US" altLang="zh-CN" sz="2000" dirty="0">
                <a:solidFill>
                  <a:srgbClr val="1369B2"/>
                </a:solidFill>
                <a:latin typeface="微软雅黑" panose="020B0503020204020204" pitchFamily="34" charset="-122"/>
                <a:ea typeface="微软雅黑" panose="020B0503020204020204" pitchFamily="34" charset="-122"/>
              </a:rPr>
              <a:t>1</a:t>
            </a:r>
            <a:r>
              <a:rPr lang="zh-CN" altLang="zh-CN" sz="2000" dirty="0">
                <a:solidFill>
                  <a:srgbClr val="1369B2"/>
                </a:solidFill>
                <a:latin typeface="微软雅黑" panose="020B0503020204020204" pitchFamily="34" charset="-122"/>
                <a:ea typeface="微软雅黑" panose="020B0503020204020204" pitchFamily="34" charset="-122"/>
              </a:rPr>
              <a:t>分钟</a:t>
            </a:r>
            <a:r>
              <a:rPr lang="zh-CN" altLang="zh-CN" sz="2000" dirty="0">
                <a:solidFill>
                  <a:srgbClr val="595959"/>
                </a:solidFill>
                <a:latin typeface="微软雅黑" panose="020B0503020204020204" pitchFamily="34" charset="-122"/>
                <a:ea typeface="微软雅黑" panose="020B0503020204020204" pitchFamily="34" charset="-122"/>
                <a:cs typeface="+mn-ea"/>
              </a:rPr>
              <a:t>，查看并分析请求</a:t>
            </a:r>
            <a:r>
              <a:rPr lang="zh-CN" altLang="zh-CN" sz="2000" dirty="0">
                <a:solidFill>
                  <a:srgbClr val="1369B2"/>
                </a:solidFill>
                <a:latin typeface="微软雅黑" panose="020B0503020204020204" pitchFamily="34" charset="-122"/>
                <a:ea typeface="微软雅黑" panose="020B0503020204020204" pitchFamily="34" charset="-122"/>
              </a:rPr>
              <a:t>响应时间</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吞吐量</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错误率</a:t>
            </a:r>
            <a:r>
              <a:rPr lang="zh-CN" altLang="zh-CN" sz="2000" dirty="0">
                <a:solidFill>
                  <a:srgbClr val="595959"/>
                </a:solidFill>
                <a:latin typeface="微软雅黑" panose="020B0503020204020204" pitchFamily="34" charset="-122"/>
                <a:ea typeface="微软雅黑" panose="020B0503020204020204" pitchFamily="34" charset="-122"/>
                <a:cs typeface="+mn-ea"/>
              </a:rPr>
              <a:t>等性能指标</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13" name="图片 12">
            <a:extLst>
              <a:ext uri="{FF2B5EF4-FFF2-40B4-BE49-F238E27FC236}">
                <a16:creationId xmlns:a16="http://schemas.microsoft.com/office/drawing/2014/main" id="{52DD94B0-3C74-B9E8-B176-F3439224B5AF}"/>
              </a:ext>
            </a:extLst>
          </p:cNvPr>
          <p:cNvPicPr>
            <a:picLocks noChangeAspect="1"/>
          </p:cNvPicPr>
          <p:nvPr/>
        </p:nvPicPr>
        <p:blipFill>
          <a:blip r:embed="rId3"/>
          <a:stretch>
            <a:fillRect/>
          </a:stretch>
        </p:blipFill>
        <p:spPr>
          <a:xfrm>
            <a:off x="277716" y="2730144"/>
            <a:ext cx="5782822" cy="3624112"/>
          </a:xfrm>
          <a:prstGeom prst="rect">
            <a:avLst/>
          </a:prstGeom>
        </p:spPr>
      </p:pic>
      <p:pic>
        <p:nvPicPr>
          <p:cNvPr id="17" name="图片 16">
            <a:extLst>
              <a:ext uri="{FF2B5EF4-FFF2-40B4-BE49-F238E27FC236}">
                <a16:creationId xmlns:a16="http://schemas.microsoft.com/office/drawing/2014/main" id="{2D4945AC-FE11-F2C5-24DF-F17D35EF1FBD}"/>
              </a:ext>
            </a:extLst>
          </p:cNvPr>
          <p:cNvPicPr>
            <a:picLocks noChangeAspect="1"/>
          </p:cNvPicPr>
          <p:nvPr/>
        </p:nvPicPr>
        <p:blipFill>
          <a:blip r:embed="rId4"/>
          <a:stretch>
            <a:fillRect/>
          </a:stretch>
        </p:blipFill>
        <p:spPr>
          <a:xfrm>
            <a:off x="6235724" y="2730144"/>
            <a:ext cx="5782822" cy="3624112"/>
          </a:xfrm>
          <a:prstGeom prst="rect">
            <a:avLst/>
          </a:prstGeom>
        </p:spPr>
      </p:pic>
      <p:sp>
        <p:nvSpPr>
          <p:cNvPr id="18" name="矩形 17">
            <a:extLst>
              <a:ext uri="{FF2B5EF4-FFF2-40B4-BE49-F238E27FC236}">
                <a16:creationId xmlns:a16="http://schemas.microsoft.com/office/drawing/2014/main" id="{221E010B-4934-7E28-CEDA-5B63C1AE1EDA}"/>
              </a:ext>
            </a:extLst>
          </p:cNvPr>
          <p:cNvSpPr/>
          <p:nvPr/>
        </p:nvSpPr>
        <p:spPr>
          <a:xfrm>
            <a:off x="1137205" y="3645794"/>
            <a:ext cx="4886001" cy="432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C669E716-104C-FA9C-476B-42211F454518}"/>
              </a:ext>
            </a:extLst>
          </p:cNvPr>
          <p:cNvSpPr/>
          <p:nvPr/>
        </p:nvSpPr>
        <p:spPr>
          <a:xfrm>
            <a:off x="7139134" y="3789794"/>
            <a:ext cx="4773564" cy="432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C04EEDE-B469-E78C-7C1F-9F25CA4A8894}"/>
              </a:ext>
            </a:extLst>
          </p:cNvPr>
          <p:cNvSpPr/>
          <p:nvPr/>
        </p:nvSpPr>
        <p:spPr>
          <a:xfrm>
            <a:off x="7139134" y="4581794"/>
            <a:ext cx="4773564" cy="1577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967081"/>
            <a:ext cx="10031159" cy="1477328"/>
          </a:xfrm>
          <a:prstGeom prst="rect">
            <a:avLst/>
          </a:prstGeom>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配置好</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请求和线程组之后，选中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a:t>
            </a:r>
            <a:r>
              <a:rPr lang="zh-CN" altLang="zh-CN" sz="2000" dirty="0">
                <a:solidFill>
                  <a:srgbClr val="1369B2"/>
                </a:solidFill>
                <a:latin typeface="微软雅黑" panose="020B0503020204020204" pitchFamily="34" charset="-122"/>
                <a:ea typeface="微软雅黑" panose="020B0503020204020204" pitchFamily="34" charset="-122"/>
              </a:rPr>
              <a:t>“线程组”</a:t>
            </a:r>
            <a:r>
              <a:rPr lang="zh-CN" altLang="zh-CN" sz="2000" dirty="0">
                <a:solidFill>
                  <a:srgbClr val="595959"/>
                </a:solidFill>
                <a:latin typeface="微软雅黑" panose="020B0503020204020204" pitchFamily="34" charset="-122"/>
                <a:ea typeface="微软雅黑" panose="020B0503020204020204" pitchFamily="34" charset="-122"/>
                <a:cs typeface="+mn-ea"/>
              </a:rPr>
              <a:t>并</a:t>
            </a:r>
            <a:r>
              <a:rPr lang="zh-CN" altLang="en-US" sz="2000" dirty="0">
                <a:solidFill>
                  <a:srgbClr val="595959"/>
                </a:solidFill>
                <a:latin typeface="微软雅黑" panose="020B0503020204020204" pitchFamily="34" charset="-122"/>
                <a:ea typeface="微软雅黑" panose="020B0503020204020204" pitchFamily="34" charset="-122"/>
                <a:cs typeface="+mn-ea"/>
              </a:rPr>
              <a:t>右键单击</a:t>
            </a:r>
            <a:r>
              <a:rPr lang="zh-CN" altLang="zh-CN" sz="2000" dirty="0">
                <a:solidFill>
                  <a:srgbClr val="595959"/>
                </a:solidFill>
                <a:latin typeface="微软雅黑" panose="020B0503020204020204" pitchFamily="34" charset="-122"/>
                <a:ea typeface="微软雅黑" panose="020B0503020204020204" pitchFamily="34" charset="-122"/>
                <a:cs typeface="+mn-ea"/>
              </a:rPr>
              <a:t>，在弹出的</a:t>
            </a:r>
            <a:r>
              <a:rPr lang="zh-CN" altLang="en-US" sz="2000" dirty="0">
                <a:solidFill>
                  <a:srgbClr val="595959"/>
                </a:solidFill>
                <a:latin typeface="微软雅黑" panose="020B0503020204020204" pitchFamily="34" charset="-122"/>
                <a:ea typeface="微软雅黑" panose="020B0503020204020204" pitchFamily="34" charset="-122"/>
                <a:cs typeface="+mn-ea"/>
              </a:rPr>
              <a:t>快捷菜单</a:t>
            </a:r>
            <a:r>
              <a:rPr lang="zh-CN" altLang="zh-CN" sz="2000" dirty="0">
                <a:solidFill>
                  <a:srgbClr val="595959"/>
                </a:solidFill>
                <a:latin typeface="微软雅黑" panose="020B0503020204020204" pitchFamily="34" charset="-122"/>
                <a:ea typeface="微软雅黑" panose="020B0503020204020204" pitchFamily="34" charset="-122"/>
                <a:cs typeface="+mn-ea"/>
              </a:rPr>
              <a:t>中依次选择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→“监听器</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→“聚合报告</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zh-CN" altLang="zh-CN" sz="2000" dirty="0">
                <a:solidFill>
                  <a:srgbClr val="1369B2"/>
                </a:solidFill>
                <a:latin typeface="微软雅黑" panose="020B0503020204020204" pitchFamily="34" charset="-122"/>
                <a:ea typeface="微软雅黑" panose="020B0503020204020204" pitchFamily="34" charset="-122"/>
              </a:rPr>
              <a:t>聚合报告</a:t>
            </a:r>
            <a:r>
              <a:rPr lang="zh-CN" altLang="zh-CN" sz="2000" dirty="0">
                <a:solidFill>
                  <a:srgbClr val="595959"/>
                </a:solidFill>
                <a:latin typeface="微软雅黑" panose="020B0503020204020204" pitchFamily="34" charset="-122"/>
                <a:ea typeface="微软雅黑" panose="020B0503020204020204" pitchFamily="34" charset="-122"/>
                <a:cs typeface="+mn-ea"/>
              </a:rPr>
              <a:t>，添加成功后执行测试。</a:t>
            </a:r>
            <a:r>
              <a:rPr lang="zh-CN" altLang="en-US" sz="2000" dirty="0">
                <a:solidFill>
                  <a:srgbClr val="595959"/>
                </a:solidFill>
                <a:latin typeface="微软雅黑" panose="020B0503020204020204" pitchFamily="34" charset="-122"/>
                <a:ea typeface="微软雅黑" panose="020B0503020204020204" pitchFamily="34" charset="-122"/>
                <a:cs typeface="+mn-ea"/>
              </a:rPr>
              <a:t>当测试结束后，</a:t>
            </a:r>
            <a:r>
              <a:rPr lang="zh-CN" altLang="en-US" sz="2000" dirty="0">
                <a:solidFill>
                  <a:srgbClr val="1369B2"/>
                </a:solidFill>
                <a:latin typeface="微软雅黑" panose="020B0503020204020204" pitchFamily="34" charset="-122"/>
                <a:ea typeface="微软雅黑" panose="020B0503020204020204" pitchFamily="34" charset="-122"/>
              </a:rPr>
              <a:t>聚合报告结果</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5" name="图片 4">
            <a:extLst>
              <a:ext uri="{FF2B5EF4-FFF2-40B4-BE49-F238E27FC236}">
                <a16:creationId xmlns:a16="http://schemas.microsoft.com/office/drawing/2014/main" id="{32E9DF45-27C5-34B0-1139-08D89B5EB970}"/>
              </a:ext>
            </a:extLst>
          </p:cNvPr>
          <p:cNvPicPr>
            <a:picLocks noChangeAspect="1"/>
          </p:cNvPicPr>
          <p:nvPr/>
        </p:nvPicPr>
        <p:blipFill>
          <a:blip r:embed="rId3"/>
          <a:stretch>
            <a:fillRect/>
          </a:stretch>
        </p:blipFill>
        <p:spPr>
          <a:xfrm>
            <a:off x="1455666" y="2853794"/>
            <a:ext cx="9407206" cy="278204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3"/>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掌握配置元件</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使用常用的配置元件完成参数化设置</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1" name="图片 10"/>
          <p:cNvPicPr>
            <a:picLocks noChangeAspect="1"/>
          </p:cNvPicPr>
          <p:nvPr/>
        </p:nvPicPr>
        <p:blipFill>
          <a:blip r:embed="rId3"/>
          <a:stretch>
            <a:fillRect/>
          </a:stretch>
        </p:blipFill>
        <p:spPr>
          <a:xfrm>
            <a:off x="1011196" y="1629594"/>
            <a:ext cx="3715858" cy="4006159"/>
          </a:xfrm>
          <a:prstGeom prst="rect">
            <a:avLst/>
          </a:prstGeom>
        </p:spPr>
      </p:pic>
      <p:sp>
        <p:nvSpPr>
          <p:cNvPr id="14" name="文本框 7"/>
          <p:cNvSpPr txBox="1"/>
          <p:nvPr/>
        </p:nvSpPr>
        <p:spPr>
          <a:xfrm>
            <a:off x="5297791" y="2113825"/>
            <a:ext cx="6221274" cy="1938992"/>
          </a:xfrm>
          <a:prstGeom prst="rect">
            <a:avLst/>
          </a:prstGeom>
          <a:noFill/>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性能测试中为了</a:t>
            </a:r>
            <a:r>
              <a:rPr lang="zh-CN" altLang="zh-CN" sz="2000" dirty="0">
                <a:solidFill>
                  <a:srgbClr val="1369B2"/>
                </a:solidFill>
                <a:latin typeface="微软雅黑" panose="020B0503020204020204" pitchFamily="34" charset="-122"/>
                <a:ea typeface="微软雅黑" panose="020B0503020204020204" pitchFamily="34" charset="-122"/>
              </a:rPr>
              <a:t>模拟大量用户操作</a:t>
            </a:r>
            <a:r>
              <a:rPr lang="zh-CN" altLang="zh-CN" sz="2000" dirty="0">
                <a:solidFill>
                  <a:srgbClr val="595959"/>
                </a:solidFill>
                <a:latin typeface="微软雅黑" panose="020B0503020204020204" pitchFamily="34" charset="-122"/>
                <a:ea typeface="微软雅黑" panose="020B0503020204020204" pitchFamily="34" charset="-122"/>
                <a:cs typeface="+mn-ea"/>
              </a:rPr>
              <a:t>，往往需要</a:t>
            </a:r>
            <a:r>
              <a:rPr lang="zh-CN" altLang="en-US" sz="2000" dirty="0">
                <a:solidFill>
                  <a:srgbClr val="595959"/>
                </a:solidFill>
                <a:latin typeface="微软雅黑" panose="020B0503020204020204" pitchFamily="34" charset="-122"/>
                <a:ea typeface="微软雅黑" panose="020B0503020204020204" pitchFamily="34" charset="-122"/>
                <a:cs typeface="+mn-ea"/>
              </a:rPr>
              <a:t>进行</a:t>
            </a:r>
            <a:r>
              <a:rPr lang="zh-CN" altLang="zh-CN" sz="2000" dirty="0">
                <a:solidFill>
                  <a:srgbClr val="1369B2"/>
                </a:solidFill>
                <a:latin typeface="微软雅黑" panose="020B0503020204020204" pitchFamily="34" charset="-122"/>
                <a:ea typeface="微软雅黑" panose="020B0503020204020204" pitchFamily="34" charset="-122"/>
              </a:rPr>
              <a:t>参数化</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中的参数化可以通过</a:t>
            </a:r>
            <a:r>
              <a:rPr lang="zh-CN" altLang="zh-CN" sz="2000" dirty="0">
                <a:solidFill>
                  <a:srgbClr val="1369B2"/>
                </a:solidFill>
                <a:latin typeface="微软雅黑" panose="020B0503020204020204" pitchFamily="34" charset="-122"/>
                <a:ea typeface="微软雅黑" panose="020B0503020204020204" pitchFamily="34" charset="-122"/>
              </a:rPr>
              <a:t>配置元件</a:t>
            </a:r>
            <a:r>
              <a:rPr lang="zh-CN" altLang="zh-CN" sz="2000" dirty="0">
                <a:solidFill>
                  <a:srgbClr val="595959"/>
                </a:solidFill>
                <a:latin typeface="微软雅黑" panose="020B0503020204020204" pitchFamily="34" charset="-122"/>
                <a:ea typeface="微软雅黑" panose="020B0503020204020204" pitchFamily="34" charset="-122"/>
                <a:cs typeface="+mn-ea"/>
              </a:rPr>
              <a:t>完成。配置元件可以</a:t>
            </a:r>
            <a:r>
              <a:rPr lang="zh-CN" altLang="zh-CN" sz="2000" dirty="0">
                <a:solidFill>
                  <a:srgbClr val="1369B2"/>
                </a:solidFill>
                <a:latin typeface="微软雅黑" panose="020B0503020204020204" pitchFamily="34" charset="-122"/>
                <a:ea typeface="微软雅黑" panose="020B0503020204020204" pitchFamily="34" charset="-122"/>
              </a:rPr>
              <a:t>配置测试计划的一些公用信息</a:t>
            </a:r>
            <a:r>
              <a:rPr lang="zh-CN" altLang="zh-CN" sz="2000" dirty="0">
                <a:solidFill>
                  <a:srgbClr val="595959"/>
                </a:solidFill>
                <a:latin typeface="微软雅黑" panose="020B0503020204020204" pitchFamily="34" charset="-122"/>
                <a:ea typeface="微软雅黑" panose="020B0503020204020204" pitchFamily="34" charset="-122"/>
                <a:cs typeface="+mn-ea"/>
              </a:rPr>
              <a:t>（参数），其配置会影响作用域内的所有元件。</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nvGrpSpPr>
          <p:cNvPr id="6" name="Group 14"/>
          <p:cNvGrpSpPr/>
          <p:nvPr/>
        </p:nvGrpSpPr>
        <p:grpSpPr>
          <a:xfrm>
            <a:off x="5379143" y="3062299"/>
            <a:ext cx="1414667" cy="1619124"/>
            <a:chOff x="5379142" y="2991066"/>
            <a:chExt cx="1414667" cy="1619124"/>
          </a:xfrm>
        </p:grpSpPr>
        <p:sp>
          <p:nvSpPr>
            <p:cNvPr id="8" name="Shape 1723"/>
            <p:cNvSpPr/>
            <p:nvPr/>
          </p:nvSpPr>
          <p:spPr>
            <a:xfrm rot="18900000">
              <a:off x="5379143" y="2991066"/>
              <a:ext cx="1414666" cy="1414666"/>
            </a:xfrm>
            <a:prstGeom prst="roundRect">
              <a:avLst>
                <a:gd name="adj" fmla="val 15000"/>
              </a:avLst>
            </a:prstGeom>
            <a:solidFill>
              <a:srgbClr val="0070C0"/>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sp>
          <p:nvSpPr>
            <p:cNvPr id="9" name="Shape 1726"/>
            <p:cNvSpPr/>
            <p:nvPr/>
          </p:nvSpPr>
          <p:spPr>
            <a:xfrm rot="18900000">
              <a:off x="5379142" y="3195523"/>
              <a:ext cx="1414666" cy="1414667"/>
            </a:xfrm>
            <a:prstGeom prst="roundRect">
              <a:avLst>
                <a:gd name="adj" fmla="val 15000"/>
              </a:avLst>
            </a:prstGeom>
            <a:solidFill>
              <a:schemeClr val="bg2"/>
            </a:solidFill>
            <a:ln w="127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grpSp>
      <p:grpSp>
        <p:nvGrpSpPr>
          <p:cNvPr id="10" name="Group 12"/>
          <p:cNvGrpSpPr/>
          <p:nvPr/>
        </p:nvGrpSpPr>
        <p:grpSpPr>
          <a:xfrm>
            <a:off x="3563871" y="3270642"/>
            <a:ext cx="1414667" cy="1619124"/>
            <a:chOff x="3563871" y="3199409"/>
            <a:chExt cx="1414666" cy="1619124"/>
          </a:xfrm>
        </p:grpSpPr>
        <p:sp>
          <p:nvSpPr>
            <p:cNvPr id="13" name="Shape 1722"/>
            <p:cNvSpPr/>
            <p:nvPr/>
          </p:nvSpPr>
          <p:spPr>
            <a:xfrm rot="8100000">
              <a:off x="3563871" y="3403867"/>
              <a:ext cx="1414666" cy="1414666"/>
            </a:xfrm>
            <a:prstGeom prst="roundRect">
              <a:avLst>
                <a:gd name="adj" fmla="val 15000"/>
              </a:avLst>
            </a:prstGeom>
            <a:solidFill>
              <a:srgbClr val="0070C0"/>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sp>
          <p:nvSpPr>
            <p:cNvPr id="15" name="Shape 1729"/>
            <p:cNvSpPr/>
            <p:nvPr/>
          </p:nvSpPr>
          <p:spPr>
            <a:xfrm rot="8100000">
              <a:off x="3563871" y="3199409"/>
              <a:ext cx="1414666" cy="1414667"/>
            </a:xfrm>
            <a:prstGeom prst="roundRect">
              <a:avLst>
                <a:gd name="adj" fmla="val 15000"/>
              </a:avLst>
            </a:prstGeom>
            <a:solidFill>
              <a:schemeClr val="bg2"/>
            </a:solidFill>
            <a:ln w="127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grpSp>
      <p:grpSp>
        <p:nvGrpSpPr>
          <p:cNvPr id="16" name="Group 11"/>
          <p:cNvGrpSpPr/>
          <p:nvPr/>
        </p:nvGrpSpPr>
        <p:grpSpPr>
          <a:xfrm>
            <a:off x="1743076" y="3062299"/>
            <a:ext cx="1414667" cy="1619124"/>
            <a:chOff x="1743076" y="2991066"/>
            <a:chExt cx="1414666" cy="1619124"/>
          </a:xfrm>
        </p:grpSpPr>
        <p:sp>
          <p:nvSpPr>
            <p:cNvPr id="17" name="Shape 1721"/>
            <p:cNvSpPr/>
            <p:nvPr/>
          </p:nvSpPr>
          <p:spPr>
            <a:xfrm rot="18900000">
              <a:off x="1743076" y="2991066"/>
              <a:ext cx="1414666" cy="1414666"/>
            </a:xfrm>
            <a:prstGeom prst="roundRect">
              <a:avLst>
                <a:gd name="adj" fmla="val 15000"/>
              </a:avLst>
            </a:prstGeom>
            <a:solidFill>
              <a:srgbClr val="0070C0"/>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sp>
          <p:nvSpPr>
            <p:cNvPr id="18" name="Shape 1732"/>
            <p:cNvSpPr/>
            <p:nvPr/>
          </p:nvSpPr>
          <p:spPr>
            <a:xfrm rot="18900000">
              <a:off x="1743076" y="3195523"/>
              <a:ext cx="1414666" cy="1414667"/>
            </a:xfrm>
            <a:prstGeom prst="roundRect">
              <a:avLst>
                <a:gd name="adj" fmla="val 15000"/>
              </a:avLst>
            </a:prstGeom>
            <a:solidFill>
              <a:schemeClr val="bg2"/>
            </a:solidFill>
            <a:ln w="127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grpSp>
      <p:grpSp>
        <p:nvGrpSpPr>
          <p:cNvPr id="19" name="Group 15"/>
          <p:cNvGrpSpPr/>
          <p:nvPr/>
        </p:nvGrpSpPr>
        <p:grpSpPr>
          <a:xfrm>
            <a:off x="7199937" y="3270642"/>
            <a:ext cx="1414667" cy="1619125"/>
            <a:chOff x="7199937" y="3199409"/>
            <a:chExt cx="1414666" cy="1619125"/>
          </a:xfrm>
        </p:grpSpPr>
        <p:sp>
          <p:nvSpPr>
            <p:cNvPr id="20" name="Shape 1724"/>
            <p:cNvSpPr/>
            <p:nvPr/>
          </p:nvSpPr>
          <p:spPr>
            <a:xfrm rot="8100000">
              <a:off x="7199937" y="3403868"/>
              <a:ext cx="1414666" cy="1414666"/>
            </a:xfrm>
            <a:prstGeom prst="roundRect">
              <a:avLst>
                <a:gd name="adj" fmla="val 15000"/>
              </a:avLst>
            </a:prstGeom>
            <a:solidFill>
              <a:srgbClr val="0070C0"/>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sp>
          <p:nvSpPr>
            <p:cNvPr id="21" name="Shape 1735"/>
            <p:cNvSpPr/>
            <p:nvPr/>
          </p:nvSpPr>
          <p:spPr>
            <a:xfrm rot="8100000">
              <a:off x="7199937" y="3199409"/>
              <a:ext cx="1414666" cy="1414667"/>
            </a:xfrm>
            <a:prstGeom prst="roundRect">
              <a:avLst>
                <a:gd name="adj" fmla="val 15000"/>
              </a:avLst>
            </a:prstGeom>
            <a:solidFill>
              <a:schemeClr val="bg2"/>
            </a:solidFill>
            <a:ln w="127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grpSp>
      <p:grpSp>
        <p:nvGrpSpPr>
          <p:cNvPr id="22" name="Group 16"/>
          <p:cNvGrpSpPr/>
          <p:nvPr/>
        </p:nvGrpSpPr>
        <p:grpSpPr>
          <a:xfrm>
            <a:off x="9015209" y="3062299"/>
            <a:ext cx="1414667" cy="1619124"/>
            <a:chOff x="9015209" y="2991066"/>
            <a:chExt cx="1414666" cy="1619124"/>
          </a:xfrm>
        </p:grpSpPr>
        <p:sp>
          <p:nvSpPr>
            <p:cNvPr id="23" name="Shape 1725"/>
            <p:cNvSpPr/>
            <p:nvPr/>
          </p:nvSpPr>
          <p:spPr>
            <a:xfrm rot="18900000">
              <a:off x="9015209" y="2991066"/>
              <a:ext cx="1414666" cy="1414666"/>
            </a:xfrm>
            <a:prstGeom prst="roundRect">
              <a:avLst>
                <a:gd name="adj" fmla="val 15000"/>
              </a:avLst>
            </a:prstGeom>
            <a:solidFill>
              <a:srgbClr val="0070C0"/>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sp>
          <p:nvSpPr>
            <p:cNvPr id="24" name="Shape 1738"/>
            <p:cNvSpPr/>
            <p:nvPr/>
          </p:nvSpPr>
          <p:spPr>
            <a:xfrm rot="18900000">
              <a:off x="9015209" y="3195523"/>
              <a:ext cx="1414666" cy="1414667"/>
            </a:xfrm>
            <a:prstGeom prst="roundRect">
              <a:avLst>
                <a:gd name="adj" fmla="val 15000"/>
              </a:avLst>
            </a:prstGeom>
            <a:solidFill>
              <a:schemeClr val="bg2"/>
            </a:solidFill>
            <a:ln w="127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dirty="0">
                <a:latin typeface="微软雅黑" panose="020B0503020204020204" pitchFamily="34" charset="-122"/>
                <a:ea typeface="微软雅黑" panose="020B0503020204020204" pitchFamily="34" charset="-122"/>
                <a:cs typeface="+mn-ea"/>
                <a:sym typeface="+mn-lt"/>
              </a:endParaRPr>
            </a:p>
          </p:txBody>
        </p:sp>
      </p:grpSp>
      <p:sp>
        <p:nvSpPr>
          <p:cNvPr id="25" name="Text Placeholder 4"/>
          <p:cNvSpPr txBox="1"/>
          <p:nvPr/>
        </p:nvSpPr>
        <p:spPr>
          <a:xfrm>
            <a:off x="1845000" y="3840206"/>
            <a:ext cx="1269395" cy="33875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用户定义的变量</a:t>
            </a:r>
            <a:endParaRPr lang="en-GB" altLang="zh-CN"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6" name="Text Placeholder 4"/>
          <p:cNvSpPr txBox="1"/>
          <p:nvPr/>
        </p:nvSpPr>
        <p:spPr>
          <a:xfrm>
            <a:off x="3665794" y="3769633"/>
            <a:ext cx="1420361" cy="55514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HTTP</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信息头管理器</a:t>
            </a:r>
            <a:endParaRPr lang="en-GB" altLang="zh-CN"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7" name="Text Placeholder 4"/>
          <p:cNvSpPr txBox="1"/>
          <p:nvPr/>
        </p:nvSpPr>
        <p:spPr>
          <a:xfrm>
            <a:off x="5480353" y="3840206"/>
            <a:ext cx="1210819" cy="26776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HTTP</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请求默认值</a:t>
            </a:r>
            <a:endParaRPr lang="en-GB" altLang="zh-CN"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8" name="Text Placeholder 4"/>
          <p:cNvSpPr txBox="1"/>
          <p:nvPr/>
        </p:nvSpPr>
        <p:spPr>
          <a:xfrm>
            <a:off x="9231433" y="3840206"/>
            <a:ext cx="1210819" cy="26776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计数器</a:t>
            </a:r>
            <a:endParaRPr lang="en-GB" altLang="zh-CN"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9" name="Text Placeholder 4"/>
          <p:cNvSpPr txBox="1"/>
          <p:nvPr/>
        </p:nvSpPr>
        <p:spPr>
          <a:xfrm>
            <a:off x="7301860" y="3911193"/>
            <a:ext cx="1210819" cy="26776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CSV</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数据文件设置</a:t>
            </a:r>
            <a:endParaRPr lang="en-GB" altLang="zh-CN"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354939" y="1430152"/>
            <a:ext cx="3518912" cy="400110"/>
          </a:xfrm>
          <a:prstGeom prst="rect">
            <a:avLst/>
          </a:prstGeom>
        </p:spPr>
        <p:txBody>
          <a:bodyPr wrap="none">
            <a:spAutoFit/>
          </a:bodyPr>
          <a:lstStyle/>
          <a:p>
            <a:r>
              <a:rPr lang="zh-CN" altLang="zh-CN" sz="2000" dirty="0">
                <a:solidFill>
                  <a:schemeClr val="lt1"/>
                </a:solidFill>
                <a:latin typeface="微软雅黑" panose="020B0503020204020204" pitchFamily="34" charset="-122"/>
                <a:ea typeface="微软雅黑" panose="020B0503020204020204" pitchFamily="34" charset="-122"/>
              </a:rPr>
              <a:t>配置元件中常用的参数化工具</a:t>
            </a:r>
            <a:endParaRPr lang="zh-CN" altLang="en-US" sz="2000" dirty="0">
              <a:solidFill>
                <a:schemeClr val="lt1"/>
              </a:solidFill>
              <a:latin typeface="微软雅黑" panose="020B0503020204020204" pitchFamily="34" charset="-122"/>
              <a:ea typeface="微软雅黑" panose="020B0503020204020204" pitchFamily="34" charset="-122"/>
            </a:endParaRPr>
          </a:p>
        </p:txBody>
      </p:sp>
      <p:sp>
        <p:nvSpPr>
          <p:cNvPr id="3" name="矩形 2"/>
          <p:cNvSpPr/>
          <p:nvPr/>
        </p:nvSpPr>
        <p:spPr>
          <a:xfrm>
            <a:off x="1224791" y="1171031"/>
            <a:ext cx="10068643" cy="961289"/>
          </a:xfrm>
          <a:prstGeom prst="rect">
            <a:avLst/>
          </a:prstGeom>
        </p:spPr>
        <p:txBody>
          <a:bodyPr wrap="square">
            <a:spAutoFit/>
          </a:bodyPr>
          <a:lstStyle/>
          <a:p>
            <a:pPr indent="457200">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配置元件常用的参数化工具有</a:t>
            </a:r>
            <a:r>
              <a:rPr lang="en-US" altLang="zh-CN" sz="2000" dirty="0" err="1">
                <a:solidFill>
                  <a:srgbClr val="1369B2"/>
                </a:solidFill>
                <a:latin typeface="微软雅黑" panose="020B0503020204020204" pitchFamily="34" charset="-122"/>
                <a:ea typeface="微软雅黑" panose="020B0503020204020204" pitchFamily="34" charset="-122"/>
              </a:rPr>
              <a:t>用户定义的变量</a:t>
            </a:r>
            <a:r>
              <a:rPr lang="en-US" altLang="zh-CN" sz="2000" dirty="0" err="1">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1369B2"/>
                </a:solidFill>
                <a:latin typeface="微软雅黑" panose="020B0503020204020204" pitchFamily="34" charset="-122"/>
                <a:ea typeface="微软雅黑" panose="020B0503020204020204" pitchFamily="34" charset="-122"/>
              </a:rPr>
              <a:t>HTTP</a:t>
            </a:r>
            <a:r>
              <a:rPr lang="en-US" altLang="zh-CN" sz="2000" dirty="0">
                <a:solidFill>
                  <a:srgbClr val="1369B2"/>
                </a:solidFill>
                <a:latin typeface="微软雅黑" panose="020B0503020204020204" pitchFamily="34" charset="-122"/>
                <a:ea typeface="微软雅黑" panose="020B0503020204020204" pitchFamily="34" charset="-122"/>
              </a:rPr>
              <a:t> </a:t>
            </a:r>
            <a:r>
              <a:rPr lang="en-US" altLang="zh-CN" sz="2000" dirty="0" err="1">
                <a:solidFill>
                  <a:srgbClr val="1369B2"/>
                </a:solidFill>
                <a:latin typeface="微软雅黑" panose="020B0503020204020204" pitchFamily="34" charset="-122"/>
                <a:ea typeface="微软雅黑" panose="020B0503020204020204" pitchFamily="34" charset="-122"/>
              </a:rPr>
              <a:t>信息头管理器</a:t>
            </a:r>
            <a:r>
              <a:rPr lang="en-US" altLang="zh-CN" sz="2000" dirty="0" err="1">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1369B2"/>
                </a:solidFill>
                <a:latin typeface="微软雅黑" panose="020B0503020204020204" pitchFamily="34" charset="-122"/>
                <a:ea typeface="微软雅黑" panose="020B0503020204020204" pitchFamily="34" charset="-122"/>
              </a:rPr>
              <a:t>HTTP</a:t>
            </a:r>
            <a:r>
              <a:rPr lang="en-US" altLang="zh-CN" sz="2000" dirty="0">
                <a:solidFill>
                  <a:srgbClr val="1369B2"/>
                </a:solidFill>
                <a:latin typeface="微软雅黑" panose="020B0503020204020204" pitchFamily="34" charset="-122"/>
                <a:ea typeface="微软雅黑" panose="020B0503020204020204" pitchFamily="34" charset="-122"/>
              </a:rPr>
              <a:t> </a:t>
            </a:r>
            <a:r>
              <a:rPr lang="en-US" altLang="zh-CN" sz="2000" dirty="0" err="1">
                <a:solidFill>
                  <a:srgbClr val="1369B2"/>
                </a:solidFill>
                <a:latin typeface="微软雅黑" panose="020B0503020204020204" pitchFamily="34" charset="-122"/>
                <a:ea typeface="微软雅黑" panose="020B0503020204020204" pitchFamily="34" charset="-122"/>
              </a:rPr>
              <a:t>请求默认值</a:t>
            </a:r>
            <a:r>
              <a:rPr lang="en-US" altLang="zh-CN" sz="2000" dirty="0" err="1">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1369B2"/>
                </a:solidFill>
                <a:latin typeface="微软雅黑" panose="020B0503020204020204" pitchFamily="34" charset="-122"/>
                <a:ea typeface="微软雅黑" panose="020B0503020204020204" pitchFamily="34" charset="-122"/>
              </a:rPr>
              <a:t>CSV</a:t>
            </a:r>
            <a:r>
              <a:rPr lang="en-US" altLang="zh-CN" sz="2000" dirty="0">
                <a:solidFill>
                  <a:srgbClr val="1369B2"/>
                </a:solidFill>
                <a:latin typeface="微软雅黑" panose="020B0503020204020204" pitchFamily="34" charset="-122"/>
                <a:ea typeface="微软雅黑" panose="020B0503020204020204" pitchFamily="34" charset="-122"/>
              </a:rPr>
              <a:t> </a:t>
            </a:r>
            <a:r>
              <a:rPr lang="en-US" altLang="zh-CN" sz="2000" dirty="0" err="1">
                <a:solidFill>
                  <a:srgbClr val="1369B2"/>
                </a:solidFill>
                <a:latin typeface="微软雅黑" panose="020B0503020204020204" pitchFamily="34" charset="-122"/>
                <a:ea typeface="微软雅黑" panose="020B0503020204020204" pitchFamily="34" charset="-122"/>
              </a:rPr>
              <a:t>数据文件设置</a:t>
            </a:r>
            <a:r>
              <a:rPr lang="en-US" altLang="zh-CN" sz="2000" dirty="0" err="1">
                <a:solidFill>
                  <a:srgbClr val="595959"/>
                </a:solidFill>
                <a:latin typeface="微软雅黑" panose="020B0503020204020204" pitchFamily="34" charset="-122"/>
                <a:ea typeface="微软雅黑" panose="020B0503020204020204" pitchFamily="34" charset="-122"/>
                <a:cs typeface="+mn-ea"/>
              </a:rPr>
              <a:t>和</a:t>
            </a:r>
            <a:r>
              <a:rPr lang="en-US" altLang="zh-CN" sz="2000" dirty="0" err="1">
                <a:solidFill>
                  <a:srgbClr val="1369B2"/>
                </a:solidFill>
                <a:latin typeface="微软雅黑" panose="020B0503020204020204" pitchFamily="34" charset="-122"/>
                <a:ea typeface="微软雅黑" panose="020B0503020204020204" pitchFamily="34" charset="-122"/>
              </a:rPr>
              <a:t>计数器</a:t>
            </a:r>
            <a:r>
              <a:rPr lang="zh-CN" altLang="en-US" sz="2000" dirty="0">
                <a:solidFill>
                  <a:srgbClr val="595959"/>
                </a:solidFill>
                <a:latin typeface="微软雅黑" panose="020B0503020204020204" pitchFamily="34" charset="-122"/>
                <a:ea typeface="微软雅黑" panose="020B0503020204020204" pitchFamily="34" charset="-122"/>
                <a:cs typeface="+mn-ea"/>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1" name="圆角矩形 30"/>
          <p:cNvSpPr/>
          <p:nvPr/>
        </p:nvSpPr>
        <p:spPr>
          <a:xfrm>
            <a:off x="1043492" y="965665"/>
            <a:ext cx="2519106"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用户定义的变量</a:t>
            </a:r>
          </a:p>
        </p:txBody>
      </p:sp>
      <p:sp>
        <p:nvSpPr>
          <p:cNvPr id="3" name="矩形 2"/>
          <p:cNvSpPr/>
          <p:nvPr/>
        </p:nvSpPr>
        <p:spPr>
          <a:xfrm>
            <a:off x="1043492" y="1738234"/>
            <a:ext cx="10355192" cy="1938992"/>
          </a:xfrm>
          <a:prstGeom prst="rect">
            <a:avLst/>
          </a:prstGeom>
        </p:spPr>
        <p:txBody>
          <a:bodyPr wrap="square">
            <a:spAutoFit/>
          </a:bodyPr>
          <a:lstStyle/>
          <a:p>
            <a:pPr indent="457200">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用户定义的变量可以被其作用域范围内的所有元件引用</a:t>
            </a:r>
            <a:r>
              <a:rPr lang="zh-CN" altLang="zh-CN" sz="2000" dirty="0">
                <a:solidFill>
                  <a:srgbClr val="595959"/>
                </a:solidFill>
                <a:latin typeface="微软雅黑" panose="020B0503020204020204" pitchFamily="34" charset="-122"/>
                <a:ea typeface="微软雅黑" panose="020B0503020204020204" pitchFamily="34" charset="-122"/>
                <a:cs typeface="+mn-ea"/>
              </a:rPr>
              <a:t>。如果在</a:t>
            </a:r>
            <a:r>
              <a:rPr lang="zh-CN" altLang="zh-CN" sz="2000" dirty="0">
                <a:solidFill>
                  <a:srgbClr val="0070C0"/>
                </a:solidFill>
                <a:latin typeface="微软雅黑" panose="020B0503020204020204" pitchFamily="34" charset="-122"/>
                <a:ea typeface="微软雅黑" panose="020B0503020204020204" pitchFamily="34" charset="-122"/>
                <a:cs typeface="+mn-ea"/>
              </a:rPr>
              <a:t>测试计划</a:t>
            </a:r>
            <a:r>
              <a:rPr lang="zh-CN" altLang="zh-CN" sz="2000" dirty="0">
                <a:solidFill>
                  <a:srgbClr val="595959"/>
                </a:solidFill>
                <a:latin typeface="微软雅黑" panose="020B0503020204020204" pitchFamily="34" charset="-122"/>
                <a:ea typeface="微软雅黑" panose="020B0503020204020204" pitchFamily="34" charset="-122"/>
                <a:cs typeface="+mn-ea"/>
              </a:rPr>
              <a:t>中需要使用用户定义的变量，则可以选中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a:t>
            </a:r>
            <a:r>
              <a:rPr lang="zh-CN" altLang="zh-CN" sz="2000" dirty="0">
                <a:solidFill>
                  <a:srgbClr val="1369B2"/>
                </a:solidFill>
                <a:latin typeface="微软雅黑" panose="020B0503020204020204" pitchFamily="34" charset="-122"/>
                <a:ea typeface="微软雅黑" panose="020B0503020204020204" pitchFamily="34" charset="-122"/>
              </a:rPr>
              <a:t>测试计划</a:t>
            </a:r>
            <a:r>
              <a:rPr lang="zh-CN" altLang="zh-CN" sz="2000" dirty="0">
                <a:solidFill>
                  <a:srgbClr val="595959"/>
                </a:solidFill>
                <a:latin typeface="微软雅黑" panose="020B0503020204020204" pitchFamily="34" charset="-122"/>
                <a:ea typeface="微软雅黑" panose="020B0503020204020204" pitchFamily="34" charset="-122"/>
                <a:cs typeface="+mn-ea"/>
              </a:rPr>
              <a:t>并</a:t>
            </a:r>
            <a:r>
              <a:rPr lang="zh-CN" altLang="en-US" sz="2000" dirty="0">
                <a:solidFill>
                  <a:srgbClr val="1369B2"/>
                </a:solidFill>
                <a:latin typeface="微软雅黑" panose="020B0503020204020204" pitchFamily="34" charset="-122"/>
                <a:ea typeface="微软雅黑" panose="020B0503020204020204" pitchFamily="34" charset="-122"/>
              </a:rPr>
              <a:t>右键单击</a:t>
            </a:r>
            <a:r>
              <a:rPr lang="zh-CN" altLang="zh-CN" sz="2000" dirty="0">
                <a:solidFill>
                  <a:srgbClr val="595959"/>
                </a:solidFill>
                <a:latin typeface="微软雅黑" panose="020B0503020204020204" pitchFamily="34" charset="-122"/>
                <a:ea typeface="微软雅黑" panose="020B0503020204020204" pitchFamily="34" charset="-122"/>
                <a:cs typeface="+mn-ea"/>
              </a:rPr>
              <a:t>，在弹出的</a:t>
            </a:r>
            <a:r>
              <a:rPr lang="zh-CN" altLang="en-US" sz="2000" dirty="0">
                <a:solidFill>
                  <a:srgbClr val="595959"/>
                </a:solidFill>
                <a:latin typeface="微软雅黑" panose="020B0503020204020204" pitchFamily="34" charset="-122"/>
                <a:ea typeface="微软雅黑" panose="020B0503020204020204" pitchFamily="34" charset="-122"/>
                <a:cs typeface="+mn-ea"/>
              </a:rPr>
              <a:t>快捷菜单</a:t>
            </a:r>
            <a:r>
              <a:rPr lang="zh-CN" altLang="zh-CN" sz="2000" dirty="0">
                <a:solidFill>
                  <a:srgbClr val="595959"/>
                </a:solidFill>
                <a:latin typeface="微软雅黑" panose="020B0503020204020204" pitchFamily="34" charset="-122"/>
                <a:ea typeface="微软雅黑" panose="020B0503020204020204" pitchFamily="34" charset="-122"/>
                <a:cs typeface="+mn-ea"/>
              </a:rPr>
              <a:t>中依次选择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“配置元件”</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“用户定义的变量”</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，会添加一个用户定义的变量界面</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5" name="图片 4">
            <a:extLst>
              <a:ext uri="{FF2B5EF4-FFF2-40B4-BE49-F238E27FC236}">
                <a16:creationId xmlns:a16="http://schemas.microsoft.com/office/drawing/2014/main" id="{565B604E-A6EB-53A8-2862-716A77DC89F4}"/>
              </a:ext>
            </a:extLst>
          </p:cNvPr>
          <p:cNvPicPr>
            <a:picLocks noChangeAspect="1"/>
          </p:cNvPicPr>
          <p:nvPr/>
        </p:nvPicPr>
        <p:blipFill>
          <a:blip r:embed="rId3"/>
          <a:stretch>
            <a:fillRect/>
          </a:stretch>
        </p:blipFill>
        <p:spPr>
          <a:xfrm>
            <a:off x="1407089" y="3861794"/>
            <a:ext cx="9376234" cy="2232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性能测试种类</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圆角矩形 10"/>
          <p:cNvSpPr/>
          <p:nvPr/>
        </p:nvSpPr>
        <p:spPr>
          <a:xfrm>
            <a:off x="982662" y="983982"/>
            <a:ext cx="2804477" cy="69998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基准测试</a:t>
            </a:r>
          </a:p>
        </p:txBody>
      </p:sp>
      <p:grpSp>
        <p:nvGrpSpPr>
          <p:cNvPr id="12" name="组合 11"/>
          <p:cNvGrpSpPr/>
          <p:nvPr/>
        </p:nvGrpSpPr>
        <p:grpSpPr>
          <a:xfrm>
            <a:off x="2618507" y="2070936"/>
            <a:ext cx="6963152" cy="1440000"/>
            <a:chOff x="2655457" y="2246012"/>
            <a:chExt cx="6963152" cy="1440000"/>
          </a:xfrm>
        </p:grpSpPr>
        <p:sp>
          <p:nvSpPr>
            <p:cNvPr id="16" name="Rectangle 58"/>
            <p:cNvSpPr>
              <a:spLocks noChangeArrowheads="1"/>
            </p:cNvSpPr>
            <p:nvPr/>
          </p:nvSpPr>
          <p:spPr bwMode="auto">
            <a:xfrm rot="2700000">
              <a:off x="3737952" y="2246012"/>
              <a:ext cx="1440000" cy="1440000"/>
            </a:xfrm>
            <a:prstGeom prst="rect">
              <a:avLst/>
            </a:prstGeom>
            <a:solidFill>
              <a:srgbClr val="0070C0"/>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8" name="Rectangle 58"/>
            <p:cNvSpPr>
              <a:spLocks noChangeArrowheads="1"/>
            </p:cNvSpPr>
            <p:nvPr/>
          </p:nvSpPr>
          <p:spPr bwMode="auto">
            <a:xfrm rot="2700000">
              <a:off x="5376000" y="2246012"/>
              <a:ext cx="1440000" cy="1440000"/>
            </a:xfrm>
            <a:prstGeom prst="rect">
              <a:avLst/>
            </a:pr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9" name="Rectangle 58"/>
            <p:cNvSpPr>
              <a:spLocks noChangeArrowheads="1"/>
            </p:cNvSpPr>
            <p:nvPr/>
          </p:nvSpPr>
          <p:spPr bwMode="auto">
            <a:xfrm rot="2700000">
              <a:off x="7084003" y="2246012"/>
              <a:ext cx="1440000" cy="1440000"/>
            </a:xfrm>
            <a:prstGeom prst="rect">
              <a:avLst/>
            </a:prstGeom>
            <a:solidFill>
              <a:srgbClr val="0070C0"/>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0" name="Freeform 28"/>
            <p:cNvSpPr>
              <a:spLocks noEditPoints="1"/>
            </p:cNvSpPr>
            <p:nvPr/>
          </p:nvSpPr>
          <p:spPr bwMode="auto">
            <a:xfrm>
              <a:off x="5723670" y="2607118"/>
              <a:ext cx="721832" cy="688172"/>
            </a:xfrm>
            <a:custGeom>
              <a:avLst/>
              <a:gdLst>
                <a:gd name="T0" fmla="*/ 188 w 490"/>
                <a:gd name="T1" fmla="*/ 199 h 467"/>
                <a:gd name="T2" fmla="*/ 162 w 490"/>
                <a:gd name="T3" fmla="*/ 123 h 467"/>
                <a:gd name="T4" fmla="*/ 162 w 490"/>
                <a:gd name="T5" fmla="*/ 117 h 467"/>
                <a:gd name="T6" fmla="*/ 329 w 490"/>
                <a:gd name="T7" fmla="*/ 117 h 467"/>
                <a:gd name="T8" fmla="*/ 329 w 490"/>
                <a:gd name="T9" fmla="*/ 123 h 467"/>
                <a:gd name="T10" fmla="*/ 303 w 490"/>
                <a:gd name="T11" fmla="*/ 199 h 467"/>
                <a:gd name="T12" fmla="*/ 391 w 490"/>
                <a:gd name="T13" fmla="*/ 244 h 467"/>
                <a:gd name="T14" fmla="*/ 445 w 490"/>
                <a:gd name="T15" fmla="*/ 172 h 467"/>
                <a:gd name="T16" fmla="*/ 445 w 490"/>
                <a:gd name="T17" fmla="*/ 172 h 467"/>
                <a:gd name="T18" fmla="*/ 407 w 490"/>
                <a:gd name="T19" fmla="*/ 94 h 467"/>
                <a:gd name="T20" fmla="*/ 375 w 490"/>
                <a:gd name="T21" fmla="*/ 93 h 467"/>
                <a:gd name="T22" fmla="*/ 337 w 490"/>
                <a:gd name="T23" fmla="*/ 172 h 467"/>
                <a:gd name="T24" fmla="*/ 337 w 490"/>
                <a:gd name="T25" fmla="*/ 172 h 467"/>
                <a:gd name="T26" fmla="*/ 391 w 490"/>
                <a:gd name="T27" fmla="*/ 244 h 467"/>
                <a:gd name="T28" fmla="*/ 344 w 490"/>
                <a:gd name="T29" fmla="*/ 173 h 467"/>
                <a:gd name="T30" fmla="*/ 349 w 490"/>
                <a:gd name="T31" fmla="*/ 148 h 467"/>
                <a:gd name="T32" fmla="*/ 430 w 490"/>
                <a:gd name="T33" fmla="*/ 134 h 467"/>
                <a:gd name="T34" fmla="*/ 434 w 490"/>
                <a:gd name="T35" fmla="*/ 160 h 467"/>
                <a:gd name="T36" fmla="*/ 422 w 490"/>
                <a:gd name="T37" fmla="*/ 217 h 467"/>
                <a:gd name="T38" fmla="*/ 360 w 490"/>
                <a:gd name="T39" fmla="*/ 217 h 467"/>
                <a:gd name="T40" fmla="*/ 137 w 490"/>
                <a:gd name="T41" fmla="*/ 221 h 467"/>
                <a:gd name="T42" fmla="*/ 154 w 490"/>
                <a:gd name="T43" fmla="*/ 172 h 467"/>
                <a:gd name="T44" fmla="*/ 154 w 490"/>
                <a:gd name="T45" fmla="*/ 168 h 467"/>
                <a:gd name="T46" fmla="*/ 99 w 490"/>
                <a:gd name="T47" fmla="*/ 92 h 467"/>
                <a:gd name="T48" fmla="*/ 46 w 490"/>
                <a:gd name="T49" fmla="*/ 168 h 467"/>
                <a:gd name="T50" fmla="*/ 46 w 490"/>
                <a:gd name="T51" fmla="*/ 172 h 467"/>
                <a:gd name="T52" fmla="*/ 62 w 490"/>
                <a:gd name="T53" fmla="*/ 221 h 467"/>
                <a:gd name="T54" fmla="*/ 68 w 490"/>
                <a:gd name="T55" fmla="*/ 217 h 467"/>
                <a:gd name="T56" fmla="*/ 56 w 490"/>
                <a:gd name="T57" fmla="*/ 160 h 467"/>
                <a:gd name="T58" fmla="*/ 61 w 490"/>
                <a:gd name="T59" fmla="*/ 134 h 467"/>
                <a:gd name="T60" fmla="*/ 142 w 490"/>
                <a:gd name="T61" fmla="*/ 148 h 467"/>
                <a:gd name="T62" fmla="*/ 146 w 490"/>
                <a:gd name="T63" fmla="*/ 173 h 467"/>
                <a:gd name="T64" fmla="*/ 100 w 490"/>
                <a:gd name="T65" fmla="*/ 237 h 467"/>
                <a:gd name="T66" fmla="*/ 262 w 490"/>
                <a:gd name="T67" fmla="*/ 291 h 467"/>
                <a:gd name="T68" fmla="*/ 252 w 490"/>
                <a:gd name="T69" fmla="*/ 313 h 467"/>
                <a:gd name="T70" fmla="*/ 314 w 490"/>
                <a:gd name="T71" fmla="*/ 264 h 467"/>
                <a:gd name="T72" fmla="*/ 402 w 490"/>
                <a:gd name="T73" fmla="*/ 437 h 467"/>
                <a:gd name="T74" fmla="*/ 119 w 490"/>
                <a:gd name="T75" fmla="*/ 467 h 467"/>
                <a:gd name="T76" fmla="*/ 88 w 490"/>
                <a:gd name="T77" fmla="*/ 334 h 467"/>
                <a:gd name="T78" fmla="*/ 231 w 490"/>
                <a:gd name="T79" fmla="*/ 413 h 467"/>
                <a:gd name="T80" fmla="*/ 238 w 490"/>
                <a:gd name="T81" fmla="*/ 308 h 467"/>
                <a:gd name="T82" fmla="*/ 229 w 490"/>
                <a:gd name="T83" fmla="*/ 288 h 467"/>
                <a:gd name="T84" fmla="*/ 259 w 490"/>
                <a:gd name="T85" fmla="*/ 286 h 467"/>
                <a:gd name="T86" fmla="*/ 262 w 490"/>
                <a:gd name="T87" fmla="*/ 291 h 467"/>
                <a:gd name="T88" fmla="*/ 490 w 490"/>
                <a:gd name="T89" fmla="*/ 305 h 467"/>
                <a:gd name="T90" fmla="*/ 412 w 490"/>
                <a:gd name="T91" fmla="*/ 312 h 467"/>
                <a:gd name="T92" fmla="*/ 416 w 490"/>
                <a:gd name="T93" fmla="*/ 388 h 467"/>
                <a:gd name="T94" fmla="*/ 490 w 490"/>
                <a:gd name="T95" fmla="*/ 371 h 467"/>
                <a:gd name="T96" fmla="*/ 16 w 490"/>
                <a:gd name="T97" fmla="*/ 388 h 467"/>
                <a:gd name="T98" fmla="*/ 74 w 490"/>
                <a:gd name="T99" fmla="*/ 334 h 467"/>
                <a:gd name="T100" fmla="*/ 139 w 490"/>
                <a:gd name="T101" fmla="*/ 260 h 467"/>
                <a:gd name="T102" fmla="*/ 0 w 490"/>
                <a:gd name="T103" fmla="*/ 371 h 467"/>
                <a:gd name="T104" fmla="*/ 245 w 490"/>
                <a:gd name="T105" fmla="*/ 223 h 467"/>
                <a:gd name="T106" fmla="*/ 317 w 490"/>
                <a:gd name="T107" fmla="*/ 124 h 467"/>
                <a:gd name="T108" fmla="*/ 310 w 490"/>
                <a:gd name="T109" fmla="*/ 85 h 467"/>
                <a:gd name="T110" fmla="*/ 274 w 490"/>
                <a:gd name="T111" fmla="*/ 61 h 467"/>
                <a:gd name="T112" fmla="*/ 216 w 490"/>
                <a:gd name="T113" fmla="*/ 61 h 467"/>
                <a:gd name="T114" fmla="*/ 185 w 490"/>
                <a:gd name="T115" fmla="*/ 64 h 467"/>
                <a:gd name="T116" fmla="*/ 178 w 490"/>
                <a:gd name="T117" fmla="*/ 105 h 467"/>
                <a:gd name="T118" fmla="*/ 197 w 490"/>
                <a:gd name="T119" fmla="*/ 192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0" h="467">
                  <a:moveTo>
                    <a:pt x="245" y="235"/>
                  </a:moveTo>
                  <a:cubicBezTo>
                    <a:pt x="224" y="235"/>
                    <a:pt x="203" y="220"/>
                    <a:pt x="188" y="199"/>
                  </a:cubicBezTo>
                  <a:cubicBezTo>
                    <a:pt x="172" y="178"/>
                    <a:pt x="162" y="150"/>
                    <a:pt x="162" y="123"/>
                  </a:cubicBezTo>
                  <a:cubicBezTo>
                    <a:pt x="162" y="123"/>
                    <a:pt x="162" y="123"/>
                    <a:pt x="162" y="123"/>
                  </a:cubicBezTo>
                  <a:cubicBezTo>
                    <a:pt x="162" y="122"/>
                    <a:pt x="162" y="122"/>
                    <a:pt x="162" y="122"/>
                  </a:cubicBezTo>
                  <a:cubicBezTo>
                    <a:pt x="162" y="121"/>
                    <a:pt x="162" y="119"/>
                    <a:pt x="162" y="117"/>
                  </a:cubicBezTo>
                  <a:cubicBezTo>
                    <a:pt x="162" y="52"/>
                    <a:pt x="151" y="0"/>
                    <a:pt x="245" y="0"/>
                  </a:cubicBezTo>
                  <a:cubicBezTo>
                    <a:pt x="340" y="0"/>
                    <a:pt x="329" y="52"/>
                    <a:pt x="329" y="117"/>
                  </a:cubicBezTo>
                  <a:cubicBezTo>
                    <a:pt x="329" y="119"/>
                    <a:pt x="329" y="121"/>
                    <a:pt x="329" y="122"/>
                  </a:cubicBezTo>
                  <a:cubicBezTo>
                    <a:pt x="329" y="123"/>
                    <a:pt x="329" y="123"/>
                    <a:pt x="329" y="123"/>
                  </a:cubicBezTo>
                  <a:cubicBezTo>
                    <a:pt x="329" y="123"/>
                    <a:pt x="329" y="123"/>
                    <a:pt x="329" y="123"/>
                  </a:cubicBezTo>
                  <a:cubicBezTo>
                    <a:pt x="329" y="150"/>
                    <a:pt x="318" y="178"/>
                    <a:pt x="303" y="199"/>
                  </a:cubicBezTo>
                  <a:cubicBezTo>
                    <a:pt x="287" y="220"/>
                    <a:pt x="266" y="235"/>
                    <a:pt x="245" y="235"/>
                  </a:cubicBezTo>
                  <a:close/>
                  <a:moveTo>
                    <a:pt x="391" y="244"/>
                  </a:moveTo>
                  <a:cubicBezTo>
                    <a:pt x="404" y="244"/>
                    <a:pt x="418" y="235"/>
                    <a:pt x="428" y="221"/>
                  </a:cubicBezTo>
                  <a:cubicBezTo>
                    <a:pt x="438" y="208"/>
                    <a:pt x="445" y="190"/>
                    <a:pt x="445" y="172"/>
                  </a:cubicBezTo>
                  <a:cubicBezTo>
                    <a:pt x="445" y="172"/>
                    <a:pt x="445" y="172"/>
                    <a:pt x="445" y="172"/>
                  </a:cubicBezTo>
                  <a:cubicBezTo>
                    <a:pt x="445" y="172"/>
                    <a:pt x="445" y="172"/>
                    <a:pt x="445" y="172"/>
                  </a:cubicBezTo>
                  <a:cubicBezTo>
                    <a:pt x="445" y="170"/>
                    <a:pt x="445" y="169"/>
                    <a:pt x="445" y="168"/>
                  </a:cubicBezTo>
                  <a:cubicBezTo>
                    <a:pt x="445" y="131"/>
                    <a:pt x="451" y="99"/>
                    <a:pt x="407" y="94"/>
                  </a:cubicBezTo>
                  <a:cubicBezTo>
                    <a:pt x="402" y="93"/>
                    <a:pt x="397" y="92"/>
                    <a:pt x="391" y="92"/>
                  </a:cubicBezTo>
                  <a:cubicBezTo>
                    <a:pt x="385" y="92"/>
                    <a:pt x="380" y="93"/>
                    <a:pt x="375" y="93"/>
                  </a:cubicBezTo>
                  <a:cubicBezTo>
                    <a:pt x="331" y="99"/>
                    <a:pt x="337" y="130"/>
                    <a:pt x="337" y="168"/>
                  </a:cubicBezTo>
                  <a:cubicBezTo>
                    <a:pt x="337" y="169"/>
                    <a:pt x="337" y="170"/>
                    <a:pt x="337" y="172"/>
                  </a:cubicBezTo>
                  <a:cubicBezTo>
                    <a:pt x="337" y="172"/>
                    <a:pt x="337" y="172"/>
                    <a:pt x="337" y="172"/>
                  </a:cubicBezTo>
                  <a:cubicBezTo>
                    <a:pt x="337" y="172"/>
                    <a:pt x="337" y="172"/>
                    <a:pt x="337" y="172"/>
                  </a:cubicBezTo>
                  <a:cubicBezTo>
                    <a:pt x="337" y="190"/>
                    <a:pt x="344" y="208"/>
                    <a:pt x="354" y="221"/>
                  </a:cubicBezTo>
                  <a:cubicBezTo>
                    <a:pt x="364" y="235"/>
                    <a:pt x="377" y="244"/>
                    <a:pt x="391" y="244"/>
                  </a:cubicBezTo>
                  <a:close/>
                  <a:moveTo>
                    <a:pt x="360" y="217"/>
                  </a:moveTo>
                  <a:cubicBezTo>
                    <a:pt x="351" y="204"/>
                    <a:pt x="345" y="188"/>
                    <a:pt x="344" y="173"/>
                  </a:cubicBezTo>
                  <a:cubicBezTo>
                    <a:pt x="348" y="160"/>
                    <a:pt x="348" y="160"/>
                    <a:pt x="348" y="160"/>
                  </a:cubicBezTo>
                  <a:cubicBezTo>
                    <a:pt x="349" y="156"/>
                    <a:pt x="349" y="152"/>
                    <a:pt x="349" y="148"/>
                  </a:cubicBezTo>
                  <a:cubicBezTo>
                    <a:pt x="349" y="142"/>
                    <a:pt x="349" y="138"/>
                    <a:pt x="352" y="134"/>
                  </a:cubicBezTo>
                  <a:cubicBezTo>
                    <a:pt x="354" y="127"/>
                    <a:pt x="429" y="127"/>
                    <a:pt x="430" y="134"/>
                  </a:cubicBezTo>
                  <a:cubicBezTo>
                    <a:pt x="433" y="138"/>
                    <a:pt x="433" y="142"/>
                    <a:pt x="433" y="148"/>
                  </a:cubicBezTo>
                  <a:cubicBezTo>
                    <a:pt x="433" y="152"/>
                    <a:pt x="433" y="156"/>
                    <a:pt x="434" y="160"/>
                  </a:cubicBezTo>
                  <a:cubicBezTo>
                    <a:pt x="437" y="173"/>
                    <a:pt x="437" y="173"/>
                    <a:pt x="437" y="173"/>
                  </a:cubicBezTo>
                  <a:cubicBezTo>
                    <a:pt x="437" y="188"/>
                    <a:pt x="431" y="204"/>
                    <a:pt x="422" y="217"/>
                  </a:cubicBezTo>
                  <a:cubicBezTo>
                    <a:pt x="413" y="229"/>
                    <a:pt x="402" y="237"/>
                    <a:pt x="391" y="237"/>
                  </a:cubicBezTo>
                  <a:cubicBezTo>
                    <a:pt x="380" y="237"/>
                    <a:pt x="368" y="229"/>
                    <a:pt x="360" y="217"/>
                  </a:cubicBezTo>
                  <a:close/>
                  <a:moveTo>
                    <a:pt x="100" y="244"/>
                  </a:moveTo>
                  <a:cubicBezTo>
                    <a:pt x="113" y="244"/>
                    <a:pt x="127" y="235"/>
                    <a:pt x="137" y="221"/>
                  </a:cubicBezTo>
                  <a:cubicBezTo>
                    <a:pt x="147" y="208"/>
                    <a:pt x="154" y="190"/>
                    <a:pt x="154" y="172"/>
                  </a:cubicBezTo>
                  <a:cubicBezTo>
                    <a:pt x="154" y="172"/>
                    <a:pt x="154" y="172"/>
                    <a:pt x="154" y="172"/>
                  </a:cubicBezTo>
                  <a:cubicBezTo>
                    <a:pt x="154" y="172"/>
                    <a:pt x="154" y="172"/>
                    <a:pt x="154" y="172"/>
                  </a:cubicBezTo>
                  <a:cubicBezTo>
                    <a:pt x="154" y="170"/>
                    <a:pt x="154" y="169"/>
                    <a:pt x="154" y="168"/>
                  </a:cubicBezTo>
                  <a:cubicBezTo>
                    <a:pt x="154" y="130"/>
                    <a:pt x="160" y="99"/>
                    <a:pt x="114" y="93"/>
                  </a:cubicBezTo>
                  <a:cubicBezTo>
                    <a:pt x="110" y="92"/>
                    <a:pt x="105" y="92"/>
                    <a:pt x="99" y="92"/>
                  </a:cubicBezTo>
                  <a:cubicBezTo>
                    <a:pt x="93" y="92"/>
                    <a:pt x="87" y="93"/>
                    <a:pt x="82" y="94"/>
                  </a:cubicBezTo>
                  <a:cubicBezTo>
                    <a:pt x="40" y="100"/>
                    <a:pt x="46" y="131"/>
                    <a:pt x="46" y="168"/>
                  </a:cubicBezTo>
                  <a:cubicBezTo>
                    <a:pt x="46" y="169"/>
                    <a:pt x="46" y="170"/>
                    <a:pt x="46" y="172"/>
                  </a:cubicBezTo>
                  <a:cubicBezTo>
                    <a:pt x="46" y="172"/>
                    <a:pt x="46" y="172"/>
                    <a:pt x="46" y="172"/>
                  </a:cubicBezTo>
                  <a:cubicBezTo>
                    <a:pt x="46" y="172"/>
                    <a:pt x="46" y="172"/>
                    <a:pt x="46" y="172"/>
                  </a:cubicBezTo>
                  <a:cubicBezTo>
                    <a:pt x="46" y="190"/>
                    <a:pt x="52" y="208"/>
                    <a:pt x="62" y="221"/>
                  </a:cubicBezTo>
                  <a:cubicBezTo>
                    <a:pt x="72" y="235"/>
                    <a:pt x="86" y="244"/>
                    <a:pt x="100" y="244"/>
                  </a:cubicBezTo>
                  <a:close/>
                  <a:moveTo>
                    <a:pt x="68" y="217"/>
                  </a:moveTo>
                  <a:cubicBezTo>
                    <a:pt x="59" y="204"/>
                    <a:pt x="53" y="188"/>
                    <a:pt x="53" y="173"/>
                  </a:cubicBezTo>
                  <a:cubicBezTo>
                    <a:pt x="56" y="160"/>
                    <a:pt x="56" y="160"/>
                    <a:pt x="56" y="160"/>
                  </a:cubicBezTo>
                  <a:cubicBezTo>
                    <a:pt x="57" y="156"/>
                    <a:pt x="57" y="152"/>
                    <a:pt x="58" y="148"/>
                  </a:cubicBezTo>
                  <a:cubicBezTo>
                    <a:pt x="58" y="142"/>
                    <a:pt x="58" y="138"/>
                    <a:pt x="61" y="134"/>
                  </a:cubicBezTo>
                  <a:cubicBezTo>
                    <a:pt x="63" y="127"/>
                    <a:pt x="138" y="127"/>
                    <a:pt x="139" y="134"/>
                  </a:cubicBezTo>
                  <a:cubicBezTo>
                    <a:pt x="141" y="138"/>
                    <a:pt x="142" y="142"/>
                    <a:pt x="142" y="148"/>
                  </a:cubicBezTo>
                  <a:cubicBezTo>
                    <a:pt x="142" y="152"/>
                    <a:pt x="142" y="156"/>
                    <a:pt x="143" y="160"/>
                  </a:cubicBezTo>
                  <a:cubicBezTo>
                    <a:pt x="146" y="173"/>
                    <a:pt x="146" y="173"/>
                    <a:pt x="146" y="173"/>
                  </a:cubicBezTo>
                  <a:cubicBezTo>
                    <a:pt x="146" y="188"/>
                    <a:pt x="140" y="204"/>
                    <a:pt x="131" y="217"/>
                  </a:cubicBezTo>
                  <a:cubicBezTo>
                    <a:pt x="122" y="229"/>
                    <a:pt x="111" y="237"/>
                    <a:pt x="100" y="237"/>
                  </a:cubicBezTo>
                  <a:cubicBezTo>
                    <a:pt x="89" y="237"/>
                    <a:pt x="77" y="229"/>
                    <a:pt x="68" y="217"/>
                  </a:cubicBezTo>
                  <a:close/>
                  <a:moveTo>
                    <a:pt x="262" y="291"/>
                  </a:moveTo>
                  <a:cubicBezTo>
                    <a:pt x="253" y="308"/>
                    <a:pt x="253" y="308"/>
                    <a:pt x="253" y="308"/>
                  </a:cubicBezTo>
                  <a:cubicBezTo>
                    <a:pt x="252" y="310"/>
                    <a:pt x="251" y="311"/>
                    <a:pt x="252" y="313"/>
                  </a:cubicBezTo>
                  <a:cubicBezTo>
                    <a:pt x="260" y="412"/>
                    <a:pt x="260" y="412"/>
                    <a:pt x="260" y="412"/>
                  </a:cubicBezTo>
                  <a:cubicBezTo>
                    <a:pt x="285" y="360"/>
                    <a:pt x="299" y="326"/>
                    <a:pt x="314" y="264"/>
                  </a:cubicBezTo>
                  <a:cubicBezTo>
                    <a:pt x="364" y="275"/>
                    <a:pt x="402" y="298"/>
                    <a:pt x="402" y="334"/>
                  </a:cubicBezTo>
                  <a:cubicBezTo>
                    <a:pt x="402" y="437"/>
                    <a:pt x="402" y="437"/>
                    <a:pt x="402" y="437"/>
                  </a:cubicBezTo>
                  <a:cubicBezTo>
                    <a:pt x="402" y="454"/>
                    <a:pt x="388" y="467"/>
                    <a:pt x="371" y="467"/>
                  </a:cubicBezTo>
                  <a:cubicBezTo>
                    <a:pt x="287" y="467"/>
                    <a:pt x="203" y="467"/>
                    <a:pt x="119" y="467"/>
                  </a:cubicBezTo>
                  <a:cubicBezTo>
                    <a:pt x="102" y="467"/>
                    <a:pt x="88" y="454"/>
                    <a:pt x="88" y="437"/>
                  </a:cubicBezTo>
                  <a:cubicBezTo>
                    <a:pt x="88" y="402"/>
                    <a:pt x="88" y="368"/>
                    <a:pt x="88" y="334"/>
                  </a:cubicBezTo>
                  <a:cubicBezTo>
                    <a:pt x="88" y="298"/>
                    <a:pt x="126" y="275"/>
                    <a:pt x="176" y="264"/>
                  </a:cubicBezTo>
                  <a:cubicBezTo>
                    <a:pt x="191" y="327"/>
                    <a:pt x="206" y="360"/>
                    <a:pt x="231" y="413"/>
                  </a:cubicBezTo>
                  <a:cubicBezTo>
                    <a:pt x="239" y="313"/>
                    <a:pt x="239" y="313"/>
                    <a:pt x="239" y="313"/>
                  </a:cubicBezTo>
                  <a:cubicBezTo>
                    <a:pt x="239" y="311"/>
                    <a:pt x="239" y="310"/>
                    <a:pt x="238" y="308"/>
                  </a:cubicBezTo>
                  <a:cubicBezTo>
                    <a:pt x="229" y="291"/>
                    <a:pt x="229" y="291"/>
                    <a:pt x="229" y="291"/>
                  </a:cubicBezTo>
                  <a:cubicBezTo>
                    <a:pt x="228" y="290"/>
                    <a:pt x="228" y="289"/>
                    <a:pt x="229" y="288"/>
                  </a:cubicBezTo>
                  <a:cubicBezTo>
                    <a:pt x="229" y="287"/>
                    <a:pt x="230" y="286"/>
                    <a:pt x="231" y="286"/>
                  </a:cubicBezTo>
                  <a:cubicBezTo>
                    <a:pt x="241" y="286"/>
                    <a:pt x="250" y="286"/>
                    <a:pt x="259" y="286"/>
                  </a:cubicBezTo>
                  <a:cubicBezTo>
                    <a:pt x="261" y="286"/>
                    <a:pt x="262" y="287"/>
                    <a:pt x="262" y="288"/>
                  </a:cubicBezTo>
                  <a:cubicBezTo>
                    <a:pt x="263" y="289"/>
                    <a:pt x="263" y="290"/>
                    <a:pt x="262" y="291"/>
                  </a:cubicBezTo>
                  <a:close/>
                  <a:moveTo>
                    <a:pt x="490" y="371"/>
                  </a:moveTo>
                  <a:cubicBezTo>
                    <a:pt x="490" y="305"/>
                    <a:pt x="490" y="305"/>
                    <a:pt x="490" y="305"/>
                  </a:cubicBezTo>
                  <a:cubicBezTo>
                    <a:pt x="490" y="263"/>
                    <a:pt x="410" y="248"/>
                    <a:pt x="351" y="260"/>
                  </a:cubicBezTo>
                  <a:cubicBezTo>
                    <a:pt x="376" y="269"/>
                    <a:pt x="402" y="286"/>
                    <a:pt x="412" y="312"/>
                  </a:cubicBezTo>
                  <a:cubicBezTo>
                    <a:pt x="415" y="319"/>
                    <a:pt x="416" y="326"/>
                    <a:pt x="416" y="334"/>
                  </a:cubicBezTo>
                  <a:cubicBezTo>
                    <a:pt x="416" y="388"/>
                    <a:pt x="416" y="388"/>
                    <a:pt x="416" y="388"/>
                  </a:cubicBezTo>
                  <a:cubicBezTo>
                    <a:pt x="435" y="388"/>
                    <a:pt x="454" y="388"/>
                    <a:pt x="474" y="388"/>
                  </a:cubicBezTo>
                  <a:cubicBezTo>
                    <a:pt x="483" y="388"/>
                    <a:pt x="490" y="380"/>
                    <a:pt x="490" y="371"/>
                  </a:cubicBezTo>
                  <a:close/>
                  <a:moveTo>
                    <a:pt x="0" y="371"/>
                  </a:moveTo>
                  <a:cubicBezTo>
                    <a:pt x="0" y="380"/>
                    <a:pt x="7" y="388"/>
                    <a:pt x="16" y="388"/>
                  </a:cubicBezTo>
                  <a:cubicBezTo>
                    <a:pt x="36" y="388"/>
                    <a:pt x="55" y="388"/>
                    <a:pt x="74" y="388"/>
                  </a:cubicBezTo>
                  <a:cubicBezTo>
                    <a:pt x="74" y="334"/>
                    <a:pt x="74" y="334"/>
                    <a:pt x="74" y="334"/>
                  </a:cubicBezTo>
                  <a:cubicBezTo>
                    <a:pt x="74" y="326"/>
                    <a:pt x="75" y="319"/>
                    <a:pt x="78" y="312"/>
                  </a:cubicBezTo>
                  <a:cubicBezTo>
                    <a:pt x="88" y="286"/>
                    <a:pt x="114" y="269"/>
                    <a:pt x="139" y="260"/>
                  </a:cubicBezTo>
                  <a:cubicBezTo>
                    <a:pt x="80" y="248"/>
                    <a:pt x="0" y="263"/>
                    <a:pt x="0" y="305"/>
                  </a:cubicBezTo>
                  <a:cubicBezTo>
                    <a:pt x="0" y="327"/>
                    <a:pt x="0" y="349"/>
                    <a:pt x="0" y="371"/>
                  </a:cubicBezTo>
                  <a:close/>
                  <a:moveTo>
                    <a:pt x="197" y="192"/>
                  </a:moveTo>
                  <a:cubicBezTo>
                    <a:pt x="211" y="210"/>
                    <a:pt x="228" y="223"/>
                    <a:pt x="245" y="223"/>
                  </a:cubicBezTo>
                  <a:cubicBezTo>
                    <a:pt x="262" y="223"/>
                    <a:pt x="280" y="210"/>
                    <a:pt x="293" y="192"/>
                  </a:cubicBezTo>
                  <a:cubicBezTo>
                    <a:pt x="307" y="173"/>
                    <a:pt x="317" y="148"/>
                    <a:pt x="317" y="124"/>
                  </a:cubicBezTo>
                  <a:cubicBezTo>
                    <a:pt x="312" y="105"/>
                    <a:pt x="312" y="105"/>
                    <a:pt x="312" y="105"/>
                  </a:cubicBezTo>
                  <a:cubicBezTo>
                    <a:pt x="310" y="98"/>
                    <a:pt x="310" y="91"/>
                    <a:pt x="310" y="85"/>
                  </a:cubicBezTo>
                  <a:cubicBezTo>
                    <a:pt x="310" y="77"/>
                    <a:pt x="310" y="70"/>
                    <a:pt x="305" y="64"/>
                  </a:cubicBezTo>
                  <a:cubicBezTo>
                    <a:pt x="298" y="54"/>
                    <a:pt x="287" y="57"/>
                    <a:pt x="274" y="61"/>
                  </a:cubicBezTo>
                  <a:cubicBezTo>
                    <a:pt x="265" y="64"/>
                    <a:pt x="256" y="66"/>
                    <a:pt x="245" y="66"/>
                  </a:cubicBezTo>
                  <a:cubicBezTo>
                    <a:pt x="235" y="66"/>
                    <a:pt x="225" y="64"/>
                    <a:pt x="216" y="61"/>
                  </a:cubicBezTo>
                  <a:cubicBezTo>
                    <a:pt x="216" y="61"/>
                    <a:pt x="216" y="61"/>
                    <a:pt x="216" y="61"/>
                  </a:cubicBezTo>
                  <a:cubicBezTo>
                    <a:pt x="203" y="57"/>
                    <a:pt x="192" y="54"/>
                    <a:pt x="185" y="64"/>
                  </a:cubicBezTo>
                  <a:cubicBezTo>
                    <a:pt x="181" y="70"/>
                    <a:pt x="180" y="77"/>
                    <a:pt x="180" y="85"/>
                  </a:cubicBezTo>
                  <a:cubicBezTo>
                    <a:pt x="180" y="91"/>
                    <a:pt x="180" y="98"/>
                    <a:pt x="178" y="105"/>
                  </a:cubicBezTo>
                  <a:cubicBezTo>
                    <a:pt x="174" y="124"/>
                    <a:pt x="174" y="124"/>
                    <a:pt x="174" y="124"/>
                  </a:cubicBezTo>
                  <a:cubicBezTo>
                    <a:pt x="174" y="148"/>
                    <a:pt x="183" y="173"/>
                    <a:pt x="197" y="192"/>
                  </a:cubicBezTo>
                  <a:close/>
                </a:path>
              </a:pathLst>
            </a:custGeom>
            <a:solidFill>
              <a:srgbClr val="0070C0"/>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1" name="Freeform 29"/>
            <p:cNvSpPr>
              <a:spLocks noEditPoints="1"/>
            </p:cNvSpPr>
            <p:nvPr/>
          </p:nvSpPr>
          <p:spPr bwMode="auto">
            <a:xfrm>
              <a:off x="4193165" y="2651859"/>
              <a:ext cx="506744" cy="598693"/>
            </a:xfrm>
            <a:custGeom>
              <a:avLst/>
              <a:gdLst>
                <a:gd name="T0" fmla="*/ 344 w 420"/>
                <a:gd name="T1" fmla="*/ 0 h 496"/>
                <a:gd name="T2" fmla="*/ 332 w 420"/>
                <a:gd name="T3" fmla="*/ 79 h 496"/>
                <a:gd name="T4" fmla="*/ 347 w 420"/>
                <a:gd name="T5" fmla="*/ 92 h 496"/>
                <a:gd name="T6" fmla="*/ 360 w 420"/>
                <a:gd name="T7" fmla="*/ 13 h 496"/>
                <a:gd name="T8" fmla="*/ 193 w 420"/>
                <a:gd name="T9" fmla="*/ 362 h 496"/>
                <a:gd name="T10" fmla="*/ 145 w 420"/>
                <a:gd name="T11" fmla="*/ 410 h 496"/>
                <a:gd name="T12" fmla="*/ 193 w 420"/>
                <a:gd name="T13" fmla="*/ 362 h 496"/>
                <a:gd name="T14" fmla="*/ 229 w 420"/>
                <a:gd name="T15" fmla="*/ 362 h 496"/>
                <a:gd name="T16" fmla="*/ 276 w 420"/>
                <a:gd name="T17" fmla="*/ 410 h 496"/>
                <a:gd name="T18" fmla="*/ 110 w 420"/>
                <a:gd name="T19" fmla="*/ 362 h 496"/>
                <a:gd name="T20" fmla="*/ 62 w 420"/>
                <a:gd name="T21" fmla="*/ 410 h 496"/>
                <a:gd name="T22" fmla="*/ 110 w 420"/>
                <a:gd name="T23" fmla="*/ 362 h 496"/>
                <a:gd name="T24" fmla="*/ 312 w 420"/>
                <a:gd name="T25" fmla="*/ 291 h 496"/>
                <a:gd name="T26" fmla="*/ 360 w 420"/>
                <a:gd name="T27" fmla="*/ 338 h 496"/>
                <a:gd name="T28" fmla="*/ 193 w 420"/>
                <a:gd name="T29" fmla="*/ 291 h 496"/>
                <a:gd name="T30" fmla="*/ 145 w 420"/>
                <a:gd name="T31" fmla="*/ 338 h 496"/>
                <a:gd name="T32" fmla="*/ 193 w 420"/>
                <a:gd name="T33" fmla="*/ 291 h 496"/>
                <a:gd name="T34" fmla="*/ 229 w 420"/>
                <a:gd name="T35" fmla="*/ 291 h 496"/>
                <a:gd name="T36" fmla="*/ 276 w 420"/>
                <a:gd name="T37" fmla="*/ 338 h 496"/>
                <a:gd name="T38" fmla="*/ 110 w 420"/>
                <a:gd name="T39" fmla="*/ 291 h 496"/>
                <a:gd name="T40" fmla="*/ 62 w 420"/>
                <a:gd name="T41" fmla="*/ 338 h 496"/>
                <a:gd name="T42" fmla="*/ 110 w 420"/>
                <a:gd name="T43" fmla="*/ 291 h 496"/>
                <a:gd name="T44" fmla="*/ 312 w 420"/>
                <a:gd name="T45" fmla="*/ 219 h 496"/>
                <a:gd name="T46" fmla="*/ 360 w 420"/>
                <a:gd name="T47" fmla="*/ 267 h 496"/>
                <a:gd name="T48" fmla="*/ 193 w 420"/>
                <a:gd name="T49" fmla="*/ 219 h 496"/>
                <a:gd name="T50" fmla="*/ 145 w 420"/>
                <a:gd name="T51" fmla="*/ 267 h 496"/>
                <a:gd name="T52" fmla="*/ 193 w 420"/>
                <a:gd name="T53" fmla="*/ 219 h 496"/>
                <a:gd name="T54" fmla="*/ 229 w 420"/>
                <a:gd name="T55" fmla="*/ 219 h 496"/>
                <a:gd name="T56" fmla="*/ 276 w 420"/>
                <a:gd name="T57" fmla="*/ 267 h 496"/>
                <a:gd name="T58" fmla="*/ 77 w 420"/>
                <a:gd name="T59" fmla="*/ 0 h 496"/>
                <a:gd name="T60" fmla="*/ 62 w 420"/>
                <a:gd name="T61" fmla="*/ 13 h 496"/>
                <a:gd name="T62" fmla="*/ 75 w 420"/>
                <a:gd name="T63" fmla="*/ 92 h 496"/>
                <a:gd name="T64" fmla="*/ 90 w 420"/>
                <a:gd name="T65" fmla="*/ 79 h 496"/>
                <a:gd name="T66" fmla="*/ 77 w 420"/>
                <a:gd name="T67" fmla="*/ 0 h 496"/>
                <a:gd name="T68" fmla="*/ 392 w 420"/>
                <a:gd name="T69" fmla="*/ 441 h 496"/>
                <a:gd name="T70" fmla="*/ 34 w 420"/>
                <a:gd name="T71" fmla="*/ 446 h 496"/>
                <a:gd name="T72" fmla="*/ 28 w 420"/>
                <a:gd name="T73" fmla="*/ 185 h 496"/>
                <a:gd name="T74" fmla="*/ 386 w 420"/>
                <a:gd name="T75" fmla="*/ 180 h 496"/>
                <a:gd name="T76" fmla="*/ 392 w 420"/>
                <a:gd name="T77" fmla="*/ 460 h 496"/>
                <a:gd name="T78" fmla="*/ 28 w 420"/>
                <a:gd name="T79" fmla="*/ 463 h 496"/>
                <a:gd name="T80" fmla="*/ 392 w 420"/>
                <a:gd name="T81" fmla="*/ 460 h 496"/>
                <a:gd name="T82" fmla="*/ 392 w 420"/>
                <a:gd name="T83" fmla="*/ 481 h 496"/>
                <a:gd name="T84" fmla="*/ 28 w 420"/>
                <a:gd name="T85" fmla="*/ 478 h 496"/>
                <a:gd name="T86" fmla="*/ 386 w 420"/>
                <a:gd name="T87" fmla="*/ 41 h 496"/>
                <a:gd name="T88" fmla="*/ 420 w 420"/>
                <a:gd name="T89" fmla="*/ 463 h 496"/>
                <a:gd name="T90" fmla="*/ 34 w 420"/>
                <a:gd name="T91" fmla="*/ 496 h 496"/>
                <a:gd name="T92" fmla="*/ 0 w 420"/>
                <a:gd name="T93" fmla="*/ 75 h 496"/>
                <a:gd name="T94" fmla="*/ 51 w 420"/>
                <a:gd name="T95" fmla="*/ 41 h 496"/>
                <a:gd name="T96" fmla="*/ 69 w 420"/>
                <a:gd name="T97" fmla="*/ 106 h 496"/>
                <a:gd name="T98" fmla="*/ 101 w 420"/>
                <a:gd name="T99" fmla="*/ 88 h 496"/>
                <a:gd name="T100" fmla="*/ 321 w 420"/>
                <a:gd name="T101" fmla="*/ 41 h 496"/>
                <a:gd name="T102" fmla="*/ 339 w 420"/>
                <a:gd name="T103" fmla="*/ 106 h 496"/>
                <a:gd name="T104" fmla="*/ 370 w 420"/>
                <a:gd name="T105" fmla="*/ 88 h 496"/>
                <a:gd name="T106" fmla="*/ 386 w 420"/>
                <a:gd name="T107" fmla="*/ 4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0" h="496">
                  <a:moveTo>
                    <a:pt x="347" y="0"/>
                  </a:moveTo>
                  <a:cubicBezTo>
                    <a:pt x="346" y="0"/>
                    <a:pt x="345" y="0"/>
                    <a:pt x="344" y="0"/>
                  </a:cubicBezTo>
                  <a:cubicBezTo>
                    <a:pt x="337" y="0"/>
                    <a:pt x="332" y="6"/>
                    <a:pt x="332" y="13"/>
                  </a:cubicBezTo>
                  <a:cubicBezTo>
                    <a:pt x="332" y="79"/>
                    <a:pt x="332" y="79"/>
                    <a:pt x="332" y="79"/>
                  </a:cubicBezTo>
                  <a:cubicBezTo>
                    <a:pt x="332" y="87"/>
                    <a:pt x="337" y="92"/>
                    <a:pt x="344" y="92"/>
                  </a:cubicBezTo>
                  <a:cubicBezTo>
                    <a:pt x="345" y="92"/>
                    <a:pt x="346" y="92"/>
                    <a:pt x="347" y="92"/>
                  </a:cubicBezTo>
                  <a:cubicBezTo>
                    <a:pt x="354" y="92"/>
                    <a:pt x="360" y="87"/>
                    <a:pt x="360" y="79"/>
                  </a:cubicBezTo>
                  <a:cubicBezTo>
                    <a:pt x="360" y="13"/>
                    <a:pt x="360" y="13"/>
                    <a:pt x="360" y="13"/>
                  </a:cubicBezTo>
                  <a:cubicBezTo>
                    <a:pt x="360" y="6"/>
                    <a:pt x="354" y="0"/>
                    <a:pt x="347" y="0"/>
                  </a:cubicBezTo>
                  <a:close/>
                  <a:moveTo>
                    <a:pt x="193" y="362"/>
                  </a:moveTo>
                  <a:cubicBezTo>
                    <a:pt x="177" y="362"/>
                    <a:pt x="161" y="362"/>
                    <a:pt x="145" y="362"/>
                  </a:cubicBezTo>
                  <a:cubicBezTo>
                    <a:pt x="145" y="378"/>
                    <a:pt x="145" y="394"/>
                    <a:pt x="145" y="410"/>
                  </a:cubicBezTo>
                  <a:cubicBezTo>
                    <a:pt x="161" y="410"/>
                    <a:pt x="177" y="410"/>
                    <a:pt x="193" y="410"/>
                  </a:cubicBezTo>
                  <a:cubicBezTo>
                    <a:pt x="193" y="394"/>
                    <a:pt x="193" y="378"/>
                    <a:pt x="193" y="362"/>
                  </a:cubicBezTo>
                  <a:close/>
                  <a:moveTo>
                    <a:pt x="276" y="362"/>
                  </a:moveTo>
                  <a:cubicBezTo>
                    <a:pt x="260" y="362"/>
                    <a:pt x="245" y="362"/>
                    <a:pt x="229" y="362"/>
                  </a:cubicBezTo>
                  <a:cubicBezTo>
                    <a:pt x="229" y="378"/>
                    <a:pt x="229" y="394"/>
                    <a:pt x="229" y="410"/>
                  </a:cubicBezTo>
                  <a:cubicBezTo>
                    <a:pt x="245" y="410"/>
                    <a:pt x="260" y="410"/>
                    <a:pt x="276" y="410"/>
                  </a:cubicBezTo>
                  <a:cubicBezTo>
                    <a:pt x="276" y="394"/>
                    <a:pt x="276" y="378"/>
                    <a:pt x="276" y="362"/>
                  </a:cubicBezTo>
                  <a:close/>
                  <a:moveTo>
                    <a:pt x="110" y="362"/>
                  </a:moveTo>
                  <a:cubicBezTo>
                    <a:pt x="62" y="362"/>
                    <a:pt x="62" y="362"/>
                    <a:pt x="62" y="362"/>
                  </a:cubicBezTo>
                  <a:cubicBezTo>
                    <a:pt x="62" y="410"/>
                    <a:pt x="62" y="410"/>
                    <a:pt x="62" y="410"/>
                  </a:cubicBezTo>
                  <a:cubicBezTo>
                    <a:pt x="110" y="410"/>
                    <a:pt x="110" y="410"/>
                    <a:pt x="110" y="410"/>
                  </a:cubicBezTo>
                  <a:cubicBezTo>
                    <a:pt x="110" y="362"/>
                    <a:pt x="110" y="362"/>
                    <a:pt x="110" y="362"/>
                  </a:cubicBezTo>
                  <a:close/>
                  <a:moveTo>
                    <a:pt x="360" y="291"/>
                  </a:moveTo>
                  <a:cubicBezTo>
                    <a:pt x="312" y="291"/>
                    <a:pt x="312" y="291"/>
                    <a:pt x="312" y="291"/>
                  </a:cubicBezTo>
                  <a:cubicBezTo>
                    <a:pt x="312" y="338"/>
                    <a:pt x="312" y="338"/>
                    <a:pt x="312" y="338"/>
                  </a:cubicBezTo>
                  <a:cubicBezTo>
                    <a:pt x="360" y="338"/>
                    <a:pt x="360" y="338"/>
                    <a:pt x="360" y="338"/>
                  </a:cubicBezTo>
                  <a:cubicBezTo>
                    <a:pt x="360" y="291"/>
                    <a:pt x="360" y="291"/>
                    <a:pt x="360" y="291"/>
                  </a:cubicBezTo>
                  <a:close/>
                  <a:moveTo>
                    <a:pt x="193" y="291"/>
                  </a:moveTo>
                  <a:cubicBezTo>
                    <a:pt x="177" y="291"/>
                    <a:pt x="161" y="291"/>
                    <a:pt x="145" y="291"/>
                  </a:cubicBezTo>
                  <a:cubicBezTo>
                    <a:pt x="145" y="306"/>
                    <a:pt x="145" y="322"/>
                    <a:pt x="145" y="338"/>
                  </a:cubicBezTo>
                  <a:cubicBezTo>
                    <a:pt x="161" y="338"/>
                    <a:pt x="177" y="338"/>
                    <a:pt x="193" y="338"/>
                  </a:cubicBezTo>
                  <a:cubicBezTo>
                    <a:pt x="193" y="322"/>
                    <a:pt x="193" y="306"/>
                    <a:pt x="193" y="291"/>
                  </a:cubicBezTo>
                  <a:close/>
                  <a:moveTo>
                    <a:pt x="276" y="291"/>
                  </a:moveTo>
                  <a:cubicBezTo>
                    <a:pt x="260" y="291"/>
                    <a:pt x="245" y="291"/>
                    <a:pt x="229" y="291"/>
                  </a:cubicBezTo>
                  <a:cubicBezTo>
                    <a:pt x="229" y="306"/>
                    <a:pt x="229" y="322"/>
                    <a:pt x="229" y="338"/>
                  </a:cubicBezTo>
                  <a:cubicBezTo>
                    <a:pt x="245" y="338"/>
                    <a:pt x="260" y="338"/>
                    <a:pt x="276" y="338"/>
                  </a:cubicBezTo>
                  <a:cubicBezTo>
                    <a:pt x="276" y="322"/>
                    <a:pt x="276" y="306"/>
                    <a:pt x="276" y="291"/>
                  </a:cubicBezTo>
                  <a:close/>
                  <a:moveTo>
                    <a:pt x="110" y="291"/>
                  </a:moveTo>
                  <a:cubicBezTo>
                    <a:pt x="62" y="291"/>
                    <a:pt x="62" y="291"/>
                    <a:pt x="62" y="291"/>
                  </a:cubicBezTo>
                  <a:cubicBezTo>
                    <a:pt x="62" y="338"/>
                    <a:pt x="62" y="338"/>
                    <a:pt x="62" y="338"/>
                  </a:cubicBezTo>
                  <a:cubicBezTo>
                    <a:pt x="110" y="338"/>
                    <a:pt x="110" y="338"/>
                    <a:pt x="110" y="338"/>
                  </a:cubicBezTo>
                  <a:cubicBezTo>
                    <a:pt x="110" y="291"/>
                    <a:pt x="110" y="291"/>
                    <a:pt x="110" y="291"/>
                  </a:cubicBezTo>
                  <a:close/>
                  <a:moveTo>
                    <a:pt x="360" y="219"/>
                  </a:moveTo>
                  <a:cubicBezTo>
                    <a:pt x="312" y="219"/>
                    <a:pt x="312" y="219"/>
                    <a:pt x="312" y="219"/>
                  </a:cubicBezTo>
                  <a:cubicBezTo>
                    <a:pt x="312" y="267"/>
                    <a:pt x="312" y="267"/>
                    <a:pt x="312" y="267"/>
                  </a:cubicBezTo>
                  <a:cubicBezTo>
                    <a:pt x="360" y="267"/>
                    <a:pt x="360" y="267"/>
                    <a:pt x="360" y="267"/>
                  </a:cubicBezTo>
                  <a:cubicBezTo>
                    <a:pt x="360" y="219"/>
                    <a:pt x="360" y="219"/>
                    <a:pt x="360" y="219"/>
                  </a:cubicBezTo>
                  <a:close/>
                  <a:moveTo>
                    <a:pt x="193" y="219"/>
                  </a:moveTo>
                  <a:cubicBezTo>
                    <a:pt x="177" y="219"/>
                    <a:pt x="161" y="219"/>
                    <a:pt x="145" y="219"/>
                  </a:cubicBezTo>
                  <a:cubicBezTo>
                    <a:pt x="145" y="235"/>
                    <a:pt x="145" y="251"/>
                    <a:pt x="145" y="267"/>
                  </a:cubicBezTo>
                  <a:cubicBezTo>
                    <a:pt x="161" y="267"/>
                    <a:pt x="177" y="267"/>
                    <a:pt x="193" y="267"/>
                  </a:cubicBezTo>
                  <a:cubicBezTo>
                    <a:pt x="193" y="251"/>
                    <a:pt x="193" y="235"/>
                    <a:pt x="193" y="219"/>
                  </a:cubicBezTo>
                  <a:close/>
                  <a:moveTo>
                    <a:pt x="276" y="219"/>
                  </a:moveTo>
                  <a:cubicBezTo>
                    <a:pt x="260" y="219"/>
                    <a:pt x="245" y="219"/>
                    <a:pt x="229" y="219"/>
                  </a:cubicBezTo>
                  <a:cubicBezTo>
                    <a:pt x="229" y="235"/>
                    <a:pt x="229" y="251"/>
                    <a:pt x="229" y="267"/>
                  </a:cubicBezTo>
                  <a:cubicBezTo>
                    <a:pt x="245" y="267"/>
                    <a:pt x="260" y="267"/>
                    <a:pt x="276" y="267"/>
                  </a:cubicBezTo>
                  <a:cubicBezTo>
                    <a:pt x="276" y="251"/>
                    <a:pt x="276" y="235"/>
                    <a:pt x="276" y="219"/>
                  </a:cubicBezTo>
                  <a:close/>
                  <a:moveTo>
                    <a:pt x="77" y="0"/>
                  </a:moveTo>
                  <a:cubicBezTo>
                    <a:pt x="76" y="0"/>
                    <a:pt x="76" y="0"/>
                    <a:pt x="75" y="0"/>
                  </a:cubicBezTo>
                  <a:cubicBezTo>
                    <a:pt x="68" y="0"/>
                    <a:pt x="62" y="6"/>
                    <a:pt x="62" y="13"/>
                  </a:cubicBezTo>
                  <a:cubicBezTo>
                    <a:pt x="62" y="79"/>
                    <a:pt x="62" y="79"/>
                    <a:pt x="62" y="79"/>
                  </a:cubicBezTo>
                  <a:cubicBezTo>
                    <a:pt x="62" y="87"/>
                    <a:pt x="68" y="92"/>
                    <a:pt x="75" y="92"/>
                  </a:cubicBezTo>
                  <a:cubicBezTo>
                    <a:pt x="76" y="92"/>
                    <a:pt x="76" y="92"/>
                    <a:pt x="77" y="92"/>
                  </a:cubicBezTo>
                  <a:cubicBezTo>
                    <a:pt x="84" y="92"/>
                    <a:pt x="90" y="87"/>
                    <a:pt x="90" y="79"/>
                  </a:cubicBezTo>
                  <a:cubicBezTo>
                    <a:pt x="90" y="13"/>
                    <a:pt x="90" y="13"/>
                    <a:pt x="90" y="13"/>
                  </a:cubicBezTo>
                  <a:cubicBezTo>
                    <a:pt x="90" y="6"/>
                    <a:pt x="84" y="0"/>
                    <a:pt x="77" y="0"/>
                  </a:cubicBezTo>
                  <a:close/>
                  <a:moveTo>
                    <a:pt x="392" y="185"/>
                  </a:moveTo>
                  <a:cubicBezTo>
                    <a:pt x="392" y="441"/>
                    <a:pt x="392" y="441"/>
                    <a:pt x="392" y="441"/>
                  </a:cubicBezTo>
                  <a:cubicBezTo>
                    <a:pt x="392" y="443"/>
                    <a:pt x="389" y="446"/>
                    <a:pt x="386" y="446"/>
                  </a:cubicBezTo>
                  <a:cubicBezTo>
                    <a:pt x="34" y="446"/>
                    <a:pt x="34" y="446"/>
                    <a:pt x="34" y="446"/>
                  </a:cubicBezTo>
                  <a:cubicBezTo>
                    <a:pt x="31" y="446"/>
                    <a:pt x="28" y="443"/>
                    <a:pt x="28" y="441"/>
                  </a:cubicBezTo>
                  <a:cubicBezTo>
                    <a:pt x="28" y="185"/>
                    <a:pt x="28" y="185"/>
                    <a:pt x="28" y="185"/>
                  </a:cubicBezTo>
                  <a:cubicBezTo>
                    <a:pt x="28" y="182"/>
                    <a:pt x="31" y="180"/>
                    <a:pt x="34" y="180"/>
                  </a:cubicBezTo>
                  <a:cubicBezTo>
                    <a:pt x="386" y="180"/>
                    <a:pt x="386" y="180"/>
                    <a:pt x="386" y="180"/>
                  </a:cubicBezTo>
                  <a:cubicBezTo>
                    <a:pt x="389" y="180"/>
                    <a:pt x="392" y="182"/>
                    <a:pt x="392" y="185"/>
                  </a:cubicBezTo>
                  <a:close/>
                  <a:moveTo>
                    <a:pt x="392" y="460"/>
                  </a:moveTo>
                  <a:cubicBezTo>
                    <a:pt x="392" y="463"/>
                    <a:pt x="392" y="463"/>
                    <a:pt x="392" y="463"/>
                  </a:cubicBezTo>
                  <a:cubicBezTo>
                    <a:pt x="28" y="463"/>
                    <a:pt x="28" y="463"/>
                    <a:pt x="28" y="463"/>
                  </a:cubicBezTo>
                  <a:cubicBezTo>
                    <a:pt x="28" y="460"/>
                    <a:pt x="28" y="460"/>
                    <a:pt x="28" y="460"/>
                  </a:cubicBezTo>
                  <a:cubicBezTo>
                    <a:pt x="392" y="460"/>
                    <a:pt x="392" y="460"/>
                    <a:pt x="392" y="460"/>
                  </a:cubicBezTo>
                  <a:close/>
                  <a:moveTo>
                    <a:pt x="392" y="478"/>
                  </a:moveTo>
                  <a:cubicBezTo>
                    <a:pt x="392" y="481"/>
                    <a:pt x="392" y="481"/>
                    <a:pt x="392" y="481"/>
                  </a:cubicBezTo>
                  <a:cubicBezTo>
                    <a:pt x="28" y="481"/>
                    <a:pt x="28" y="481"/>
                    <a:pt x="28" y="481"/>
                  </a:cubicBezTo>
                  <a:cubicBezTo>
                    <a:pt x="28" y="478"/>
                    <a:pt x="28" y="478"/>
                    <a:pt x="28" y="478"/>
                  </a:cubicBezTo>
                  <a:cubicBezTo>
                    <a:pt x="392" y="478"/>
                    <a:pt x="392" y="478"/>
                    <a:pt x="392" y="478"/>
                  </a:cubicBezTo>
                  <a:close/>
                  <a:moveTo>
                    <a:pt x="386" y="41"/>
                  </a:moveTo>
                  <a:cubicBezTo>
                    <a:pt x="405" y="41"/>
                    <a:pt x="420" y="56"/>
                    <a:pt x="420" y="75"/>
                  </a:cubicBezTo>
                  <a:cubicBezTo>
                    <a:pt x="420" y="463"/>
                    <a:pt x="420" y="463"/>
                    <a:pt x="420" y="463"/>
                  </a:cubicBezTo>
                  <a:cubicBezTo>
                    <a:pt x="420" y="481"/>
                    <a:pt x="405" y="496"/>
                    <a:pt x="386" y="496"/>
                  </a:cubicBezTo>
                  <a:cubicBezTo>
                    <a:pt x="269" y="496"/>
                    <a:pt x="151" y="496"/>
                    <a:pt x="34" y="496"/>
                  </a:cubicBezTo>
                  <a:cubicBezTo>
                    <a:pt x="15" y="496"/>
                    <a:pt x="0" y="481"/>
                    <a:pt x="0" y="463"/>
                  </a:cubicBezTo>
                  <a:cubicBezTo>
                    <a:pt x="0" y="75"/>
                    <a:pt x="0" y="75"/>
                    <a:pt x="0" y="75"/>
                  </a:cubicBezTo>
                  <a:cubicBezTo>
                    <a:pt x="0" y="56"/>
                    <a:pt x="15" y="41"/>
                    <a:pt x="34" y="41"/>
                  </a:cubicBezTo>
                  <a:cubicBezTo>
                    <a:pt x="51" y="41"/>
                    <a:pt x="51" y="41"/>
                    <a:pt x="51" y="41"/>
                  </a:cubicBezTo>
                  <a:cubicBezTo>
                    <a:pt x="51" y="57"/>
                    <a:pt x="51" y="72"/>
                    <a:pt x="51" y="88"/>
                  </a:cubicBezTo>
                  <a:cubicBezTo>
                    <a:pt x="51" y="98"/>
                    <a:pt x="59" y="106"/>
                    <a:pt x="69" y="106"/>
                  </a:cubicBezTo>
                  <a:cubicBezTo>
                    <a:pt x="74" y="106"/>
                    <a:pt x="78" y="106"/>
                    <a:pt x="83" y="106"/>
                  </a:cubicBezTo>
                  <a:cubicBezTo>
                    <a:pt x="93" y="106"/>
                    <a:pt x="101" y="98"/>
                    <a:pt x="101" y="88"/>
                  </a:cubicBezTo>
                  <a:cubicBezTo>
                    <a:pt x="101" y="72"/>
                    <a:pt x="101" y="57"/>
                    <a:pt x="101" y="41"/>
                  </a:cubicBezTo>
                  <a:cubicBezTo>
                    <a:pt x="321" y="41"/>
                    <a:pt x="321" y="41"/>
                    <a:pt x="321" y="41"/>
                  </a:cubicBezTo>
                  <a:cubicBezTo>
                    <a:pt x="321" y="57"/>
                    <a:pt x="321" y="72"/>
                    <a:pt x="321" y="88"/>
                  </a:cubicBezTo>
                  <a:cubicBezTo>
                    <a:pt x="321" y="98"/>
                    <a:pt x="329" y="106"/>
                    <a:pt x="339" y="106"/>
                  </a:cubicBezTo>
                  <a:cubicBezTo>
                    <a:pt x="343" y="106"/>
                    <a:pt x="348" y="106"/>
                    <a:pt x="352" y="106"/>
                  </a:cubicBezTo>
                  <a:cubicBezTo>
                    <a:pt x="362" y="106"/>
                    <a:pt x="370" y="98"/>
                    <a:pt x="370" y="88"/>
                  </a:cubicBezTo>
                  <a:cubicBezTo>
                    <a:pt x="370" y="72"/>
                    <a:pt x="370" y="57"/>
                    <a:pt x="370" y="41"/>
                  </a:cubicBezTo>
                  <a:lnTo>
                    <a:pt x="386" y="41"/>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2" name="Freeform 30"/>
            <p:cNvSpPr>
              <a:spLocks noEditPoints="1"/>
            </p:cNvSpPr>
            <p:nvPr/>
          </p:nvSpPr>
          <p:spPr bwMode="auto">
            <a:xfrm>
              <a:off x="7516809" y="2606482"/>
              <a:ext cx="551558" cy="689448"/>
            </a:xfrm>
            <a:custGeom>
              <a:avLst/>
              <a:gdLst>
                <a:gd name="T0" fmla="*/ 100 w 408"/>
                <a:gd name="T1" fmla="*/ 18 h 510"/>
                <a:gd name="T2" fmla="*/ 290 w 408"/>
                <a:gd name="T3" fmla="*/ 368 h 510"/>
                <a:gd name="T4" fmla="*/ 345 w 408"/>
                <a:gd name="T5" fmla="*/ 332 h 510"/>
                <a:gd name="T6" fmla="*/ 259 w 408"/>
                <a:gd name="T7" fmla="*/ 464 h 510"/>
                <a:gd name="T8" fmla="*/ 267 w 408"/>
                <a:gd name="T9" fmla="*/ 397 h 510"/>
                <a:gd name="T10" fmla="*/ 241 w 408"/>
                <a:gd name="T11" fmla="*/ 345 h 510"/>
                <a:gd name="T12" fmla="*/ 216 w 408"/>
                <a:gd name="T13" fmla="*/ 319 h 510"/>
                <a:gd name="T14" fmla="*/ 320 w 408"/>
                <a:gd name="T15" fmla="*/ 474 h 510"/>
                <a:gd name="T16" fmla="*/ 159 w 408"/>
                <a:gd name="T17" fmla="*/ 386 h 510"/>
                <a:gd name="T18" fmla="*/ 196 w 408"/>
                <a:gd name="T19" fmla="*/ 298 h 510"/>
                <a:gd name="T20" fmla="*/ 229 w 408"/>
                <a:gd name="T21" fmla="*/ 381 h 510"/>
                <a:gd name="T22" fmla="*/ 338 w 408"/>
                <a:gd name="T23" fmla="*/ 391 h 510"/>
                <a:gd name="T24" fmla="*/ 278 w 408"/>
                <a:gd name="T25" fmla="*/ 440 h 510"/>
                <a:gd name="T26" fmla="*/ 289 w 408"/>
                <a:gd name="T27" fmla="*/ 332 h 510"/>
                <a:gd name="T28" fmla="*/ 126 w 408"/>
                <a:gd name="T29" fmla="*/ 86 h 510"/>
                <a:gd name="T30" fmla="*/ 138 w 408"/>
                <a:gd name="T31" fmla="*/ 19 h 510"/>
                <a:gd name="T32" fmla="*/ 217 w 408"/>
                <a:gd name="T33" fmla="*/ 61 h 510"/>
                <a:gd name="T34" fmla="*/ 127 w 408"/>
                <a:gd name="T35" fmla="*/ 22 h 510"/>
                <a:gd name="T36" fmla="*/ 244 w 408"/>
                <a:gd name="T37" fmla="*/ 59 h 510"/>
                <a:gd name="T38" fmla="*/ 134 w 408"/>
                <a:gd name="T39" fmla="*/ 343 h 510"/>
                <a:gd name="T40" fmla="*/ 87 w 408"/>
                <a:gd name="T41" fmla="*/ 290 h 510"/>
                <a:gd name="T42" fmla="*/ 86 w 408"/>
                <a:gd name="T43" fmla="*/ 290 h 510"/>
                <a:gd name="T44" fmla="*/ 85 w 408"/>
                <a:gd name="T45" fmla="*/ 290 h 510"/>
                <a:gd name="T46" fmla="*/ 84 w 408"/>
                <a:gd name="T47" fmla="*/ 289 h 510"/>
                <a:gd name="T48" fmla="*/ 83 w 408"/>
                <a:gd name="T49" fmla="*/ 289 h 510"/>
                <a:gd name="T50" fmla="*/ 83 w 408"/>
                <a:gd name="T51" fmla="*/ 289 h 510"/>
                <a:gd name="T52" fmla="*/ 82 w 408"/>
                <a:gd name="T53" fmla="*/ 289 h 510"/>
                <a:gd name="T54" fmla="*/ 81 w 408"/>
                <a:gd name="T55" fmla="*/ 288 h 510"/>
                <a:gd name="T56" fmla="*/ 81 w 408"/>
                <a:gd name="T57" fmla="*/ 288 h 510"/>
                <a:gd name="T58" fmla="*/ 80 w 408"/>
                <a:gd name="T59" fmla="*/ 287 h 510"/>
                <a:gd name="T60" fmla="*/ 80 w 408"/>
                <a:gd name="T61" fmla="*/ 287 h 510"/>
                <a:gd name="T62" fmla="*/ 79 w 408"/>
                <a:gd name="T63" fmla="*/ 286 h 510"/>
                <a:gd name="T64" fmla="*/ 79 w 408"/>
                <a:gd name="T65" fmla="*/ 285 h 510"/>
                <a:gd name="T66" fmla="*/ 78 w 408"/>
                <a:gd name="T67" fmla="*/ 284 h 510"/>
                <a:gd name="T68" fmla="*/ 78 w 408"/>
                <a:gd name="T69" fmla="*/ 284 h 510"/>
                <a:gd name="T70" fmla="*/ 78 w 408"/>
                <a:gd name="T71" fmla="*/ 283 h 510"/>
                <a:gd name="T72" fmla="*/ 78 w 408"/>
                <a:gd name="T73" fmla="*/ 282 h 510"/>
                <a:gd name="T74" fmla="*/ 77 w 408"/>
                <a:gd name="T75" fmla="*/ 281 h 510"/>
                <a:gd name="T76" fmla="*/ 77 w 408"/>
                <a:gd name="T77" fmla="*/ 281 h 510"/>
                <a:gd name="T78" fmla="*/ 77 w 408"/>
                <a:gd name="T79" fmla="*/ 280 h 510"/>
                <a:gd name="T80" fmla="*/ 77 w 408"/>
                <a:gd name="T81" fmla="*/ 279 h 510"/>
                <a:gd name="T82" fmla="*/ 78 w 408"/>
                <a:gd name="T83" fmla="*/ 278 h 510"/>
                <a:gd name="T84" fmla="*/ 78 w 408"/>
                <a:gd name="T85" fmla="*/ 278 h 510"/>
                <a:gd name="T86" fmla="*/ 78 w 408"/>
                <a:gd name="T87" fmla="*/ 277 h 510"/>
                <a:gd name="T88" fmla="*/ 79 w 408"/>
                <a:gd name="T89" fmla="*/ 276 h 510"/>
                <a:gd name="T90" fmla="*/ 79 w 408"/>
                <a:gd name="T91" fmla="*/ 275 h 510"/>
                <a:gd name="T92" fmla="*/ 80 w 408"/>
                <a:gd name="T93" fmla="*/ 274 h 510"/>
                <a:gd name="T94" fmla="*/ 80 w 408"/>
                <a:gd name="T95" fmla="*/ 274 h 510"/>
                <a:gd name="T96" fmla="*/ 81 w 408"/>
                <a:gd name="T97" fmla="*/ 273 h 510"/>
                <a:gd name="T98" fmla="*/ 82 w 408"/>
                <a:gd name="T99" fmla="*/ 272 h 510"/>
                <a:gd name="T100" fmla="*/ 83 w 408"/>
                <a:gd name="T101" fmla="*/ 272 h 510"/>
                <a:gd name="T102" fmla="*/ 84 w 408"/>
                <a:gd name="T103" fmla="*/ 272 h 510"/>
                <a:gd name="T104" fmla="*/ 86 w 408"/>
                <a:gd name="T105" fmla="*/ 271 h 510"/>
                <a:gd name="T106" fmla="*/ 77 w 408"/>
                <a:gd name="T107" fmla="*/ 280 h 510"/>
                <a:gd name="T108" fmla="*/ 87 w 408"/>
                <a:gd name="T109" fmla="*/ 237 h 510"/>
                <a:gd name="T110" fmla="*/ 267 w 408"/>
                <a:gd name="T111" fmla="*/ 175 h 510"/>
                <a:gd name="T112" fmla="*/ 258 w 408"/>
                <a:gd name="T113" fmla="*/ 115 h 510"/>
                <a:gd name="T114" fmla="*/ 87 w 408"/>
                <a:gd name="T115" fmla="*/ 115 h 510"/>
                <a:gd name="T116" fmla="*/ 212 w 408"/>
                <a:gd name="T117" fmla="*/ 28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8" h="510">
                  <a:moveTo>
                    <a:pt x="23" y="460"/>
                  </a:moveTo>
                  <a:cubicBezTo>
                    <a:pt x="147" y="460"/>
                    <a:pt x="147" y="460"/>
                    <a:pt x="147" y="460"/>
                  </a:cubicBezTo>
                  <a:cubicBezTo>
                    <a:pt x="140" y="447"/>
                    <a:pt x="135" y="434"/>
                    <a:pt x="132" y="419"/>
                  </a:cubicBezTo>
                  <a:cubicBezTo>
                    <a:pt x="43" y="419"/>
                    <a:pt x="43" y="419"/>
                    <a:pt x="43" y="419"/>
                  </a:cubicBezTo>
                  <a:cubicBezTo>
                    <a:pt x="43" y="59"/>
                    <a:pt x="43" y="59"/>
                    <a:pt x="43" y="59"/>
                  </a:cubicBezTo>
                  <a:cubicBezTo>
                    <a:pt x="100" y="59"/>
                    <a:pt x="100" y="59"/>
                    <a:pt x="100" y="59"/>
                  </a:cubicBezTo>
                  <a:cubicBezTo>
                    <a:pt x="100" y="18"/>
                    <a:pt x="100" y="18"/>
                    <a:pt x="100" y="18"/>
                  </a:cubicBezTo>
                  <a:cubicBezTo>
                    <a:pt x="23" y="18"/>
                    <a:pt x="23" y="18"/>
                    <a:pt x="23" y="18"/>
                  </a:cubicBezTo>
                  <a:cubicBezTo>
                    <a:pt x="11" y="18"/>
                    <a:pt x="0" y="28"/>
                    <a:pt x="0" y="41"/>
                  </a:cubicBezTo>
                  <a:cubicBezTo>
                    <a:pt x="0" y="437"/>
                    <a:pt x="0" y="437"/>
                    <a:pt x="0" y="437"/>
                  </a:cubicBezTo>
                  <a:cubicBezTo>
                    <a:pt x="0" y="450"/>
                    <a:pt x="11" y="460"/>
                    <a:pt x="23" y="460"/>
                  </a:cubicBezTo>
                  <a:close/>
                  <a:moveTo>
                    <a:pt x="286" y="370"/>
                  </a:moveTo>
                  <a:cubicBezTo>
                    <a:pt x="286" y="370"/>
                    <a:pt x="287" y="369"/>
                    <a:pt x="287" y="369"/>
                  </a:cubicBezTo>
                  <a:cubicBezTo>
                    <a:pt x="288" y="368"/>
                    <a:pt x="289" y="368"/>
                    <a:pt x="290" y="368"/>
                  </a:cubicBezTo>
                  <a:cubicBezTo>
                    <a:pt x="291" y="369"/>
                    <a:pt x="291" y="369"/>
                    <a:pt x="291" y="370"/>
                  </a:cubicBezTo>
                  <a:cubicBezTo>
                    <a:pt x="292" y="370"/>
                    <a:pt x="292" y="370"/>
                    <a:pt x="292" y="370"/>
                  </a:cubicBezTo>
                  <a:cubicBezTo>
                    <a:pt x="337" y="325"/>
                    <a:pt x="337" y="325"/>
                    <a:pt x="337" y="325"/>
                  </a:cubicBezTo>
                  <a:cubicBezTo>
                    <a:pt x="338" y="324"/>
                    <a:pt x="340" y="323"/>
                    <a:pt x="341" y="323"/>
                  </a:cubicBezTo>
                  <a:cubicBezTo>
                    <a:pt x="342" y="323"/>
                    <a:pt x="344" y="324"/>
                    <a:pt x="345" y="325"/>
                  </a:cubicBezTo>
                  <a:cubicBezTo>
                    <a:pt x="346" y="326"/>
                    <a:pt x="346" y="327"/>
                    <a:pt x="346" y="329"/>
                  </a:cubicBezTo>
                  <a:cubicBezTo>
                    <a:pt x="346" y="330"/>
                    <a:pt x="346" y="331"/>
                    <a:pt x="345" y="332"/>
                  </a:cubicBezTo>
                  <a:cubicBezTo>
                    <a:pt x="293" y="384"/>
                    <a:pt x="293" y="384"/>
                    <a:pt x="293" y="384"/>
                  </a:cubicBezTo>
                  <a:cubicBezTo>
                    <a:pt x="300" y="389"/>
                    <a:pt x="300" y="389"/>
                    <a:pt x="300" y="389"/>
                  </a:cubicBezTo>
                  <a:cubicBezTo>
                    <a:pt x="302" y="391"/>
                    <a:pt x="303" y="392"/>
                    <a:pt x="303" y="394"/>
                  </a:cubicBezTo>
                  <a:cubicBezTo>
                    <a:pt x="304" y="398"/>
                    <a:pt x="301" y="402"/>
                    <a:pt x="297" y="403"/>
                  </a:cubicBezTo>
                  <a:cubicBezTo>
                    <a:pt x="295" y="403"/>
                    <a:pt x="293" y="403"/>
                    <a:pt x="291" y="401"/>
                  </a:cubicBezTo>
                  <a:cubicBezTo>
                    <a:pt x="283" y="396"/>
                    <a:pt x="283" y="396"/>
                    <a:pt x="283" y="396"/>
                  </a:cubicBezTo>
                  <a:cubicBezTo>
                    <a:pt x="259" y="464"/>
                    <a:pt x="259" y="464"/>
                    <a:pt x="259" y="464"/>
                  </a:cubicBezTo>
                  <a:cubicBezTo>
                    <a:pt x="259" y="465"/>
                    <a:pt x="258" y="465"/>
                    <a:pt x="258" y="466"/>
                  </a:cubicBezTo>
                  <a:cubicBezTo>
                    <a:pt x="256" y="466"/>
                    <a:pt x="254" y="466"/>
                    <a:pt x="253" y="464"/>
                  </a:cubicBezTo>
                  <a:cubicBezTo>
                    <a:pt x="253" y="463"/>
                    <a:pt x="253" y="463"/>
                    <a:pt x="253" y="462"/>
                  </a:cubicBezTo>
                  <a:cubicBezTo>
                    <a:pt x="274" y="402"/>
                    <a:pt x="274" y="402"/>
                    <a:pt x="274" y="402"/>
                  </a:cubicBezTo>
                  <a:cubicBezTo>
                    <a:pt x="274" y="402"/>
                    <a:pt x="273" y="403"/>
                    <a:pt x="272" y="403"/>
                  </a:cubicBezTo>
                  <a:cubicBezTo>
                    <a:pt x="271" y="403"/>
                    <a:pt x="270" y="402"/>
                    <a:pt x="269" y="401"/>
                  </a:cubicBezTo>
                  <a:cubicBezTo>
                    <a:pt x="268" y="400"/>
                    <a:pt x="267" y="399"/>
                    <a:pt x="267" y="397"/>
                  </a:cubicBezTo>
                  <a:cubicBezTo>
                    <a:pt x="267" y="396"/>
                    <a:pt x="268" y="394"/>
                    <a:pt x="269" y="393"/>
                  </a:cubicBezTo>
                  <a:cubicBezTo>
                    <a:pt x="274" y="388"/>
                    <a:pt x="274" y="388"/>
                    <a:pt x="274" y="388"/>
                  </a:cubicBezTo>
                  <a:cubicBezTo>
                    <a:pt x="232" y="357"/>
                    <a:pt x="232" y="357"/>
                    <a:pt x="232" y="357"/>
                  </a:cubicBezTo>
                  <a:cubicBezTo>
                    <a:pt x="231" y="356"/>
                    <a:pt x="230" y="354"/>
                    <a:pt x="229" y="352"/>
                  </a:cubicBezTo>
                  <a:cubicBezTo>
                    <a:pt x="229" y="350"/>
                    <a:pt x="230" y="348"/>
                    <a:pt x="231" y="347"/>
                  </a:cubicBezTo>
                  <a:cubicBezTo>
                    <a:pt x="232" y="345"/>
                    <a:pt x="234" y="344"/>
                    <a:pt x="236" y="344"/>
                  </a:cubicBezTo>
                  <a:cubicBezTo>
                    <a:pt x="238" y="344"/>
                    <a:pt x="240" y="344"/>
                    <a:pt x="241" y="345"/>
                  </a:cubicBezTo>
                  <a:cubicBezTo>
                    <a:pt x="283" y="377"/>
                    <a:pt x="283" y="377"/>
                    <a:pt x="283" y="377"/>
                  </a:cubicBezTo>
                  <a:cubicBezTo>
                    <a:pt x="286" y="370"/>
                    <a:pt x="286" y="370"/>
                    <a:pt x="286" y="370"/>
                  </a:cubicBezTo>
                  <a:close/>
                  <a:moveTo>
                    <a:pt x="350" y="319"/>
                  </a:moveTo>
                  <a:cubicBezTo>
                    <a:pt x="342" y="310"/>
                    <a:pt x="331" y="303"/>
                    <a:pt x="320" y="299"/>
                  </a:cubicBezTo>
                  <a:cubicBezTo>
                    <a:pt x="309" y="294"/>
                    <a:pt x="296" y="291"/>
                    <a:pt x="283" y="291"/>
                  </a:cubicBezTo>
                  <a:cubicBezTo>
                    <a:pt x="271" y="291"/>
                    <a:pt x="258" y="294"/>
                    <a:pt x="247" y="299"/>
                  </a:cubicBezTo>
                  <a:cubicBezTo>
                    <a:pt x="236" y="303"/>
                    <a:pt x="225" y="310"/>
                    <a:pt x="216" y="319"/>
                  </a:cubicBezTo>
                  <a:cubicBezTo>
                    <a:pt x="208" y="328"/>
                    <a:pt x="201" y="338"/>
                    <a:pt x="196" y="350"/>
                  </a:cubicBezTo>
                  <a:cubicBezTo>
                    <a:pt x="191" y="361"/>
                    <a:pt x="189" y="373"/>
                    <a:pt x="189" y="386"/>
                  </a:cubicBezTo>
                  <a:cubicBezTo>
                    <a:pt x="189" y="399"/>
                    <a:pt x="191" y="411"/>
                    <a:pt x="196" y="422"/>
                  </a:cubicBezTo>
                  <a:cubicBezTo>
                    <a:pt x="201" y="434"/>
                    <a:pt x="208" y="444"/>
                    <a:pt x="216" y="453"/>
                  </a:cubicBezTo>
                  <a:cubicBezTo>
                    <a:pt x="225" y="462"/>
                    <a:pt x="236" y="469"/>
                    <a:pt x="247" y="474"/>
                  </a:cubicBezTo>
                  <a:cubicBezTo>
                    <a:pt x="258" y="478"/>
                    <a:pt x="271" y="481"/>
                    <a:pt x="283" y="481"/>
                  </a:cubicBezTo>
                  <a:cubicBezTo>
                    <a:pt x="296" y="481"/>
                    <a:pt x="309" y="478"/>
                    <a:pt x="320" y="474"/>
                  </a:cubicBezTo>
                  <a:cubicBezTo>
                    <a:pt x="331" y="469"/>
                    <a:pt x="342" y="462"/>
                    <a:pt x="350" y="453"/>
                  </a:cubicBezTo>
                  <a:cubicBezTo>
                    <a:pt x="359" y="444"/>
                    <a:pt x="366" y="434"/>
                    <a:pt x="371" y="422"/>
                  </a:cubicBezTo>
                  <a:cubicBezTo>
                    <a:pt x="376" y="411"/>
                    <a:pt x="378" y="399"/>
                    <a:pt x="378" y="386"/>
                  </a:cubicBezTo>
                  <a:cubicBezTo>
                    <a:pt x="378" y="373"/>
                    <a:pt x="376" y="361"/>
                    <a:pt x="371" y="350"/>
                  </a:cubicBezTo>
                  <a:cubicBezTo>
                    <a:pt x="366" y="338"/>
                    <a:pt x="359" y="328"/>
                    <a:pt x="350" y="319"/>
                  </a:cubicBezTo>
                  <a:close/>
                  <a:moveTo>
                    <a:pt x="196" y="298"/>
                  </a:moveTo>
                  <a:cubicBezTo>
                    <a:pt x="173" y="321"/>
                    <a:pt x="159" y="352"/>
                    <a:pt x="159" y="386"/>
                  </a:cubicBezTo>
                  <a:cubicBezTo>
                    <a:pt x="159" y="420"/>
                    <a:pt x="173" y="451"/>
                    <a:pt x="196" y="474"/>
                  </a:cubicBezTo>
                  <a:cubicBezTo>
                    <a:pt x="218" y="496"/>
                    <a:pt x="249" y="510"/>
                    <a:pt x="283" y="510"/>
                  </a:cubicBezTo>
                  <a:cubicBezTo>
                    <a:pt x="318" y="510"/>
                    <a:pt x="349" y="496"/>
                    <a:pt x="371" y="474"/>
                  </a:cubicBezTo>
                  <a:cubicBezTo>
                    <a:pt x="394" y="451"/>
                    <a:pt x="408" y="420"/>
                    <a:pt x="408" y="386"/>
                  </a:cubicBezTo>
                  <a:cubicBezTo>
                    <a:pt x="408" y="352"/>
                    <a:pt x="394" y="321"/>
                    <a:pt x="371" y="298"/>
                  </a:cubicBezTo>
                  <a:cubicBezTo>
                    <a:pt x="349" y="276"/>
                    <a:pt x="318" y="262"/>
                    <a:pt x="283" y="262"/>
                  </a:cubicBezTo>
                  <a:cubicBezTo>
                    <a:pt x="249" y="262"/>
                    <a:pt x="218" y="276"/>
                    <a:pt x="196" y="298"/>
                  </a:cubicBezTo>
                  <a:close/>
                  <a:moveTo>
                    <a:pt x="229" y="381"/>
                  </a:moveTo>
                  <a:cubicBezTo>
                    <a:pt x="202" y="381"/>
                    <a:pt x="202" y="381"/>
                    <a:pt x="202" y="381"/>
                  </a:cubicBezTo>
                  <a:cubicBezTo>
                    <a:pt x="199" y="381"/>
                    <a:pt x="197" y="383"/>
                    <a:pt x="197" y="386"/>
                  </a:cubicBezTo>
                  <a:cubicBezTo>
                    <a:pt x="197" y="389"/>
                    <a:pt x="199" y="391"/>
                    <a:pt x="202" y="391"/>
                  </a:cubicBezTo>
                  <a:cubicBezTo>
                    <a:pt x="229" y="391"/>
                    <a:pt x="229" y="391"/>
                    <a:pt x="229" y="391"/>
                  </a:cubicBezTo>
                  <a:cubicBezTo>
                    <a:pt x="232" y="391"/>
                    <a:pt x="235" y="389"/>
                    <a:pt x="235" y="386"/>
                  </a:cubicBezTo>
                  <a:cubicBezTo>
                    <a:pt x="235" y="383"/>
                    <a:pt x="232" y="381"/>
                    <a:pt x="229" y="381"/>
                  </a:cubicBezTo>
                  <a:close/>
                  <a:moveTo>
                    <a:pt x="338" y="391"/>
                  </a:moveTo>
                  <a:cubicBezTo>
                    <a:pt x="365" y="391"/>
                    <a:pt x="365" y="391"/>
                    <a:pt x="365" y="391"/>
                  </a:cubicBezTo>
                  <a:cubicBezTo>
                    <a:pt x="368" y="391"/>
                    <a:pt x="370" y="389"/>
                    <a:pt x="370" y="386"/>
                  </a:cubicBezTo>
                  <a:cubicBezTo>
                    <a:pt x="370" y="383"/>
                    <a:pt x="368" y="381"/>
                    <a:pt x="365" y="381"/>
                  </a:cubicBezTo>
                  <a:cubicBezTo>
                    <a:pt x="338" y="381"/>
                    <a:pt x="338" y="381"/>
                    <a:pt x="338" y="381"/>
                  </a:cubicBezTo>
                  <a:cubicBezTo>
                    <a:pt x="335" y="381"/>
                    <a:pt x="332" y="383"/>
                    <a:pt x="332" y="386"/>
                  </a:cubicBezTo>
                  <a:cubicBezTo>
                    <a:pt x="332" y="389"/>
                    <a:pt x="335" y="391"/>
                    <a:pt x="338" y="391"/>
                  </a:cubicBezTo>
                  <a:close/>
                  <a:moveTo>
                    <a:pt x="278" y="440"/>
                  </a:moveTo>
                  <a:cubicBezTo>
                    <a:pt x="278" y="467"/>
                    <a:pt x="278" y="467"/>
                    <a:pt x="278" y="467"/>
                  </a:cubicBezTo>
                  <a:cubicBezTo>
                    <a:pt x="278" y="470"/>
                    <a:pt x="280" y="473"/>
                    <a:pt x="283" y="473"/>
                  </a:cubicBezTo>
                  <a:cubicBezTo>
                    <a:pt x="286" y="473"/>
                    <a:pt x="289" y="470"/>
                    <a:pt x="289" y="467"/>
                  </a:cubicBezTo>
                  <a:cubicBezTo>
                    <a:pt x="289" y="440"/>
                    <a:pt x="289" y="440"/>
                    <a:pt x="289" y="440"/>
                  </a:cubicBezTo>
                  <a:cubicBezTo>
                    <a:pt x="289" y="437"/>
                    <a:pt x="286" y="435"/>
                    <a:pt x="283" y="435"/>
                  </a:cubicBezTo>
                  <a:cubicBezTo>
                    <a:pt x="280" y="435"/>
                    <a:pt x="278" y="437"/>
                    <a:pt x="278" y="440"/>
                  </a:cubicBezTo>
                  <a:close/>
                  <a:moveTo>
                    <a:pt x="289" y="332"/>
                  </a:moveTo>
                  <a:cubicBezTo>
                    <a:pt x="289" y="305"/>
                    <a:pt x="289" y="305"/>
                    <a:pt x="289" y="305"/>
                  </a:cubicBezTo>
                  <a:cubicBezTo>
                    <a:pt x="289" y="302"/>
                    <a:pt x="286" y="299"/>
                    <a:pt x="283" y="299"/>
                  </a:cubicBezTo>
                  <a:cubicBezTo>
                    <a:pt x="280" y="299"/>
                    <a:pt x="278" y="302"/>
                    <a:pt x="278" y="305"/>
                  </a:cubicBezTo>
                  <a:cubicBezTo>
                    <a:pt x="278" y="332"/>
                    <a:pt x="278" y="332"/>
                    <a:pt x="278" y="332"/>
                  </a:cubicBezTo>
                  <a:cubicBezTo>
                    <a:pt x="278" y="335"/>
                    <a:pt x="280" y="337"/>
                    <a:pt x="283" y="337"/>
                  </a:cubicBezTo>
                  <a:cubicBezTo>
                    <a:pt x="286" y="337"/>
                    <a:pt x="289" y="335"/>
                    <a:pt x="289" y="332"/>
                  </a:cubicBezTo>
                  <a:close/>
                  <a:moveTo>
                    <a:pt x="218" y="0"/>
                  </a:moveTo>
                  <a:cubicBezTo>
                    <a:pt x="224" y="0"/>
                    <a:pt x="228" y="2"/>
                    <a:pt x="232" y="4"/>
                  </a:cubicBezTo>
                  <a:cubicBezTo>
                    <a:pt x="235" y="7"/>
                    <a:pt x="237" y="11"/>
                    <a:pt x="237" y="14"/>
                  </a:cubicBezTo>
                  <a:cubicBezTo>
                    <a:pt x="237" y="72"/>
                    <a:pt x="237" y="72"/>
                    <a:pt x="237" y="72"/>
                  </a:cubicBezTo>
                  <a:cubicBezTo>
                    <a:pt x="237" y="75"/>
                    <a:pt x="235" y="79"/>
                    <a:pt x="232" y="82"/>
                  </a:cubicBezTo>
                  <a:cubicBezTo>
                    <a:pt x="228" y="84"/>
                    <a:pt x="224" y="86"/>
                    <a:pt x="218" y="86"/>
                  </a:cubicBezTo>
                  <a:cubicBezTo>
                    <a:pt x="126" y="86"/>
                    <a:pt x="126" y="86"/>
                    <a:pt x="126" y="86"/>
                  </a:cubicBezTo>
                  <a:cubicBezTo>
                    <a:pt x="121" y="86"/>
                    <a:pt x="116" y="84"/>
                    <a:pt x="113" y="82"/>
                  </a:cubicBezTo>
                  <a:cubicBezTo>
                    <a:pt x="110" y="79"/>
                    <a:pt x="108" y="75"/>
                    <a:pt x="108" y="72"/>
                  </a:cubicBezTo>
                  <a:cubicBezTo>
                    <a:pt x="108" y="14"/>
                    <a:pt x="108" y="14"/>
                    <a:pt x="108" y="14"/>
                  </a:cubicBezTo>
                  <a:cubicBezTo>
                    <a:pt x="108" y="11"/>
                    <a:pt x="110" y="7"/>
                    <a:pt x="113" y="4"/>
                  </a:cubicBezTo>
                  <a:cubicBezTo>
                    <a:pt x="116" y="2"/>
                    <a:pt x="121" y="0"/>
                    <a:pt x="126" y="0"/>
                  </a:cubicBezTo>
                  <a:cubicBezTo>
                    <a:pt x="218" y="0"/>
                    <a:pt x="218" y="0"/>
                    <a:pt x="218" y="0"/>
                  </a:cubicBezTo>
                  <a:close/>
                  <a:moveTo>
                    <a:pt x="138" y="19"/>
                  </a:moveTo>
                  <a:cubicBezTo>
                    <a:pt x="206" y="19"/>
                    <a:pt x="206" y="19"/>
                    <a:pt x="206" y="19"/>
                  </a:cubicBezTo>
                  <a:cubicBezTo>
                    <a:pt x="210" y="19"/>
                    <a:pt x="214" y="20"/>
                    <a:pt x="217" y="22"/>
                  </a:cubicBezTo>
                  <a:cubicBezTo>
                    <a:pt x="217" y="22"/>
                    <a:pt x="217" y="22"/>
                    <a:pt x="217" y="22"/>
                  </a:cubicBezTo>
                  <a:cubicBezTo>
                    <a:pt x="220" y="25"/>
                    <a:pt x="222" y="29"/>
                    <a:pt x="222" y="33"/>
                  </a:cubicBezTo>
                  <a:cubicBezTo>
                    <a:pt x="222" y="51"/>
                    <a:pt x="222" y="51"/>
                    <a:pt x="222" y="51"/>
                  </a:cubicBezTo>
                  <a:cubicBezTo>
                    <a:pt x="222" y="55"/>
                    <a:pt x="220" y="58"/>
                    <a:pt x="217" y="61"/>
                  </a:cubicBezTo>
                  <a:cubicBezTo>
                    <a:pt x="217" y="61"/>
                    <a:pt x="217" y="61"/>
                    <a:pt x="217" y="61"/>
                  </a:cubicBezTo>
                  <a:cubicBezTo>
                    <a:pt x="214" y="63"/>
                    <a:pt x="210" y="65"/>
                    <a:pt x="206" y="65"/>
                  </a:cubicBezTo>
                  <a:cubicBezTo>
                    <a:pt x="138" y="65"/>
                    <a:pt x="138" y="65"/>
                    <a:pt x="138" y="65"/>
                  </a:cubicBezTo>
                  <a:cubicBezTo>
                    <a:pt x="134" y="65"/>
                    <a:pt x="130" y="63"/>
                    <a:pt x="127" y="61"/>
                  </a:cubicBezTo>
                  <a:cubicBezTo>
                    <a:pt x="127" y="61"/>
                    <a:pt x="127" y="61"/>
                    <a:pt x="127" y="61"/>
                  </a:cubicBezTo>
                  <a:cubicBezTo>
                    <a:pt x="124" y="58"/>
                    <a:pt x="122" y="55"/>
                    <a:pt x="122" y="51"/>
                  </a:cubicBezTo>
                  <a:cubicBezTo>
                    <a:pt x="122" y="33"/>
                    <a:pt x="122" y="33"/>
                    <a:pt x="122" y="33"/>
                  </a:cubicBezTo>
                  <a:cubicBezTo>
                    <a:pt x="122" y="29"/>
                    <a:pt x="124" y="25"/>
                    <a:pt x="127" y="22"/>
                  </a:cubicBezTo>
                  <a:cubicBezTo>
                    <a:pt x="127" y="22"/>
                    <a:pt x="127" y="22"/>
                    <a:pt x="127" y="22"/>
                  </a:cubicBezTo>
                  <a:cubicBezTo>
                    <a:pt x="130" y="20"/>
                    <a:pt x="134" y="19"/>
                    <a:pt x="138" y="19"/>
                  </a:cubicBezTo>
                  <a:close/>
                  <a:moveTo>
                    <a:pt x="344" y="243"/>
                  </a:moveTo>
                  <a:cubicBezTo>
                    <a:pt x="344" y="41"/>
                    <a:pt x="344" y="41"/>
                    <a:pt x="344" y="41"/>
                  </a:cubicBezTo>
                  <a:cubicBezTo>
                    <a:pt x="344" y="28"/>
                    <a:pt x="334" y="18"/>
                    <a:pt x="321" y="18"/>
                  </a:cubicBezTo>
                  <a:cubicBezTo>
                    <a:pt x="244" y="18"/>
                    <a:pt x="244" y="18"/>
                    <a:pt x="244" y="18"/>
                  </a:cubicBezTo>
                  <a:cubicBezTo>
                    <a:pt x="244" y="59"/>
                    <a:pt x="244" y="59"/>
                    <a:pt x="244" y="59"/>
                  </a:cubicBezTo>
                  <a:cubicBezTo>
                    <a:pt x="302" y="59"/>
                    <a:pt x="302" y="59"/>
                    <a:pt x="302" y="59"/>
                  </a:cubicBezTo>
                  <a:cubicBezTo>
                    <a:pt x="302" y="92"/>
                    <a:pt x="302" y="92"/>
                    <a:pt x="302" y="92"/>
                  </a:cubicBezTo>
                  <a:cubicBezTo>
                    <a:pt x="302" y="232"/>
                    <a:pt x="302" y="232"/>
                    <a:pt x="302" y="232"/>
                  </a:cubicBezTo>
                  <a:cubicBezTo>
                    <a:pt x="317" y="234"/>
                    <a:pt x="331" y="238"/>
                    <a:pt x="344" y="243"/>
                  </a:cubicBezTo>
                  <a:close/>
                  <a:moveTo>
                    <a:pt x="87" y="324"/>
                  </a:moveTo>
                  <a:cubicBezTo>
                    <a:pt x="141" y="324"/>
                    <a:pt x="141" y="324"/>
                    <a:pt x="141" y="324"/>
                  </a:cubicBezTo>
                  <a:cubicBezTo>
                    <a:pt x="139" y="330"/>
                    <a:pt x="136" y="336"/>
                    <a:pt x="134" y="343"/>
                  </a:cubicBezTo>
                  <a:cubicBezTo>
                    <a:pt x="87" y="343"/>
                    <a:pt x="87" y="343"/>
                    <a:pt x="87" y="343"/>
                  </a:cubicBezTo>
                  <a:cubicBezTo>
                    <a:pt x="82" y="343"/>
                    <a:pt x="77" y="339"/>
                    <a:pt x="77" y="333"/>
                  </a:cubicBezTo>
                  <a:cubicBezTo>
                    <a:pt x="77" y="333"/>
                    <a:pt x="77" y="333"/>
                    <a:pt x="77" y="333"/>
                  </a:cubicBezTo>
                  <a:cubicBezTo>
                    <a:pt x="77" y="328"/>
                    <a:pt x="82" y="324"/>
                    <a:pt x="87" y="324"/>
                  </a:cubicBezTo>
                  <a:close/>
                  <a:moveTo>
                    <a:pt x="162" y="290"/>
                  </a:moveTo>
                  <a:cubicBezTo>
                    <a:pt x="87" y="290"/>
                    <a:pt x="87" y="290"/>
                    <a:pt x="87" y="290"/>
                  </a:cubicBezTo>
                  <a:cubicBezTo>
                    <a:pt x="87" y="290"/>
                    <a:pt x="87" y="290"/>
                    <a:pt x="87"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8"/>
                    <a:pt x="82" y="288"/>
                    <a:pt x="82" y="288"/>
                  </a:cubicBezTo>
                  <a:cubicBezTo>
                    <a:pt x="82" y="288"/>
                    <a:pt x="82" y="288"/>
                    <a:pt x="82" y="288"/>
                  </a:cubicBezTo>
                  <a:cubicBezTo>
                    <a:pt x="82" y="288"/>
                    <a:pt x="82" y="288"/>
                    <a:pt x="82" y="288"/>
                  </a:cubicBezTo>
                  <a:cubicBezTo>
                    <a:pt x="82" y="288"/>
                    <a:pt x="82" y="288"/>
                    <a:pt x="82"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7"/>
                    <a:pt x="81" y="287"/>
                    <a:pt x="81" y="287"/>
                  </a:cubicBezTo>
                  <a:cubicBezTo>
                    <a:pt x="81" y="287"/>
                    <a:pt x="81" y="287"/>
                    <a:pt x="81"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6"/>
                    <a:pt x="80" y="286"/>
                    <a:pt x="80" y="286"/>
                  </a:cubicBezTo>
                  <a:cubicBezTo>
                    <a:pt x="80" y="286"/>
                    <a:pt x="80" y="286"/>
                    <a:pt x="80"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8" y="285"/>
                    <a:pt x="78" y="285"/>
                    <a:pt x="78" y="285"/>
                  </a:cubicBezTo>
                  <a:cubicBezTo>
                    <a:pt x="78" y="285"/>
                    <a:pt x="78" y="285"/>
                    <a:pt x="78" y="285"/>
                  </a:cubicBezTo>
                  <a:cubicBezTo>
                    <a:pt x="78" y="285"/>
                    <a:pt x="78" y="285"/>
                    <a:pt x="78" y="285"/>
                  </a:cubicBezTo>
                  <a:cubicBezTo>
                    <a:pt x="78" y="285"/>
                    <a:pt x="78" y="285"/>
                    <a:pt x="78" y="285"/>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2"/>
                    <a:pt x="78" y="282"/>
                    <a:pt x="78" y="282"/>
                  </a:cubicBezTo>
                  <a:cubicBezTo>
                    <a:pt x="78" y="282"/>
                    <a:pt x="78" y="282"/>
                    <a:pt x="78" y="282"/>
                  </a:cubicBezTo>
                  <a:cubicBezTo>
                    <a:pt x="78" y="282"/>
                    <a:pt x="78" y="282"/>
                    <a:pt x="78" y="282"/>
                  </a:cubicBezTo>
                  <a:cubicBezTo>
                    <a:pt x="78" y="282"/>
                    <a:pt x="78" y="282"/>
                    <a:pt x="78" y="282"/>
                  </a:cubicBezTo>
                  <a:cubicBezTo>
                    <a:pt x="77" y="282"/>
                    <a:pt x="77" y="282"/>
                    <a:pt x="77" y="282"/>
                  </a:cubicBezTo>
                  <a:cubicBezTo>
                    <a:pt x="77" y="282"/>
                    <a:pt x="77" y="282"/>
                    <a:pt x="77" y="282"/>
                  </a:cubicBezTo>
                  <a:cubicBezTo>
                    <a:pt x="77" y="282"/>
                    <a:pt x="77" y="282"/>
                    <a:pt x="77" y="282"/>
                  </a:cubicBezTo>
                  <a:cubicBezTo>
                    <a:pt x="77" y="282"/>
                    <a:pt x="77" y="282"/>
                    <a:pt x="77" y="282"/>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79"/>
                    <a:pt x="77" y="279"/>
                    <a:pt x="77" y="279"/>
                  </a:cubicBezTo>
                  <a:cubicBezTo>
                    <a:pt x="77" y="279"/>
                    <a:pt x="77" y="279"/>
                    <a:pt x="77" y="279"/>
                  </a:cubicBezTo>
                  <a:cubicBezTo>
                    <a:pt x="77" y="279"/>
                    <a:pt x="77" y="279"/>
                    <a:pt x="77" y="279"/>
                  </a:cubicBezTo>
                  <a:cubicBezTo>
                    <a:pt x="77" y="279"/>
                    <a:pt x="77" y="279"/>
                    <a:pt x="77" y="279"/>
                  </a:cubicBezTo>
                  <a:cubicBezTo>
                    <a:pt x="78" y="279"/>
                    <a:pt x="78" y="279"/>
                    <a:pt x="78" y="279"/>
                  </a:cubicBezTo>
                  <a:cubicBezTo>
                    <a:pt x="78" y="279"/>
                    <a:pt x="78" y="279"/>
                    <a:pt x="78" y="279"/>
                  </a:cubicBezTo>
                  <a:cubicBezTo>
                    <a:pt x="78" y="279"/>
                    <a:pt x="78" y="279"/>
                    <a:pt x="78" y="279"/>
                  </a:cubicBezTo>
                  <a:cubicBezTo>
                    <a:pt x="78" y="279"/>
                    <a:pt x="78" y="279"/>
                    <a:pt x="78" y="279"/>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6"/>
                    <a:pt x="78" y="276"/>
                    <a:pt x="78" y="276"/>
                  </a:cubicBezTo>
                  <a:cubicBezTo>
                    <a:pt x="78" y="276"/>
                    <a:pt x="78" y="276"/>
                    <a:pt x="78" y="276"/>
                  </a:cubicBezTo>
                  <a:cubicBezTo>
                    <a:pt x="78" y="276"/>
                    <a:pt x="78" y="276"/>
                    <a:pt x="78" y="276"/>
                  </a:cubicBezTo>
                  <a:cubicBezTo>
                    <a:pt x="78" y="276"/>
                    <a:pt x="78" y="276"/>
                    <a:pt x="78" y="276"/>
                  </a:cubicBezTo>
                  <a:cubicBezTo>
                    <a:pt x="78" y="276"/>
                    <a:pt x="78" y="276"/>
                    <a:pt x="78" y="276"/>
                  </a:cubicBezTo>
                  <a:cubicBezTo>
                    <a:pt x="79" y="276"/>
                    <a:pt x="79" y="276"/>
                    <a:pt x="79" y="276"/>
                  </a:cubicBezTo>
                  <a:cubicBezTo>
                    <a:pt x="79" y="276"/>
                    <a:pt x="79" y="276"/>
                    <a:pt x="79" y="276"/>
                  </a:cubicBezTo>
                  <a:cubicBezTo>
                    <a:pt x="79" y="276"/>
                    <a:pt x="79" y="276"/>
                    <a:pt x="79" y="276"/>
                  </a:cubicBezTo>
                  <a:cubicBezTo>
                    <a:pt x="79" y="276"/>
                    <a:pt x="79" y="276"/>
                    <a:pt x="79" y="276"/>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80" y="275"/>
                    <a:pt x="80" y="275"/>
                    <a:pt x="80" y="275"/>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2" y="273"/>
                    <a:pt x="82" y="273"/>
                    <a:pt x="82" y="273"/>
                  </a:cubicBezTo>
                  <a:cubicBezTo>
                    <a:pt x="82" y="273"/>
                    <a:pt x="82" y="273"/>
                    <a:pt x="82" y="273"/>
                  </a:cubicBezTo>
                  <a:cubicBezTo>
                    <a:pt x="82" y="273"/>
                    <a:pt x="82" y="273"/>
                    <a:pt x="82" y="273"/>
                  </a:cubicBezTo>
                  <a:cubicBezTo>
                    <a:pt x="82" y="272"/>
                    <a:pt x="82" y="272"/>
                    <a:pt x="82" y="272"/>
                  </a:cubicBezTo>
                  <a:cubicBezTo>
                    <a:pt x="82" y="272"/>
                    <a:pt x="82" y="272"/>
                    <a:pt x="82" y="272"/>
                  </a:cubicBezTo>
                  <a:cubicBezTo>
                    <a:pt x="82" y="272"/>
                    <a:pt x="82" y="272"/>
                    <a:pt x="82" y="272"/>
                  </a:cubicBezTo>
                  <a:cubicBezTo>
                    <a:pt x="82" y="272"/>
                    <a:pt x="82" y="272"/>
                    <a:pt x="82"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5" y="271"/>
                    <a:pt x="85" y="271"/>
                    <a:pt x="85" y="271"/>
                  </a:cubicBezTo>
                  <a:cubicBezTo>
                    <a:pt x="85" y="271"/>
                    <a:pt x="85" y="271"/>
                    <a:pt x="85" y="271"/>
                  </a:cubicBezTo>
                  <a:cubicBezTo>
                    <a:pt x="85" y="271"/>
                    <a:pt x="85" y="271"/>
                    <a:pt x="85" y="271"/>
                  </a:cubicBezTo>
                  <a:cubicBezTo>
                    <a:pt x="85" y="271"/>
                    <a:pt x="85" y="271"/>
                    <a:pt x="85" y="271"/>
                  </a:cubicBezTo>
                  <a:cubicBezTo>
                    <a:pt x="85" y="271"/>
                    <a:pt x="85" y="271"/>
                    <a:pt x="85" y="271"/>
                  </a:cubicBezTo>
                  <a:cubicBezTo>
                    <a:pt x="86" y="271"/>
                    <a:pt x="86" y="271"/>
                    <a:pt x="86" y="271"/>
                  </a:cubicBezTo>
                  <a:cubicBezTo>
                    <a:pt x="86" y="271"/>
                    <a:pt x="86" y="271"/>
                    <a:pt x="86" y="271"/>
                  </a:cubicBezTo>
                  <a:cubicBezTo>
                    <a:pt x="86" y="271"/>
                    <a:pt x="86" y="271"/>
                    <a:pt x="86" y="271"/>
                  </a:cubicBezTo>
                  <a:cubicBezTo>
                    <a:pt x="86" y="271"/>
                    <a:pt x="86" y="271"/>
                    <a:pt x="86" y="271"/>
                  </a:cubicBezTo>
                  <a:cubicBezTo>
                    <a:pt x="87" y="271"/>
                    <a:pt x="87" y="271"/>
                    <a:pt x="87" y="271"/>
                  </a:cubicBezTo>
                  <a:cubicBezTo>
                    <a:pt x="179" y="271"/>
                    <a:pt x="179" y="271"/>
                    <a:pt x="179" y="271"/>
                  </a:cubicBezTo>
                  <a:cubicBezTo>
                    <a:pt x="173" y="277"/>
                    <a:pt x="167" y="283"/>
                    <a:pt x="162" y="290"/>
                  </a:cubicBezTo>
                  <a:close/>
                  <a:moveTo>
                    <a:pt x="77" y="280"/>
                  </a:moveTo>
                  <a:cubicBezTo>
                    <a:pt x="77" y="280"/>
                    <a:pt x="77" y="280"/>
                    <a:pt x="77" y="280"/>
                  </a:cubicBezTo>
                  <a:close/>
                  <a:moveTo>
                    <a:pt x="87" y="218"/>
                  </a:moveTo>
                  <a:cubicBezTo>
                    <a:pt x="258" y="218"/>
                    <a:pt x="258" y="218"/>
                    <a:pt x="258" y="218"/>
                  </a:cubicBezTo>
                  <a:cubicBezTo>
                    <a:pt x="263" y="218"/>
                    <a:pt x="267" y="222"/>
                    <a:pt x="267" y="228"/>
                  </a:cubicBezTo>
                  <a:cubicBezTo>
                    <a:pt x="267" y="228"/>
                    <a:pt x="267" y="228"/>
                    <a:pt x="267" y="228"/>
                  </a:cubicBezTo>
                  <a:cubicBezTo>
                    <a:pt x="267" y="229"/>
                    <a:pt x="267" y="231"/>
                    <a:pt x="266" y="232"/>
                  </a:cubicBezTo>
                  <a:cubicBezTo>
                    <a:pt x="257" y="233"/>
                    <a:pt x="249" y="235"/>
                    <a:pt x="241" y="237"/>
                  </a:cubicBezTo>
                  <a:cubicBezTo>
                    <a:pt x="87" y="237"/>
                    <a:pt x="87" y="237"/>
                    <a:pt x="87" y="237"/>
                  </a:cubicBezTo>
                  <a:cubicBezTo>
                    <a:pt x="82" y="237"/>
                    <a:pt x="77" y="233"/>
                    <a:pt x="77" y="228"/>
                  </a:cubicBezTo>
                  <a:cubicBezTo>
                    <a:pt x="77" y="228"/>
                    <a:pt x="77" y="228"/>
                    <a:pt x="77" y="228"/>
                  </a:cubicBezTo>
                  <a:cubicBezTo>
                    <a:pt x="77" y="222"/>
                    <a:pt x="82" y="218"/>
                    <a:pt x="87" y="218"/>
                  </a:cubicBezTo>
                  <a:close/>
                  <a:moveTo>
                    <a:pt x="87" y="165"/>
                  </a:moveTo>
                  <a:cubicBezTo>
                    <a:pt x="258" y="165"/>
                    <a:pt x="258" y="165"/>
                    <a:pt x="258" y="165"/>
                  </a:cubicBezTo>
                  <a:cubicBezTo>
                    <a:pt x="263" y="165"/>
                    <a:pt x="267" y="170"/>
                    <a:pt x="267" y="175"/>
                  </a:cubicBezTo>
                  <a:cubicBezTo>
                    <a:pt x="267" y="175"/>
                    <a:pt x="267" y="175"/>
                    <a:pt x="267" y="175"/>
                  </a:cubicBezTo>
                  <a:cubicBezTo>
                    <a:pt x="267" y="180"/>
                    <a:pt x="263" y="184"/>
                    <a:pt x="258" y="184"/>
                  </a:cubicBezTo>
                  <a:cubicBezTo>
                    <a:pt x="87" y="184"/>
                    <a:pt x="87" y="184"/>
                    <a:pt x="87" y="184"/>
                  </a:cubicBezTo>
                  <a:cubicBezTo>
                    <a:pt x="82" y="184"/>
                    <a:pt x="77" y="180"/>
                    <a:pt x="77" y="175"/>
                  </a:cubicBezTo>
                  <a:cubicBezTo>
                    <a:pt x="77" y="175"/>
                    <a:pt x="77" y="175"/>
                    <a:pt x="77" y="175"/>
                  </a:cubicBezTo>
                  <a:cubicBezTo>
                    <a:pt x="77" y="170"/>
                    <a:pt x="82" y="165"/>
                    <a:pt x="87" y="165"/>
                  </a:cubicBezTo>
                  <a:close/>
                  <a:moveTo>
                    <a:pt x="87" y="115"/>
                  </a:moveTo>
                  <a:cubicBezTo>
                    <a:pt x="258" y="115"/>
                    <a:pt x="258" y="115"/>
                    <a:pt x="258" y="115"/>
                  </a:cubicBezTo>
                  <a:cubicBezTo>
                    <a:pt x="263" y="115"/>
                    <a:pt x="267" y="120"/>
                    <a:pt x="267" y="125"/>
                  </a:cubicBezTo>
                  <a:cubicBezTo>
                    <a:pt x="267" y="125"/>
                    <a:pt x="267" y="125"/>
                    <a:pt x="267" y="125"/>
                  </a:cubicBezTo>
                  <a:cubicBezTo>
                    <a:pt x="267" y="130"/>
                    <a:pt x="263" y="134"/>
                    <a:pt x="258" y="134"/>
                  </a:cubicBezTo>
                  <a:cubicBezTo>
                    <a:pt x="87" y="134"/>
                    <a:pt x="87" y="134"/>
                    <a:pt x="87" y="134"/>
                  </a:cubicBezTo>
                  <a:cubicBezTo>
                    <a:pt x="82" y="134"/>
                    <a:pt x="77" y="130"/>
                    <a:pt x="77" y="125"/>
                  </a:cubicBezTo>
                  <a:cubicBezTo>
                    <a:pt x="77" y="125"/>
                    <a:pt x="77" y="125"/>
                    <a:pt x="77" y="125"/>
                  </a:cubicBezTo>
                  <a:cubicBezTo>
                    <a:pt x="77" y="120"/>
                    <a:pt x="82" y="115"/>
                    <a:pt x="87" y="115"/>
                  </a:cubicBezTo>
                  <a:close/>
                  <a:moveTo>
                    <a:pt x="130" y="59"/>
                  </a:moveTo>
                  <a:cubicBezTo>
                    <a:pt x="130" y="33"/>
                    <a:pt x="130" y="33"/>
                    <a:pt x="130" y="33"/>
                  </a:cubicBezTo>
                  <a:cubicBezTo>
                    <a:pt x="130" y="31"/>
                    <a:pt x="131" y="29"/>
                    <a:pt x="132" y="28"/>
                  </a:cubicBezTo>
                  <a:cubicBezTo>
                    <a:pt x="132" y="28"/>
                    <a:pt x="132" y="28"/>
                    <a:pt x="132" y="28"/>
                  </a:cubicBezTo>
                  <a:cubicBezTo>
                    <a:pt x="134" y="27"/>
                    <a:pt x="136" y="26"/>
                    <a:pt x="138" y="26"/>
                  </a:cubicBezTo>
                  <a:cubicBezTo>
                    <a:pt x="206" y="26"/>
                    <a:pt x="206" y="26"/>
                    <a:pt x="206" y="26"/>
                  </a:cubicBezTo>
                  <a:cubicBezTo>
                    <a:pt x="208" y="26"/>
                    <a:pt x="211" y="27"/>
                    <a:pt x="212" y="28"/>
                  </a:cubicBezTo>
                  <a:cubicBezTo>
                    <a:pt x="212" y="28"/>
                    <a:pt x="212" y="28"/>
                    <a:pt x="212" y="28"/>
                  </a:cubicBezTo>
                  <a:cubicBezTo>
                    <a:pt x="214" y="29"/>
                    <a:pt x="215" y="31"/>
                    <a:pt x="215" y="33"/>
                  </a:cubicBezTo>
                  <a:cubicBezTo>
                    <a:pt x="215" y="59"/>
                    <a:pt x="215" y="59"/>
                    <a:pt x="215" y="59"/>
                  </a:cubicBezTo>
                  <a:lnTo>
                    <a:pt x="130" y="59"/>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3" name="Rectangle 58"/>
            <p:cNvSpPr>
              <a:spLocks noChangeArrowheads="1"/>
            </p:cNvSpPr>
            <p:nvPr/>
          </p:nvSpPr>
          <p:spPr bwMode="auto">
            <a:xfrm rot="2700000">
              <a:off x="2655457" y="2650490"/>
              <a:ext cx="631043" cy="631043"/>
            </a:xfrm>
            <a:prstGeom prst="rect">
              <a:avLst/>
            </a:pr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4" name="Rectangle 58"/>
            <p:cNvSpPr>
              <a:spLocks noChangeArrowheads="1"/>
            </p:cNvSpPr>
            <p:nvPr/>
          </p:nvSpPr>
          <p:spPr bwMode="auto">
            <a:xfrm rot="2700000">
              <a:off x="8987566" y="2650490"/>
              <a:ext cx="631043" cy="631043"/>
            </a:xfrm>
            <a:prstGeom prst="rect">
              <a:avLst/>
            </a:pr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grpSp>
      <p:sp>
        <p:nvSpPr>
          <p:cNvPr id="27" name="文本框 28"/>
          <p:cNvSpPr txBox="1"/>
          <p:nvPr/>
        </p:nvSpPr>
        <p:spPr>
          <a:xfrm>
            <a:off x="1816019" y="4630274"/>
            <a:ext cx="3842750" cy="1532727"/>
          </a:xfrm>
          <a:prstGeom prst="rect">
            <a:avLst/>
          </a:prstGeom>
          <a:noFill/>
          <a:effectLst/>
        </p:spPr>
        <p:txBody>
          <a:bodyPr wrap="square" rtlCol="0">
            <a:spAutoFit/>
          </a:bodyPr>
          <a:lstStyle/>
          <a:p>
            <a:pPr indent="457200">
              <a:lnSpc>
                <a:spcPct val="130000"/>
              </a:lnSpc>
            </a:pPr>
            <a:r>
              <a:rPr lang="zh-CN" altLang="zh-CN" sz="1800" dirty="0">
                <a:solidFill>
                  <a:srgbClr val="1369B2"/>
                </a:solidFill>
                <a:latin typeface="微软雅黑" panose="020B0503020204020204" pitchFamily="34" charset="-122"/>
                <a:ea typeface="微软雅黑" panose="020B0503020204020204" pitchFamily="34" charset="-122"/>
              </a:rPr>
              <a:t>基准测试是指单用户测试</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即</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测试环境确定后，使用单个用户对业务模型中的重要业务做多次单独的测试，观察并记录各项性能指标的变化。</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4" name="TextBox 76"/>
          <p:cNvSpPr txBox="1"/>
          <p:nvPr/>
        </p:nvSpPr>
        <p:spPr>
          <a:xfrm>
            <a:off x="6545712" y="4168609"/>
            <a:ext cx="2036467" cy="461665"/>
          </a:xfrm>
          <a:prstGeom prst="rect">
            <a:avLst/>
          </a:prstGeom>
          <a:noFill/>
          <a:effectLst/>
        </p:spPr>
        <p:txBody>
          <a:bodyPr wrap="squar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广义上定义</a:t>
            </a:r>
          </a:p>
        </p:txBody>
      </p:sp>
      <p:sp>
        <p:nvSpPr>
          <p:cNvPr id="3" name="矩形 2"/>
          <p:cNvSpPr/>
          <p:nvPr/>
        </p:nvSpPr>
        <p:spPr>
          <a:xfrm>
            <a:off x="1824518" y="4168609"/>
            <a:ext cx="1723549" cy="461665"/>
          </a:xfrm>
          <a:prstGeom prst="rect">
            <a:avLst/>
          </a:prstGeom>
        </p:spPr>
        <p:txBody>
          <a:bodyPr wrap="none">
            <a:spAutoFit/>
          </a:bodyPr>
          <a:lstStyle/>
          <a:p>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cs typeface="+mn-ea"/>
              </a:rPr>
              <a:t>狭义上</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rPr>
              <a:t>定义</a:t>
            </a:r>
          </a:p>
        </p:txBody>
      </p:sp>
      <p:sp>
        <p:nvSpPr>
          <p:cNvPr id="4" name="矩形 3"/>
          <p:cNvSpPr/>
          <p:nvPr/>
        </p:nvSpPr>
        <p:spPr>
          <a:xfrm>
            <a:off x="6545712" y="4630276"/>
            <a:ext cx="4913976" cy="2120902"/>
          </a:xfrm>
          <a:prstGeom prst="rect">
            <a:avLst/>
          </a:prstGeom>
        </p:spPr>
        <p:txBody>
          <a:bodyPr wrap="square">
            <a:spAutoFit/>
          </a:bodyPr>
          <a:lstStyle/>
          <a:p>
            <a:pPr indent="457200">
              <a:lnSpc>
                <a:spcPct val="150000"/>
              </a:lnSpc>
            </a:pPr>
            <a:r>
              <a:rPr lang="zh-CN" altLang="zh-CN" sz="1800" dirty="0">
                <a:solidFill>
                  <a:srgbClr val="1369B2"/>
                </a:solidFill>
                <a:latin typeface="微软雅黑" panose="020B0503020204020204" pitchFamily="34" charset="-122"/>
                <a:ea typeface="微软雅黑" panose="020B0503020204020204" pitchFamily="34" charset="-122"/>
              </a:rPr>
              <a:t>基准测试是一种测量和评估软件性能指标的测试</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rPr>
              <a:t>在某个时刻通过基准测试建立一个基准线</a:t>
            </a:r>
            <a:r>
              <a:rPr lang="zh-CN" altLang="zh-CN" sz="18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当系统的软硬件环境发生变化之后，再进行测试以确定软硬件环境变化对软件性能的影响。</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354939" y="1430152"/>
            <a:ext cx="3518912" cy="400110"/>
          </a:xfrm>
          <a:prstGeom prst="rect">
            <a:avLst/>
          </a:prstGeom>
        </p:spPr>
        <p:txBody>
          <a:bodyPr wrap="none">
            <a:spAutoFit/>
          </a:bodyPr>
          <a:lstStyle/>
          <a:p>
            <a:r>
              <a:rPr lang="zh-CN" altLang="zh-CN" sz="2000" dirty="0">
                <a:solidFill>
                  <a:schemeClr val="lt1"/>
                </a:solidFill>
                <a:latin typeface="微软雅黑" panose="020B0503020204020204" pitchFamily="34" charset="-122"/>
                <a:ea typeface="微软雅黑" panose="020B0503020204020204" pitchFamily="34" charset="-122"/>
              </a:rPr>
              <a:t>配置元件中常用的参数化工具</a:t>
            </a:r>
            <a:endParaRPr lang="zh-CN" altLang="en-US" sz="2000" dirty="0">
              <a:solidFill>
                <a:schemeClr val="lt1"/>
              </a:solidFill>
              <a:latin typeface="微软雅黑" panose="020B0503020204020204" pitchFamily="34" charset="-122"/>
              <a:ea typeface="微软雅黑" panose="020B0503020204020204" pitchFamily="34" charset="-122"/>
            </a:endParaRPr>
          </a:p>
        </p:txBody>
      </p:sp>
      <p:sp>
        <p:nvSpPr>
          <p:cNvPr id="5" name="矩形 4"/>
          <p:cNvSpPr/>
          <p:nvPr/>
        </p:nvSpPr>
        <p:spPr>
          <a:xfrm>
            <a:off x="1013060" y="959545"/>
            <a:ext cx="10458504" cy="1477328"/>
          </a:xfrm>
          <a:prstGeom prst="rect">
            <a:avLst/>
          </a:prstGeom>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zh-CN" altLang="zh-CN" sz="2000" dirty="0">
                <a:solidFill>
                  <a:srgbClr val="1369B2"/>
                </a:solidFill>
                <a:latin typeface="微软雅黑" panose="020B0503020204020204" pitchFamily="34" charset="-122"/>
                <a:ea typeface="微软雅黑" panose="020B0503020204020204" pitchFamily="34" charset="-122"/>
              </a:rPr>
              <a:t>用户定义的变量</a:t>
            </a:r>
            <a:r>
              <a:rPr lang="zh-CN" altLang="zh-CN" sz="2000" dirty="0">
                <a:solidFill>
                  <a:srgbClr val="595959"/>
                </a:solidFill>
                <a:latin typeface="微软雅黑" panose="020B0503020204020204" pitchFamily="34" charset="-122"/>
                <a:ea typeface="微软雅黑" panose="020B0503020204020204" pitchFamily="34" charset="-122"/>
                <a:cs typeface="+mn-ea"/>
              </a:rPr>
              <a:t>的使用</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本案例要求使用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发送一个</a:t>
            </a:r>
            <a:r>
              <a:rPr lang="en-US" altLang="zh-CN" sz="2000" dirty="0">
                <a:solidFill>
                  <a:srgbClr val="1369B2"/>
                </a:solidFill>
                <a:latin typeface="微软雅黑" panose="020B0503020204020204" pitchFamily="34" charset="-122"/>
                <a:ea typeface="微软雅黑" panose="020B0503020204020204" pitchFamily="34" charset="-122"/>
              </a:rPr>
              <a:t>GET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，请求地址为</a:t>
            </a:r>
            <a:r>
              <a:rPr lang="en-US" altLang="zh-CN" sz="2000" dirty="0">
                <a:solidFill>
                  <a:srgbClr val="1369B2"/>
                </a:solidFill>
                <a:latin typeface="微软雅黑" panose="020B0503020204020204" pitchFamily="34" charset="-122"/>
                <a:ea typeface="微软雅黑" panose="020B0503020204020204" pitchFamily="34" charset="-122"/>
              </a:rPr>
              <a:t>https://www.baidu.com:443</a:t>
            </a:r>
            <a:r>
              <a:rPr lang="zh-CN" altLang="zh-CN" sz="2000" dirty="0">
                <a:solidFill>
                  <a:srgbClr val="595959"/>
                </a:solidFill>
                <a:latin typeface="微软雅黑" panose="020B0503020204020204" pitchFamily="34" charset="-122"/>
                <a:ea typeface="微软雅黑" panose="020B0503020204020204" pitchFamily="34" charset="-122"/>
                <a:cs typeface="+mn-ea"/>
              </a:rPr>
              <a:t>，通过用户定义的变量定义变量</a:t>
            </a:r>
            <a:r>
              <a:rPr lang="en-US" altLang="zh-CN" sz="2000" dirty="0">
                <a:solidFill>
                  <a:srgbClr val="1369B2"/>
                </a:solidFill>
                <a:latin typeface="微软雅黑" panose="020B0503020204020204" pitchFamily="34" charset="-122"/>
                <a:ea typeface="微软雅黑" panose="020B0503020204020204" pitchFamily="34" charset="-122"/>
              </a:rPr>
              <a:t>protocol</a:t>
            </a:r>
            <a:r>
              <a:rPr lang="zh-CN" altLang="zh-CN" sz="2000" dirty="0">
                <a:solidFill>
                  <a:srgbClr val="1369B2"/>
                </a:solidFill>
                <a:latin typeface="微软雅黑" panose="020B0503020204020204" pitchFamily="34" charset="-122"/>
                <a:ea typeface="微软雅黑" panose="020B0503020204020204" pitchFamily="34" charset="-122"/>
              </a:rPr>
              <a:t>（协议）</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domain</a:t>
            </a:r>
            <a:r>
              <a:rPr lang="zh-CN" altLang="zh-CN" sz="2000" dirty="0">
                <a:solidFill>
                  <a:srgbClr val="1369B2"/>
                </a:solidFill>
                <a:latin typeface="微软雅黑" panose="020B0503020204020204" pitchFamily="34" charset="-122"/>
                <a:ea typeface="微软雅黑" panose="020B0503020204020204" pitchFamily="34" charset="-122"/>
              </a:rPr>
              <a:t>（域名）</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en-US" altLang="zh-CN" sz="2000" dirty="0">
                <a:solidFill>
                  <a:srgbClr val="1369B2"/>
                </a:solidFill>
                <a:latin typeface="微软雅黑" panose="020B0503020204020204" pitchFamily="34" charset="-122"/>
                <a:ea typeface="微软雅黑" panose="020B0503020204020204" pitchFamily="34" charset="-122"/>
              </a:rPr>
              <a:t>port</a:t>
            </a:r>
            <a:r>
              <a:rPr lang="zh-CN" altLang="zh-CN" sz="2000" dirty="0">
                <a:solidFill>
                  <a:srgbClr val="1369B2"/>
                </a:solidFill>
                <a:latin typeface="微软雅黑" panose="020B0503020204020204" pitchFamily="34" charset="-122"/>
                <a:ea typeface="微软雅黑" panose="020B0503020204020204" pitchFamily="34" charset="-122"/>
              </a:rPr>
              <a:t>（端口），</a:t>
            </a:r>
            <a:r>
              <a:rPr lang="zh-CN" altLang="zh-CN" sz="2000" dirty="0">
                <a:solidFill>
                  <a:srgbClr val="595959"/>
                </a:solidFill>
                <a:latin typeface="微软雅黑" panose="020B0503020204020204" pitchFamily="34" charset="-122"/>
                <a:ea typeface="微软雅黑" panose="020B0503020204020204" pitchFamily="34" charset="-122"/>
                <a:cs typeface="+mn-ea"/>
              </a:rPr>
              <a:t>使用这</a:t>
            </a:r>
            <a:r>
              <a:rPr lang="en-US" altLang="zh-CN" sz="2000" dirty="0">
                <a:solidFill>
                  <a:srgbClr val="595959"/>
                </a:solidFill>
                <a:latin typeface="微软雅黑" panose="020B0503020204020204" pitchFamily="34" charset="-122"/>
                <a:ea typeface="微软雅黑" panose="020B0503020204020204" pitchFamily="34" charset="-122"/>
                <a:cs typeface="+mn-ea"/>
              </a:rPr>
              <a:t>3</a:t>
            </a:r>
            <a:r>
              <a:rPr lang="zh-CN" altLang="zh-CN" sz="2000" dirty="0">
                <a:solidFill>
                  <a:srgbClr val="595959"/>
                </a:solidFill>
                <a:latin typeface="微软雅黑" panose="020B0503020204020204" pitchFamily="34" charset="-122"/>
                <a:ea typeface="微软雅黑" panose="020B0503020204020204" pitchFamily="34" charset="-122"/>
                <a:cs typeface="+mn-ea"/>
              </a:rPr>
              <a:t>个变量实现请求的参数化。</a:t>
            </a:r>
          </a:p>
        </p:txBody>
      </p:sp>
      <p:pic>
        <p:nvPicPr>
          <p:cNvPr id="10" name="图片 9">
            <a:extLst>
              <a:ext uri="{FF2B5EF4-FFF2-40B4-BE49-F238E27FC236}">
                <a16:creationId xmlns:a16="http://schemas.microsoft.com/office/drawing/2014/main" id="{376590B6-AABC-0B8E-51EA-907DE262EA6B}"/>
              </a:ext>
            </a:extLst>
          </p:cNvPr>
          <p:cNvPicPr>
            <a:picLocks noChangeAspect="1"/>
          </p:cNvPicPr>
          <p:nvPr/>
        </p:nvPicPr>
        <p:blipFill>
          <a:blip r:embed="rId3"/>
          <a:stretch>
            <a:fillRect/>
          </a:stretch>
        </p:blipFill>
        <p:spPr>
          <a:xfrm>
            <a:off x="263206" y="3138988"/>
            <a:ext cx="4516824" cy="2780793"/>
          </a:xfrm>
          <a:prstGeom prst="rect">
            <a:avLst/>
          </a:prstGeom>
        </p:spPr>
      </p:pic>
      <p:pic>
        <p:nvPicPr>
          <p:cNvPr id="12" name="图片 11">
            <a:extLst>
              <a:ext uri="{FF2B5EF4-FFF2-40B4-BE49-F238E27FC236}">
                <a16:creationId xmlns:a16="http://schemas.microsoft.com/office/drawing/2014/main" id="{67994188-AFF9-180D-83B6-D3FB78553140}"/>
              </a:ext>
            </a:extLst>
          </p:cNvPr>
          <p:cNvPicPr>
            <a:picLocks noChangeAspect="1"/>
          </p:cNvPicPr>
          <p:nvPr/>
        </p:nvPicPr>
        <p:blipFill>
          <a:blip r:embed="rId4"/>
          <a:stretch>
            <a:fillRect/>
          </a:stretch>
        </p:blipFill>
        <p:spPr>
          <a:xfrm>
            <a:off x="5087206" y="3484377"/>
            <a:ext cx="6959206" cy="2090014"/>
          </a:xfrm>
          <a:prstGeom prst="rect">
            <a:avLst/>
          </a:prstGeom>
        </p:spPr>
      </p:pic>
      <p:sp>
        <p:nvSpPr>
          <p:cNvPr id="13" name="矩形 12">
            <a:extLst>
              <a:ext uri="{FF2B5EF4-FFF2-40B4-BE49-F238E27FC236}">
                <a16:creationId xmlns:a16="http://schemas.microsoft.com/office/drawing/2014/main" id="{2B7CEE77-C96F-2D6D-7025-3C6F7FF845F7}"/>
              </a:ext>
            </a:extLst>
          </p:cNvPr>
          <p:cNvSpPr/>
          <p:nvPr/>
        </p:nvSpPr>
        <p:spPr>
          <a:xfrm>
            <a:off x="5148114" y="4421384"/>
            <a:ext cx="926001" cy="1604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EE9A42E-BD30-9E53-9606-BDB1A6DE0E97}"/>
              </a:ext>
            </a:extLst>
          </p:cNvPr>
          <p:cNvSpPr/>
          <p:nvPr/>
        </p:nvSpPr>
        <p:spPr>
          <a:xfrm>
            <a:off x="6599206" y="4427522"/>
            <a:ext cx="1008000" cy="1542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5798224E-A542-EC80-C524-EC437C3289D3}"/>
              </a:ext>
            </a:extLst>
          </p:cNvPr>
          <p:cNvSpPr/>
          <p:nvPr/>
        </p:nvSpPr>
        <p:spPr>
          <a:xfrm>
            <a:off x="10343206" y="4427522"/>
            <a:ext cx="720000" cy="1542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354939" y="1430152"/>
            <a:ext cx="3518912" cy="400110"/>
          </a:xfrm>
          <a:prstGeom prst="rect">
            <a:avLst/>
          </a:prstGeom>
        </p:spPr>
        <p:txBody>
          <a:bodyPr wrap="none">
            <a:spAutoFit/>
          </a:bodyPr>
          <a:lstStyle/>
          <a:p>
            <a:r>
              <a:rPr lang="zh-CN" altLang="zh-CN" sz="2000" dirty="0">
                <a:solidFill>
                  <a:schemeClr val="lt1"/>
                </a:solidFill>
                <a:latin typeface="微软雅黑" panose="020B0503020204020204" pitchFamily="34" charset="-122"/>
                <a:ea typeface="微软雅黑" panose="020B0503020204020204" pitchFamily="34" charset="-122"/>
              </a:rPr>
              <a:t>配置元件中常用的参数化工具</a:t>
            </a:r>
            <a:endParaRPr lang="zh-CN" altLang="en-US" sz="2000" dirty="0">
              <a:solidFill>
                <a:schemeClr val="lt1"/>
              </a:solidFill>
              <a:latin typeface="微软雅黑" panose="020B0503020204020204" pitchFamily="34" charset="-122"/>
              <a:ea typeface="微软雅黑" panose="020B0503020204020204" pitchFamily="34" charset="-122"/>
            </a:endParaRPr>
          </a:p>
        </p:txBody>
      </p:sp>
      <p:sp>
        <p:nvSpPr>
          <p:cNvPr id="5" name="矩形 4"/>
          <p:cNvSpPr/>
          <p:nvPr/>
        </p:nvSpPr>
        <p:spPr>
          <a:xfrm>
            <a:off x="1310716" y="930440"/>
            <a:ext cx="10148971" cy="961289"/>
          </a:xfrm>
          <a:prstGeom prst="rect">
            <a:avLst/>
          </a:prstGeom>
        </p:spPr>
        <p:txBody>
          <a:bodyPr wrap="square">
            <a:spAutoFit/>
          </a:bodyPr>
          <a:lstStyle/>
          <a:p>
            <a:pPr indent="457200">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引用完变量后，</a:t>
            </a:r>
            <a:r>
              <a:rPr lang="zh-CN" altLang="zh-CN" sz="2000" dirty="0">
                <a:solidFill>
                  <a:srgbClr val="595959"/>
                </a:solidFill>
                <a:latin typeface="微软雅黑" panose="020B0503020204020204" pitchFamily="34" charset="-122"/>
                <a:ea typeface="微软雅黑" panose="020B0503020204020204" pitchFamily="34" charset="-122"/>
                <a:cs typeface="+mn-ea"/>
              </a:rPr>
              <a:t>在线程组中添加一个</a:t>
            </a:r>
            <a:r>
              <a:rPr lang="zh-CN" altLang="en-US" sz="2000" dirty="0">
                <a:solidFill>
                  <a:srgbClr val="1369B2"/>
                </a:solidFill>
                <a:latin typeface="微软雅黑" panose="020B0503020204020204" pitchFamily="34" charset="-122"/>
                <a:ea typeface="微软雅黑" panose="020B0503020204020204" pitchFamily="34" charset="-122"/>
              </a:rPr>
              <a:t>查看</a:t>
            </a:r>
            <a:r>
              <a:rPr lang="zh-CN" altLang="zh-CN" sz="2000" dirty="0">
                <a:solidFill>
                  <a:srgbClr val="1369B2"/>
                </a:solidFill>
                <a:latin typeface="微软雅黑" panose="020B0503020204020204" pitchFamily="34" charset="-122"/>
                <a:ea typeface="微软雅黑" panose="020B0503020204020204" pitchFamily="34" charset="-122"/>
              </a:rPr>
              <a:t>结果树</a:t>
            </a:r>
            <a:r>
              <a:rPr lang="zh-CN" altLang="zh-CN" sz="2000" dirty="0">
                <a:solidFill>
                  <a:srgbClr val="595959"/>
                </a:solidFill>
                <a:latin typeface="微软雅黑" panose="020B0503020204020204" pitchFamily="34" charset="-122"/>
                <a:ea typeface="微软雅黑" panose="020B0503020204020204" pitchFamily="34" charset="-122"/>
                <a:cs typeface="+mn-ea"/>
              </a:rPr>
              <a:t>界面，接着单击菜单栏中的</a:t>
            </a:r>
            <a:r>
              <a:rPr lang="zh-CN" altLang="zh-CN" sz="2000" dirty="0">
                <a:solidFill>
                  <a:srgbClr val="1369B2"/>
                </a:solidFill>
                <a:latin typeface="微软雅黑" panose="020B0503020204020204" pitchFamily="34" charset="-122"/>
                <a:ea typeface="微软雅黑" panose="020B0503020204020204" pitchFamily="34" charset="-122"/>
              </a:rPr>
              <a:t>启动按钮</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   </a:t>
            </a:r>
            <a:r>
              <a:rPr lang="zh-CN" altLang="zh-CN" sz="2000" dirty="0">
                <a:solidFill>
                  <a:srgbClr val="595959"/>
                </a:solidFill>
                <a:latin typeface="微软雅黑" panose="020B0503020204020204" pitchFamily="34" charset="-122"/>
                <a:ea typeface="微软雅黑" panose="020B0503020204020204" pitchFamily="34" charset="-122"/>
                <a:cs typeface="+mn-ea"/>
              </a:rPr>
              <a:t>”，执行测试</a:t>
            </a:r>
            <a:r>
              <a:rPr lang="zh-CN" altLang="en-US" sz="2000" dirty="0">
                <a:solidFill>
                  <a:srgbClr val="595959"/>
                </a:solidFill>
                <a:latin typeface="微软雅黑" panose="020B0503020204020204" pitchFamily="34" charset="-122"/>
                <a:ea typeface="微软雅黑" panose="020B0503020204020204" pitchFamily="34" charset="-122"/>
                <a:cs typeface="+mn-ea"/>
              </a:rPr>
              <a:t>，测试结果如下图所示。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9" name="图片 8"/>
          <p:cNvPicPr/>
          <p:nvPr/>
        </p:nvPicPr>
        <p:blipFill>
          <a:blip r:embed="rId3"/>
          <a:stretch>
            <a:fillRect/>
          </a:stretch>
        </p:blipFill>
        <p:spPr>
          <a:xfrm>
            <a:off x="1677865" y="1545275"/>
            <a:ext cx="163356" cy="228605"/>
          </a:xfrm>
          <a:prstGeom prst="rect">
            <a:avLst/>
          </a:prstGeom>
        </p:spPr>
      </p:pic>
      <p:pic>
        <p:nvPicPr>
          <p:cNvPr id="6" name="图片 5">
            <a:extLst>
              <a:ext uri="{FF2B5EF4-FFF2-40B4-BE49-F238E27FC236}">
                <a16:creationId xmlns:a16="http://schemas.microsoft.com/office/drawing/2014/main" id="{C68510BE-2735-371B-3A77-BA3BCAC83702}"/>
              </a:ext>
            </a:extLst>
          </p:cNvPr>
          <p:cNvPicPr>
            <a:picLocks noChangeAspect="1"/>
          </p:cNvPicPr>
          <p:nvPr/>
        </p:nvPicPr>
        <p:blipFill>
          <a:blip r:embed="rId4"/>
          <a:stretch>
            <a:fillRect/>
          </a:stretch>
        </p:blipFill>
        <p:spPr>
          <a:xfrm>
            <a:off x="2377246" y="2133794"/>
            <a:ext cx="7435920" cy="397942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354939" y="1430152"/>
            <a:ext cx="3518912" cy="400110"/>
          </a:xfrm>
          <a:prstGeom prst="rect">
            <a:avLst/>
          </a:prstGeom>
        </p:spPr>
        <p:txBody>
          <a:bodyPr wrap="none">
            <a:spAutoFit/>
          </a:bodyPr>
          <a:lstStyle/>
          <a:p>
            <a:r>
              <a:rPr lang="zh-CN" altLang="zh-CN" sz="2000" dirty="0">
                <a:solidFill>
                  <a:schemeClr val="lt1"/>
                </a:solidFill>
                <a:latin typeface="微软雅黑" panose="020B0503020204020204" pitchFamily="34" charset="-122"/>
                <a:ea typeface="微软雅黑" panose="020B0503020204020204" pitchFamily="34" charset="-122"/>
              </a:rPr>
              <a:t>配置元件中常用的参数化工具</a:t>
            </a:r>
            <a:endParaRPr lang="zh-CN" altLang="en-US" sz="2000" dirty="0">
              <a:solidFill>
                <a:schemeClr val="lt1"/>
              </a:solidFill>
              <a:latin typeface="微软雅黑" panose="020B0503020204020204" pitchFamily="34" charset="-122"/>
              <a:ea typeface="微软雅黑" panose="020B0503020204020204" pitchFamily="34" charset="-122"/>
            </a:endParaRPr>
          </a:p>
        </p:txBody>
      </p:sp>
      <p:sp>
        <p:nvSpPr>
          <p:cNvPr id="3" name="矩形 2"/>
          <p:cNvSpPr/>
          <p:nvPr/>
        </p:nvSpPr>
        <p:spPr>
          <a:xfrm>
            <a:off x="1043491" y="1630207"/>
            <a:ext cx="10210196" cy="2400657"/>
          </a:xfrm>
          <a:prstGeom prst="rect">
            <a:avLst/>
          </a:prstGeom>
        </p:spPr>
        <p:txBody>
          <a:bodyPr wrap="square">
            <a:spAutoFit/>
          </a:bodyPr>
          <a:lstStyle/>
          <a:p>
            <a:pPr indent="457200">
              <a:lnSpc>
                <a:spcPct val="150000"/>
              </a:lnSpc>
            </a:pP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信息头管理器用于配置</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请求头信息</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例</a:t>
            </a:r>
            <a:r>
              <a:rPr lang="zh-CN" altLang="zh-CN" sz="2000" dirty="0">
                <a:solidFill>
                  <a:srgbClr val="595959"/>
                </a:solidFill>
                <a:latin typeface="微软雅黑" panose="020B0503020204020204" pitchFamily="34" charset="-122"/>
                <a:ea typeface="微软雅黑" panose="020B0503020204020204" pitchFamily="34" charset="-122"/>
                <a:cs typeface="+mn-ea"/>
              </a:rPr>
              <a:t>如请求体的</a:t>
            </a:r>
            <a:r>
              <a:rPr lang="en-US" altLang="zh-CN" sz="2000" dirty="0">
                <a:solidFill>
                  <a:srgbClr val="595959"/>
                </a:solidFill>
                <a:latin typeface="微软雅黑" panose="020B0503020204020204" pitchFamily="34" charset="-122"/>
                <a:ea typeface="微软雅黑" panose="020B0503020204020204" pitchFamily="34" charset="-122"/>
                <a:cs typeface="+mn-ea"/>
              </a:rPr>
              <a:t>MIME</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Multipurpose Internet Mail Extensions</a:t>
            </a:r>
            <a:r>
              <a:rPr lang="zh-CN" altLang="zh-CN" sz="2000" dirty="0">
                <a:solidFill>
                  <a:srgbClr val="595959"/>
                </a:solidFill>
                <a:latin typeface="微软雅黑" panose="020B0503020204020204" pitchFamily="34" charset="-122"/>
                <a:ea typeface="微软雅黑" panose="020B0503020204020204" pitchFamily="34" charset="-122"/>
                <a:cs typeface="+mn-ea"/>
              </a:rPr>
              <a:t>，多用途互联网邮件扩展）类型</a:t>
            </a:r>
            <a:r>
              <a:rPr lang="en-US" altLang="zh-CN" sz="2000" dirty="0">
                <a:solidFill>
                  <a:srgbClr val="1369B2"/>
                </a:solidFill>
                <a:latin typeface="微软雅黑" panose="020B0503020204020204" pitchFamily="34" charset="-122"/>
                <a:ea typeface="微软雅黑" panose="020B0503020204020204" pitchFamily="34" charset="-122"/>
              </a:rPr>
              <a:t>Content-Type</a:t>
            </a:r>
            <a:r>
              <a:rPr lang="zh-CN" altLang="zh-CN" sz="2000" dirty="0">
                <a:solidFill>
                  <a:srgbClr val="595959"/>
                </a:solidFill>
                <a:latin typeface="微软雅黑" panose="020B0503020204020204" pitchFamily="34" charset="-122"/>
                <a:ea typeface="微软雅黑" panose="020B0503020204020204" pitchFamily="34" charset="-122"/>
                <a:cs typeface="+mn-ea"/>
              </a:rPr>
              <a:t>、浏览器可接受的响应内容类型</a:t>
            </a:r>
            <a:r>
              <a:rPr lang="en-US" altLang="zh-CN" sz="2000" dirty="0">
                <a:solidFill>
                  <a:srgbClr val="595959"/>
                </a:solidFill>
                <a:latin typeface="微软雅黑" panose="020B0503020204020204" pitchFamily="34" charset="-122"/>
                <a:ea typeface="微软雅黑" panose="020B0503020204020204" pitchFamily="34" charset="-122"/>
                <a:cs typeface="+mn-ea"/>
              </a:rPr>
              <a:t>Accept</a:t>
            </a:r>
            <a:r>
              <a:rPr lang="zh-CN" altLang="zh-CN" sz="2000" dirty="0">
                <a:solidFill>
                  <a:srgbClr val="595959"/>
                </a:solidFill>
                <a:latin typeface="微软雅黑" panose="020B0503020204020204" pitchFamily="34" charset="-122"/>
                <a:ea typeface="微软雅黑" panose="020B0503020204020204" pitchFamily="34" charset="-122"/>
                <a:cs typeface="+mn-ea"/>
              </a:rPr>
              <a:t>等。选中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a:t>
            </a:r>
            <a:r>
              <a:rPr lang="zh-CN" altLang="zh-CN" sz="2000" dirty="0">
                <a:solidFill>
                  <a:srgbClr val="1369B2"/>
                </a:solidFill>
                <a:latin typeface="微软雅黑" panose="020B0503020204020204" pitchFamily="34" charset="-122"/>
                <a:ea typeface="微软雅黑" panose="020B0503020204020204" pitchFamily="34" charset="-122"/>
              </a:rPr>
              <a:t>测试计划</a:t>
            </a:r>
            <a:r>
              <a:rPr lang="zh-CN" altLang="zh-CN" sz="2000" dirty="0">
                <a:solidFill>
                  <a:srgbClr val="595959"/>
                </a:solidFill>
                <a:latin typeface="微软雅黑" panose="020B0503020204020204" pitchFamily="34" charset="-122"/>
                <a:ea typeface="微软雅黑" panose="020B0503020204020204" pitchFamily="34" charset="-122"/>
                <a:cs typeface="+mn-ea"/>
              </a:rPr>
              <a:t>并</a:t>
            </a:r>
            <a:r>
              <a:rPr lang="zh-CN" altLang="en-US" sz="2000" dirty="0">
                <a:solidFill>
                  <a:srgbClr val="1369B2"/>
                </a:solidFill>
                <a:latin typeface="微软雅黑" panose="020B0503020204020204" pitchFamily="34" charset="-122"/>
                <a:ea typeface="微软雅黑" panose="020B0503020204020204" pitchFamily="34" charset="-122"/>
              </a:rPr>
              <a:t>右键单击</a:t>
            </a:r>
            <a:r>
              <a:rPr lang="zh-CN" altLang="zh-CN" sz="2000" dirty="0">
                <a:solidFill>
                  <a:srgbClr val="595959"/>
                </a:solidFill>
                <a:latin typeface="微软雅黑" panose="020B0503020204020204" pitchFamily="34" charset="-122"/>
                <a:ea typeface="微软雅黑" panose="020B0503020204020204" pitchFamily="34" charset="-122"/>
                <a:cs typeface="+mn-ea"/>
              </a:rPr>
              <a:t>，在弹出的</a:t>
            </a:r>
            <a:r>
              <a:rPr lang="zh-CN" altLang="en-US" sz="2000" dirty="0">
                <a:solidFill>
                  <a:srgbClr val="595959"/>
                </a:solidFill>
                <a:latin typeface="微软雅黑" panose="020B0503020204020204" pitchFamily="34" charset="-122"/>
                <a:ea typeface="微软雅黑" panose="020B0503020204020204" pitchFamily="34" charset="-122"/>
                <a:cs typeface="+mn-ea"/>
              </a:rPr>
              <a:t>快捷菜单</a:t>
            </a:r>
            <a:r>
              <a:rPr lang="zh-CN" altLang="zh-CN" sz="2000" dirty="0">
                <a:solidFill>
                  <a:srgbClr val="595959"/>
                </a:solidFill>
                <a:latin typeface="微软雅黑" panose="020B0503020204020204" pitchFamily="34" charset="-122"/>
                <a:ea typeface="微软雅黑" panose="020B0503020204020204" pitchFamily="34" charset="-122"/>
                <a:cs typeface="+mn-ea"/>
              </a:rPr>
              <a:t>中依次选择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“配置元件”</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信息头管理器”</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信息头管理器界面</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8" name="圆角矩形 7"/>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2.HTTP</a:t>
            </a:r>
            <a:r>
              <a:rPr lang="zh-CN" altLang="en-US" sz="2000">
                <a:latin typeface="微软雅黑" panose="020B0503020204020204" pitchFamily="34" charset="-122"/>
                <a:ea typeface="微软雅黑" panose="020B0503020204020204" pitchFamily="34" charset="-122"/>
              </a:rPr>
              <a:t>信息头管理器</a:t>
            </a:r>
            <a:endParaRPr lang="zh-CN" altLang="en-US" sz="20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FC0CCC90-425C-B4C5-EF69-3EFBC0DD8F88}"/>
              </a:ext>
            </a:extLst>
          </p:cNvPr>
          <p:cNvPicPr>
            <a:picLocks noChangeAspect="1"/>
          </p:cNvPicPr>
          <p:nvPr/>
        </p:nvPicPr>
        <p:blipFill>
          <a:blip r:embed="rId3"/>
          <a:stretch>
            <a:fillRect/>
          </a:stretch>
        </p:blipFill>
        <p:spPr>
          <a:xfrm>
            <a:off x="1463603" y="4581794"/>
            <a:ext cx="9263206" cy="123107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354939" y="1430152"/>
            <a:ext cx="3518912" cy="400110"/>
          </a:xfrm>
          <a:prstGeom prst="rect">
            <a:avLst/>
          </a:prstGeom>
        </p:spPr>
        <p:txBody>
          <a:bodyPr wrap="none">
            <a:spAutoFit/>
          </a:bodyPr>
          <a:lstStyle/>
          <a:p>
            <a:r>
              <a:rPr lang="zh-CN" altLang="zh-CN" sz="2000" dirty="0">
                <a:solidFill>
                  <a:schemeClr val="lt1"/>
                </a:solidFill>
                <a:latin typeface="微软雅黑" panose="020B0503020204020204" pitchFamily="34" charset="-122"/>
                <a:ea typeface="微软雅黑" panose="020B0503020204020204" pitchFamily="34" charset="-122"/>
              </a:rPr>
              <a:t>配置元件中常用的参数化工具</a:t>
            </a:r>
            <a:endParaRPr lang="zh-CN" altLang="en-US" sz="2000" dirty="0">
              <a:solidFill>
                <a:schemeClr val="lt1"/>
              </a:solidFill>
              <a:latin typeface="微软雅黑" panose="020B0503020204020204" pitchFamily="34" charset="-122"/>
              <a:ea typeface="微软雅黑" panose="020B0503020204020204" pitchFamily="34" charset="-122"/>
            </a:endParaRPr>
          </a:p>
        </p:txBody>
      </p:sp>
      <p:sp>
        <p:nvSpPr>
          <p:cNvPr id="5" name="矩形 4"/>
          <p:cNvSpPr/>
          <p:nvPr/>
        </p:nvSpPr>
        <p:spPr>
          <a:xfrm>
            <a:off x="1143690" y="1157529"/>
            <a:ext cx="9888487" cy="961289"/>
          </a:xfrm>
          <a:prstGeom prst="rect">
            <a:avLst/>
          </a:prstGeom>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信息头管理器</a:t>
            </a:r>
            <a:r>
              <a:rPr lang="zh-CN" altLang="zh-CN" sz="2000" dirty="0">
                <a:solidFill>
                  <a:srgbClr val="595959"/>
                </a:solidFill>
                <a:latin typeface="微软雅黑" panose="020B0503020204020204" pitchFamily="34" charset="-122"/>
                <a:ea typeface="微软雅黑" panose="020B0503020204020204" pitchFamily="34" charset="-122"/>
                <a:cs typeface="+mn-ea"/>
              </a:rPr>
              <a:t>的使用</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本案例要求使用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发送一个</a:t>
            </a:r>
            <a:r>
              <a:rPr lang="en-US" altLang="zh-CN" sz="2000" dirty="0">
                <a:solidFill>
                  <a:srgbClr val="1369B2"/>
                </a:solidFill>
                <a:latin typeface="微软雅黑" panose="020B0503020204020204" pitchFamily="34" charset="-122"/>
                <a:ea typeface="微软雅黑" panose="020B0503020204020204" pitchFamily="34" charset="-122"/>
              </a:rPr>
              <a:t>GET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，请求地址为</a:t>
            </a:r>
            <a:r>
              <a:rPr lang="en-US" altLang="zh-CN" sz="2000" dirty="0">
                <a:solidFill>
                  <a:srgbClr val="1369B2"/>
                </a:solidFill>
                <a:latin typeface="微软雅黑" panose="020B0503020204020204" pitchFamily="34" charset="-122"/>
                <a:ea typeface="微软雅黑" panose="020B0503020204020204" pitchFamily="34" charset="-122"/>
              </a:rPr>
              <a:t>https://www.baidu.com</a:t>
            </a: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请求头中进行如下配置。</a:t>
            </a:r>
          </a:p>
        </p:txBody>
      </p:sp>
      <p:sp>
        <p:nvSpPr>
          <p:cNvPr id="9" name="文本框 5"/>
          <p:cNvSpPr txBox="1"/>
          <p:nvPr/>
        </p:nvSpPr>
        <p:spPr>
          <a:xfrm>
            <a:off x="1354939" y="2557640"/>
            <a:ext cx="9237572" cy="1015663"/>
          </a:xfrm>
          <a:prstGeom prst="rect">
            <a:avLst/>
          </a:prstGeom>
          <a:solidFill>
            <a:srgbClr val="F2F2F2"/>
          </a:solidFill>
        </p:spPr>
        <p:txBody>
          <a:bodyPr wrap="square" rtlCol="0">
            <a:spAutoFit/>
          </a:bodyPr>
          <a:lstStyle/>
          <a:p>
            <a:pPr lvl="1">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Content-Type:application</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json;charset</a:t>
            </a:r>
            <a:r>
              <a:rPr lang="en-US" altLang="zh-CN" sz="2000" dirty="0">
                <a:solidFill>
                  <a:srgbClr val="595959"/>
                </a:solidFill>
                <a:latin typeface="微软雅黑" panose="020B0503020204020204" pitchFamily="34" charset="-122"/>
                <a:ea typeface="微软雅黑" panose="020B0503020204020204" pitchFamily="34" charset="-122"/>
                <a:cs typeface="+mn-ea"/>
              </a:rPr>
              <a:t>=utf-8</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Accept:text</a:t>
            </a:r>
            <a:r>
              <a:rPr lang="en-US" altLang="zh-CN" sz="2000" dirty="0">
                <a:solidFill>
                  <a:srgbClr val="595959"/>
                </a:solidFill>
                <a:latin typeface="微软雅黑" panose="020B0503020204020204" pitchFamily="34" charset="-122"/>
                <a:ea typeface="微软雅黑" panose="020B0503020204020204" pitchFamily="34" charset="-122"/>
                <a:cs typeface="+mn-ea"/>
              </a:rPr>
              <a:t>/plain	</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934139" y="1157529"/>
            <a:ext cx="10410135" cy="55399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a:t>
            </a:r>
            <a:r>
              <a:rPr lang="zh-CN" altLang="en-US" sz="2000" dirty="0">
                <a:solidFill>
                  <a:srgbClr val="595959"/>
                </a:solidFill>
                <a:latin typeface="微软雅黑" panose="020B0503020204020204" pitchFamily="34" charset="-122"/>
                <a:ea typeface="微软雅黑" panose="020B0503020204020204" pitchFamily="34" charset="-122"/>
                <a:cs typeface="+mn-ea"/>
              </a:rPr>
              <a:t>分别添加</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信息头管理器</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en-US" sz="2000" dirty="0">
                <a:solidFill>
                  <a:srgbClr val="595959"/>
                </a:solidFill>
                <a:latin typeface="微软雅黑" panose="020B0503020204020204" pitchFamily="34" charset="-122"/>
                <a:ea typeface="微软雅黑" panose="020B0503020204020204" pitchFamily="34" charset="-122"/>
                <a:cs typeface="+mn-ea"/>
              </a:rPr>
              <a:t>，并进行</a:t>
            </a:r>
            <a:r>
              <a:rPr lang="zh-CN" altLang="en-US" sz="2000">
                <a:solidFill>
                  <a:srgbClr val="595959"/>
                </a:solidFill>
                <a:latin typeface="微软雅黑" panose="020B0503020204020204" pitchFamily="34" charset="-122"/>
                <a:ea typeface="微软雅黑" panose="020B0503020204020204" pitchFamily="34" charset="-122"/>
                <a:cs typeface="+mn-ea"/>
              </a:rPr>
              <a:t>相关配置，如下图所示。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6" name="图片 5">
            <a:extLst>
              <a:ext uri="{FF2B5EF4-FFF2-40B4-BE49-F238E27FC236}">
                <a16:creationId xmlns:a16="http://schemas.microsoft.com/office/drawing/2014/main" id="{FBBB1B9C-8EB6-A8AD-BA08-7326F6BB2369}"/>
              </a:ext>
            </a:extLst>
          </p:cNvPr>
          <p:cNvPicPr>
            <a:picLocks noChangeAspect="1"/>
          </p:cNvPicPr>
          <p:nvPr/>
        </p:nvPicPr>
        <p:blipFill>
          <a:blip r:embed="rId3"/>
          <a:stretch>
            <a:fillRect/>
          </a:stretch>
        </p:blipFill>
        <p:spPr>
          <a:xfrm>
            <a:off x="923603" y="1843315"/>
            <a:ext cx="10343206" cy="1618233"/>
          </a:xfrm>
          <a:prstGeom prst="rect">
            <a:avLst/>
          </a:prstGeom>
        </p:spPr>
      </p:pic>
      <p:pic>
        <p:nvPicPr>
          <p:cNvPr id="9" name="图片 8">
            <a:extLst>
              <a:ext uri="{FF2B5EF4-FFF2-40B4-BE49-F238E27FC236}">
                <a16:creationId xmlns:a16="http://schemas.microsoft.com/office/drawing/2014/main" id="{DED00E90-76F9-BC6E-68F6-26C7BA1BBF23}"/>
              </a:ext>
            </a:extLst>
          </p:cNvPr>
          <p:cNvPicPr>
            <a:picLocks noChangeAspect="1"/>
          </p:cNvPicPr>
          <p:nvPr/>
        </p:nvPicPr>
        <p:blipFill>
          <a:blip r:embed="rId4"/>
          <a:stretch>
            <a:fillRect/>
          </a:stretch>
        </p:blipFill>
        <p:spPr>
          <a:xfrm>
            <a:off x="2063206" y="3680136"/>
            <a:ext cx="8543206" cy="2912457"/>
          </a:xfrm>
          <a:prstGeom prst="rect">
            <a:avLst/>
          </a:prstGeom>
        </p:spPr>
      </p:pic>
      <p:sp>
        <p:nvSpPr>
          <p:cNvPr id="10" name="矩形 9">
            <a:extLst>
              <a:ext uri="{FF2B5EF4-FFF2-40B4-BE49-F238E27FC236}">
                <a16:creationId xmlns:a16="http://schemas.microsoft.com/office/drawing/2014/main" id="{46428FE0-95B8-0A8C-D8FA-18CC739FF6FD}"/>
              </a:ext>
            </a:extLst>
          </p:cNvPr>
          <p:cNvSpPr/>
          <p:nvPr/>
        </p:nvSpPr>
        <p:spPr>
          <a:xfrm>
            <a:off x="2069423" y="4869794"/>
            <a:ext cx="8489783" cy="57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1143689" y="1160978"/>
            <a:ext cx="9840985" cy="499624"/>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配置完</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请求信息后，</a:t>
            </a:r>
            <a:r>
              <a:rPr lang="zh-CN" altLang="en-US" sz="2000" dirty="0">
                <a:solidFill>
                  <a:srgbClr val="595959"/>
                </a:solidFill>
                <a:latin typeface="微软雅黑" panose="020B0503020204020204" pitchFamily="34" charset="-122"/>
                <a:ea typeface="微软雅黑" panose="020B0503020204020204" pitchFamily="34" charset="-122"/>
                <a:cs typeface="+mn-ea"/>
              </a:rPr>
              <a:t>执行测试计划，添加查看结果树中的</a:t>
            </a:r>
            <a:r>
              <a:rPr lang="zh-CN" altLang="en-US" sz="2000" dirty="0">
                <a:solidFill>
                  <a:srgbClr val="1369B2"/>
                </a:solidFill>
                <a:latin typeface="微软雅黑" panose="020B0503020204020204" pitchFamily="34" charset="-122"/>
                <a:ea typeface="微软雅黑" panose="020B0503020204020204" pitchFamily="34" charset="-122"/>
              </a:rPr>
              <a:t>请求头数据</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a:extLst>
              <a:ext uri="{FF2B5EF4-FFF2-40B4-BE49-F238E27FC236}">
                <a16:creationId xmlns:a16="http://schemas.microsoft.com/office/drawing/2014/main" id="{75AF9DEA-B40B-0B48-FC8C-A2AA64FB1D0F}"/>
              </a:ext>
            </a:extLst>
          </p:cNvPr>
          <p:cNvPicPr>
            <a:picLocks noChangeAspect="1"/>
          </p:cNvPicPr>
          <p:nvPr/>
        </p:nvPicPr>
        <p:blipFill>
          <a:blip r:embed="rId3"/>
          <a:stretch>
            <a:fillRect/>
          </a:stretch>
        </p:blipFill>
        <p:spPr>
          <a:xfrm>
            <a:off x="2207207" y="1917794"/>
            <a:ext cx="7631999" cy="4378122"/>
          </a:xfrm>
          <a:prstGeom prst="rect">
            <a:avLst/>
          </a:prstGeom>
        </p:spPr>
      </p:pic>
      <p:sp>
        <p:nvSpPr>
          <p:cNvPr id="6" name="矩形 5">
            <a:extLst>
              <a:ext uri="{FF2B5EF4-FFF2-40B4-BE49-F238E27FC236}">
                <a16:creationId xmlns:a16="http://schemas.microsoft.com/office/drawing/2014/main" id="{5A7284D1-032C-3D3A-02BD-4C6830628AC7}"/>
              </a:ext>
            </a:extLst>
          </p:cNvPr>
          <p:cNvSpPr/>
          <p:nvPr/>
        </p:nvSpPr>
        <p:spPr>
          <a:xfrm>
            <a:off x="3700631" y="3861794"/>
            <a:ext cx="2322576" cy="21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43690" y="1612725"/>
            <a:ext cx="10344154" cy="1938992"/>
          </a:xfrm>
          <a:prstGeom prst="rect">
            <a:avLst/>
          </a:prstGeom>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如果一组请求的</a:t>
            </a:r>
            <a:r>
              <a:rPr lang="zh-CN" altLang="zh-CN" sz="2000" dirty="0">
                <a:solidFill>
                  <a:srgbClr val="1369B2"/>
                </a:solidFill>
                <a:latin typeface="微软雅黑" panose="020B0503020204020204" pitchFamily="34" charset="-122"/>
                <a:ea typeface="微软雅黑" panose="020B0503020204020204" pitchFamily="34" charset="-122"/>
              </a:rPr>
              <a:t>服务器名称</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端口</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请求方式</a:t>
            </a:r>
            <a:r>
              <a:rPr lang="zh-CN" altLang="zh-CN" sz="2000" dirty="0">
                <a:solidFill>
                  <a:srgbClr val="595959"/>
                </a:solidFill>
                <a:latin typeface="微软雅黑" panose="020B0503020204020204" pitchFamily="34" charset="-122"/>
                <a:ea typeface="微软雅黑" panose="020B0503020204020204" pitchFamily="34" charset="-122"/>
                <a:cs typeface="+mn-ea"/>
              </a:rPr>
              <a:t>都相同，则可以添加</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请求默认值</a:t>
            </a:r>
            <a:r>
              <a:rPr lang="zh-CN" altLang="zh-CN" sz="2000" dirty="0">
                <a:solidFill>
                  <a:srgbClr val="595959"/>
                </a:solidFill>
                <a:latin typeface="微软雅黑" panose="020B0503020204020204" pitchFamily="34" charset="-122"/>
                <a:ea typeface="微软雅黑" panose="020B0503020204020204" pitchFamily="34" charset="-122"/>
                <a:cs typeface="+mn-ea"/>
              </a:rPr>
              <a:t>，将请求的服务器名称、端口、请求方式配置在</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请求默认值中进行统一管理。如果想要在测试计划中添加</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请求默认值，则可以选中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a:t>
            </a:r>
            <a:r>
              <a:rPr lang="zh-CN" altLang="zh-CN" sz="2000" dirty="0">
                <a:solidFill>
                  <a:srgbClr val="1369B2"/>
                </a:solidFill>
                <a:latin typeface="微软雅黑" panose="020B0503020204020204" pitchFamily="34" charset="-122"/>
                <a:ea typeface="微软雅黑" panose="020B0503020204020204" pitchFamily="34" charset="-122"/>
              </a:rPr>
              <a:t>测试计划</a:t>
            </a:r>
            <a:r>
              <a:rPr lang="zh-CN" altLang="zh-CN" sz="2000" dirty="0">
                <a:solidFill>
                  <a:srgbClr val="595959"/>
                </a:solidFill>
                <a:latin typeface="微软雅黑" panose="020B0503020204020204" pitchFamily="34" charset="-122"/>
                <a:ea typeface="微软雅黑" panose="020B0503020204020204" pitchFamily="34" charset="-122"/>
                <a:cs typeface="+mn-ea"/>
              </a:rPr>
              <a:t>并</a:t>
            </a:r>
            <a:r>
              <a:rPr lang="zh-CN" altLang="en-US" sz="2000" dirty="0">
                <a:solidFill>
                  <a:srgbClr val="1369B2"/>
                </a:solidFill>
                <a:latin typeface="微软雅黑" panose="020B0503020204020204" pitchFamily="34" charset="-122"/>
                <a:ea typeface="微软雅黑" panose="020B0503020204020204" pitchFamily="34" charset="-122"/>
              </a:rPr>
              <a:t>右键单击</a:t>
            </a:r>
            <a:r>
              <a:rPr lang="zh-CN" altLang="zh-CN" sz="2000" dirty="0">
                <a:solidFill>
                  <a:srgbClr val="595959"/>
                </a:solidFill>
                <a:latin typeface="微软雅黑" panose="020B0503020204020204" pitchFamily="34" charset="-122"/>
                <a:ea typeface="微软雅黑" panose="020B0503020204020204" pitchFamily="34" charset="-122"/>
                <a:cs typeface="+mn-ea"/>
              </a:rPr>
              <a:t>，在弹出的</a:t>
            </a:r>
            <a:r>
              <a:rPr lang="zh-CN" altLang="en-US" sz="2000" dirty="0">
                <a:solidFill>
                  <a:srgbClr val="595959"/>
                </a:solidFill>
                <a:latin typeface="微软雅黑" panose="020B0503020204020204" pitchFamily="34" charset="-122"/>
                <a:ea typeface="微软雅黑" panose="020B0503020204020204" pitchFamily="34" charset="-122"/>
                <a:cs typeface="+mn-ea"/>
              </a:rPr>
              <a:t>快捷菜单</a:t>
            </a:r>
            <a:r>
              <a:rPr lang="zh-CN" altLang="zh-CN" sz="2000" dirty="0">
                <a:solidFill>
                  <a:srgbClr val="595959"/>
                </a:solidFill>
                <a:latin typeface="微软雅黑" panose="020B0503020204020204" pitchFamily="34" charset="-122"/>
                <a:ea typeface="微软雅黑" panose="020B0503020204020204" pitchFamily="34" charset="-122"/>
                <a:cs typeface="+mn-ea"/>
              </a:rPr>
              <a:t>中依次选择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“配置元件”</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请求默认值”</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圆角矩形 5"/>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3.HTTP</a:t>
            </a:r>
            <a:r>
              <a:rPr lang="zh-CN" altLang="en-US" sz="2000">
                <a:latin typeface="微软雅黑" panose="020B0503020204020204" pitchFamily="34" charset="-122"/>
                <a:ea typeface="微软雅黑" panose="020B0503020204020204" pitchFamily="34" charset="-122"/>
              </a:rPr>
              <a:t>请求默认值</a:t>
            </a:r>
            <a:endParaRPr lang="zh-CN" altLang="en-US" sz="20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1259B03C-2DAF-CFDF-4A3C-1F7A785570C6}"/>
              </a:ext>
            </a:extLst>
          </p:cNvPr>
          <p:cNvPicPr>
            <a:picLocks noChangeAspect="1"/>
          </p:cNvPicPr>
          <p:nvPr/>
        </p:nvPicPr>
        <p:blipFill>
          <a:blip r:embed="rId3"/>
          <a:stretch>
            <a:fillRect/>
          </a:stretch>
        </p:blipFill>
        <p:spPr>
          <a:xfrm>
            <a:off x="1359655" y="3573794"/>
            <a:ext cx="9471102" cy="2697272"/>
          </a:xfrm>
          <a:prstGeom prst="rect">
            <a:avLst/>
          </a:prstGeom>
        </p:spPr>
      </p:pic>
      <p:sp>
        <p:nvSpPr>
          <p:cNvPr id="8" name="矩形 7">
            <a:extLst>
              <a:ext uri="{FF2B5EF4-FFF2-40B4-BE49-F238E27FC236}">
                <a16:creationId xmlns:a16="http://schemas.microsoft.com/office/drawing/2014/main" id="{B8470F2A-075A-1723-7EA3-24EA237CAFB2}"/>
              </a:ext>
            </a:extLst>
          </p:cNvPr>
          <p:cNvSpPr/>
          <p:nvPr/>
        </p:nvSpPr>
        <p:spPr>
          <a:xfrm>
            <a:off x="1430026" y="4706430"/>
            <a:ext cx="1929180" cy="2353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F32EAAB-5C1C-E87D-F1A2-E5C961C9AF10}"/>
              </a:ext>
            </a:extLst>
          </p:cNvPr>
          <p:cNvSpPr/>
          <p:nvPr/>
        </p:nvSpPr>
        <p:spPr>
          <a:xfrm>
            <a:off x="3429577" y="4703700"/>
            <a:ext cx="5041629" cy="2353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8F9967A-D0E3-BA71-7489-71C7CCCF1144}"/>
              </a:ext>
            </a:extLst>
          </p:cNvPr>
          <p:cNvSpPr/>
          <p:nvPr/>
        </p:nvSpPr>
        <p:spPr>
          <a:xfrm>
            <a:off x="8541578" y="4703700"/>
            <a:ext cx="2218810" cy="2353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A525D93-27F5-A99C-AD2B-0CF36B92EB5F}"/>
              </a:ext>
            </a:extLst>
          </p:cNvPr>
          <p:cNvSpPr/>
          <p:nvPr/>
        </p:nvSpPr>
        <p:spPr>
          <a:xfrm>
            <a:off x="8831206" y="5085794"/>
            <a:ext cx="1929182" cy="2353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043491" y="1734219"/>
            <a:ext cx="10297444" cy="1938992"/>
          </a:xfrm>
          <a:prstGeom prst="rect">
            <a:avLst/>
          </a:prstGeom>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进行测试时，如果参数数据较多，可以将</a:t>
            </a:r>
            <a:r>
              <a:rPr lang="zh-CN" altLang="en-US" sz="2000" dirty="0">
                <a:solidFill>
                  <a:srgbClr val="595959"/>
                </a:solidFill>
                <a:latin typeface="微软雅黑" panose="020B0503020204020204" pitchFamily="34" charset="-122"/>
                <a:ea typeface="微软雅黑" panose="020B0503020204020204" pitchFamily="34" charset="-122"/>
                <a:cs typeface="+mn-ea"/>
              </a:rPr>
              <a:t>参数</a:t>
            </a:r>
            <a:r>
              <a:rPr lang="zh-CN" altLang="zh-CN" sz="2000" dirty="0">
                <a:solidFill>
                  <a:srgbClr val="595959"/>
                </a:solidFill>
                <a:latin typeface="微软雅黑" panose="020B0503020204020204" pitchFamily="34" charset="-122"/>
                <a:ea typeface="微软雅黑" panose="020B0503020204020204" pitchFamily="34" charset="-122"/>
                <a:cs typeface="+mn-ea"/>
              </a:rPr>
              <a:t>写入文件中，</a:t>
            </a:r>
            <a:r>
              <a:rPr lang="zh-CN" altLang="en-US" sz="2000" dirty="0">
                <a:solidFill>
                  <a:srgbClr val="595959"/>
                </a:solidFill>
                <a:latin typeface="微软雅黑" panose="020B0503020204020204" pitchFamily="34" charset="-122"/>
                <a:ea typeface="微软雅黑" panose="020B0503020204020204" pitchFamily="34" charset="-122"/>
                <a:cs typeface="+mn-ea"/>
              </a:rPr>
              <a:t>设置</a:t>
            </a:r>
            <a:r>
              <a:rPr lang="en-US" altLang="zh-CN" sz="2000" dirty="0">
                <a:solidFill>
                  <a:srgbClr val="1369B2"/>
                </a:solidFill>
                <a:latin typeface="微软雅黑" panose="020B0503020204020204" pitchFamily="34" charset="-122"/>
                <a:ea typeface="微软雅黑" panose="020B0503020204020204" pitchFamily="34" charset="-122"/>
              </a:rPr>
              <a:t>CSV</a:t>
            </a:r>
            <a:r>
              <a:rPr lang="zh-CN" altLang="zh-CN" sz="2000" dirty="0">
                <a:solidFill>
                  <a:srgbClr val="1369B2"/>
                </a:solidFill>
                <a:latin typeface="微软雅黑" panose="020B0503020204020204" pitchFamily="34" charset="-122"/>
                <a:ea typeface="微软雅黑" panose="020B0503020204020204" pitchFamily="34" charset="-122"/>
              </a:rPr>
              <a:t>数据文件可以从文件中读取参数</a:t>
            </a:r>
            <a:r>
              <a:rPr lang="zh-CN" altLang="zh-CN" sz="2000" dirty="0">
                <a:solidFill>
                  <a:srgbClr val="595959"/>
                </a:solidFill>
                <a:latin typeface="微软雅黑" panose="020B0503020204020204" pitchFamily="34" charset="-122"/>
                <a:ea typeface="微软雅黑" panose="020B0503020204020204" pitchFamily="34" charset="-122"/>
                <a:cs typeface="+mn-ea"/>
              </a:rPr>
              <a:t>。如果想要在测试计划中对</a:t>
            </a:r>
            <a:r>
              <a:rPr lang="en-US" altLang="zh-CN" sz="2000" dirty="0">
                <a:solidFill>
                  <a:srgbClr val="595959"/>
                </a:solidFill>
                <a:latin typeface="微软雅黑" panose="020B0503020204020204" pitchFamily="34" charset="-122"/>
                <a:ea typeface="微软雅黑" panose="020B0503020204020204" pitchFamily="34" charset="-122"/>
                <a:cs typeface="+mn-ea"/>
              </a:rPr>
              <a:t>CSV</a:t>
            </a:r>
            <a:r>
              <a:rPr lang="zh-CN" altLang="zh-CN" sz="2000" dirty="0">
                <a:solidFill>
                  <a:srgbClr val="595959"/>
                </a:solidFill>
                <a:latin typeface="微软雅黑" panose="020B0503020204020204" pitchFamily="34" charset="-122"/>
                <a:ea typeface="微软雅黑" panose="020B0503020204020204" pitchFamily="34" charset="-122"/>
                <a:cs typeface="+mn-ea"/>
              </a:rPr>
              <a:t>数据文件进行设置，则可以选中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主界面的测试计划并</a:t>
            </a:r>
            <a:r>
              <a:rPr lang="zh-CN" altLang="en-US" sz="2000" dirty="0">
                <a:solidFill>
                  <a:srgbClr val="595959"/>
                </a:solidFill>
                <a:latin typeface="微软雅黑" panose="020B0503020204020204" pitchFamily="34" charset="-122"/>
                <a:ea typeface="微软雅黑" panose="020B0503020204020204" pitchFamily="34" charset="-122"/>
                <a:cs typeface="+mn-ea"/>
              </a:rPr>
              <a:t>右键单击</a:t>
            </a:r>
            <a:r>
              <a:rPr lang="zh-CN" altLang="zh-CN" sz="2000" dirty="0">
                <a:solidFill>
                  <a:srgbClr val="595959"/>
                </a:solidFill>
                <a:latin typeface="微软雅黑" panose="020B0503020204020204" pitchFamily="34" charset="-122"/>
                <a:ea typeface="微软雅黑" panose="020B0503020204020204" pitchFamily="34" charset="-122"/>
                <a:cs typeface="+mn-ea"/>
              </a:rPr>
              <a:t>，在弹出的</a:t>
            </a:r>
            <a:r>
              <a:rPr lang="zh-CN" altLang="en-US" sz="2000" dirty="0">
                <a:solidFill>
                  <a:srgbClr val="595959"/>
                </a:solidFill>
                <a:latin typeface="微软雅黑" panose="020B0503020204020204" pitchFamily="34" charset="-122"/>
                <a:ea typeface="微软雅黑" panose="020B0503020204020204" pitchFamily="34" charset="-122"/>
                <a:cs typeface="+mn-ea"/>
              </a:rPr>
              <a:t>快捷菜单</a:t>
            </a:r>
            <a:r>
              <a:rPr lang="zh-CN" altLang="zh-CN" sz="2000" dirty="0">
                <a:solidFill>
                  <a:srgbClr val="595959"/>
                </a:solidFill>
                <a:latin typeface="微软雅黑" panose="020B0503020204020204" pitchFamily="34" charset="-122"/>
                <a:ea typeface="微软雅黑" panose="020B0503020204020204" pitchFamily="34" charset="-122"/>
                <a:cs typeface="+mn-ea"/>
              </a:rPr>
              <a:t>中依次选择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“配置元件”</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CSV </a:t>
            </a:r>
            <a:r>
              <a:rPr lang="zh-CN" altLang="en-US" sz="2000" dirty="0">
                <a:solidFill>
                  <a:srgbClr val="1369B2"/>
                </a:solidFill>
                <a:latin typeface="微软雅黑" panose="020B0503020204020204" pitchFamily="34" charset="-122"/>
                <a:ea typeface="微软雅黑" panose="020B0503020204020204" pitchFamily="34" charset="-122"/>
              </a:rPr>
              <a:t>数据文件设置</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8" name="圆角矩形 7"/>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4.CSV</a:t>
            </a:r>
            <a:r>
              <a:rPr lang="zh-CN" altLang="en-US" sz="2000">
                <a:latin typeface="微软雅黑" panose="020B0503020204020204" pitchFamily="34" charset="-122"/>
                <a:ea typeface="微软雅黑" panose="020B0503020204020204" pitchFamily="34" charset="-122"/>
              </a:rPr>
              <a:t>数据文件设置</a:t>
            </a:r>
            <a:endParaRPr lang="zh-CN" altLang="en-US"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ECCFF0D-8285-D65C-9328-675848EBC32D}"/>
              </a:ext>
            </a:extLst>
          </p:cNvPr>
          <p:cNvPicPr>
            <a:picLocks noChangeAspect="1"/>
          </p:cNvPicPr>
          <p:nvPr/>
        </p:nvPicPr>
        <p:blipFill>
          <a:blip r:embed="rId3"/>
          <a:stretch>
            <a:fillRect/>
          </a:stretch>
        </p:blipFill>
        <p:spPr>
          <a:xfrm>
            <a:off x="1747582" y="3789794"/>
            <a:ext cx="8695247" cy="267677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259270" y="1067579"/>
            <a:ext cx="7915410" cy="553998"/>
          </a:xfrm>
          <a:prstGeom prst="rect">
            <a:avLst/>
          </a:prstGeom>
        </p:spPr>
        <p:txBody>
          <a:bodyPr wrap="square">
            <a:spAutoFit/>
          </a:bodyPr>
          <a:lstStyle/>
          <a:p>
            <a:pPr>
              <a:lnSpc>
                <a:spcPct val="150000"/>
              </a:lnSpc>
            </a:pPr>
            <a:r>
              <a:rPr lang="en-US" altLang="zh-CN" sz="2000" dirty="0">
                <a:solidFill>
                  <a:srgbClr val="1369B2"/>
                </a:solidFill>
                <a:latin typeface="微软雅黑" panose="020B0503020204020204" pitchFamily="34" charset="-122"/>
                <a:ea typeface="微软雅黑" panose="020B0503020204020204" pitchFamily="34" charset="-122"/>
              </a:rPr>
              <a:t>CSV</a:t>
            </a:r>
            <a:r>
              <a:rPr lang="zh-CN" altLang="zh-CN" sz="2000" dirty="0">
                <a:solidFill>
                  <a:srgbClr val="1369B2"/>
                </a:solidFill>
                <a:latin typeface="微软雅黑" panose="020B0503020204020204" pitchFamily="34" charset="-122"/>
                <a:ea typeface="微软雅黑" panose="020B0503020204020204" pitchFamily="34" charset="-122"/>
              </a:rPr>
              <a:t>数据文件设置的主要配置项</a:t>
            </a:r>
            <a:r>
              <a:rPr lang="zh-CN" altLang="en-US" sz="2000" dirty="0">
                <a:solidFill>
                  <a:srgbClr val="595959"/>
                </a:solidFill>
                <a:latin typeface="微软雅黑" panose="020B0503020204020204" pitchFamily="34" charset="-122"/>
                <a:ea typeface="微软雅黑" panose="020B0503020204020204" pitchFamily="34" charset="-122"/>
                <a:cs typeface="+mn-ea"/>
              </a:rPr>
              <a:t>如下。</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4" name="矩形 3"/>
          <p:cNvSpPr/>
          <p:nvPr/>
        </p:nvSpPr>
        <p:spPr>
          <a:xfrm>
            <a:off x="1259270" y="1916075"/>
            <a:ext cx="9321644" cy="3323987"/>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文件名：</a:t>
            </a:r>
            <a:r>
              <a:rPr lang="zh-CN" altLang="zh-CN" sz="2000" dirty="0">
                <a:solidFill>
                  <a:srgbClr val="1369B2"/>
                </a:solidFill>
                <a:latin typeface="微软雅黑" panose="020B0503020204020204" pitchFamily="34" charset="-122"/>
                <a:ea typeface="微软雅黑" panose="020B0503020204020204" pitchFamily="34" charset="-122"/>
              </a:rPr>
              <a:t>数据文件名</a:t>
            </a:r>
            <a:r>
              <a:rPr lang="zh-CN" altLang="zh-CN" sz="2000" dirty="0">
                <a:solidFill>
                  <a:srgbClr val="595959"/>
                </a:solidFill>
                <a:latin typeface="微软雅黑" panose="020B0503020204020204" pitchFamily="34" charset="-122"/>
                <a:ea typeface="微软雅黑" panose="020B0503020204020204" pitchFamily="34" charset="-122"/>
                <a:cs typeface="+mn-ea"/>
              </a:rPr>
              <a:t>，包括路径。</a:t>
            </a:r>
          </a:p>
          <a:p>
            <a:pPr marL="28575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文件编码：</a:t>
            </a:r>
            <a:r>
              <a:rPr lang="zh-CN" altLang="zh-CN" sz="2000" dirty="0">
                <a:solidFill>
                  <a:srgbClr val="1369B2"/>
                </a:solidFill>
                <a:latin typeface="微软雅黑" panose="020B0503020204020204" pitchFamily="34" charset="-122"/>
                <a:ea typeface="微软雅黑" panose="020B0503020204020204" pitchFamily="34" charset="-122"/>
              </a:rPr>
              <a:t>文件的编码格式</a:t>
            </a:r>
            <a:r>
              <a:rPr lang="zh-CN" altLang="zh-CN" sz="2000" dirty="0">
                <a:solidFill>
                  <a:srgbClr val="595959"/>
                </a:solidFill>
                <a:latin typeface="微软雅黑" panose="020B0503020204020204" pitchFamily="34" charset="-122"/>
                <a:ea typeface="微软雅黑" panose="020B0503020204020204" pitchFamily="34" charset="-122"/>
                <a:cs typeface="+mn-ea"/>
              </a:rPr>
              <a:t>，通常是</a:t>
            </a:r>
            <a:r>
              <a:rPr lang="en-US" altLang="zh-CN" sz="2000" dirty="0">
                <a:solidFill>
                  <a:srgbClr val="595959"/>
                </a:solidFill>
                <a:latin typeface="微软雅黑" panose="020B0503020204020204" pitchFamily="34" charset="-122"/>
                <a:ea typeface="微软雅黑" panose="020B0503020204020204" pitchFamily="34" charset="-122"/>
                <a:cs typeface="+mn-ea"/>
              </a:rPr>
              <a:t>UTF-8</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zh-CN" sz="2000">
                <a:solidFill>
                  <a:srgbClr val="595959"/>
                </a:solidFill>
                <a:latin typeface="微软雅黑" panose="020B0503020204020204" pitchFamily="34" charset="-122"/>
                <a:ea typeface="微软雅黑" panose="020B0503020204020204" pitchFamily="34" charset="-122"/>
                <a:cs typeface="+mn-ea"/>
              </a:rPr>
              <a:t>变量名称</a:t>
            </a:r>
            <a:r>
              <a:rPr lang="zh-CN" altLang="en-US" sz="2000">
                <a:solidFill>
                  <a:srgbClr val="595959"/>
                </a:solidFill>
                <a:latin typeface="微软雅黑" panose="020B0503020204020204" pitchFamily="34" charset="-122"/>
                <a:ea typeface="微软雅黑" panose="020B0503020204020204" pitchFamily="34" charset="-122"/>
                <a:cs typeface="+mn-ea"/>
              </a:rPr>
              <a:t>（英文逗号隔开）</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数据文件中每列参数对应的</a:t>
            </a:r>
            <a:r>
              <a:rPr lang="zh-CN" altLang="zh-CN" sz="2000" dirty="0">
                <a:solidFill>
                  <a:srgbClr val="1369B2"/>
                </a:solidFill>
                <a:latin typeface="微软雅黑" panose="020B0503020204020204" pitchFamily="34" charset="-122"/>
                <a:ea typeface="微软雅黑" panose="020B0503020204020204" pitchFamily="34" charset="-122"/>
              </a:rPr>
              <a:t>变量名</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多个变量名之间使用英文</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隔开</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zh-CN" sz="2000">
                <a:solidFill>
                  <a:srgbClr val="595959"/>
                </a:solidFill>
                <a:latin typeface="微软雅黑" panose="020B0503020204020204" pitchFamily="34" charset="-122"/>
                <a:ea typeface="微软雅黑" panose="020B0503020204020204" pitchFamily="34" charset="-122"/>
                <a:cs typeface="+mn-ea"/>
              </a:rPr>
              <a:t>忽略首行</a:t>
            </a:r>
            <a:r>
              <a:rPr lang="zh-CN" altLang="en-US" sz="2000">
                <a:solidFill>
                  <a:srgbClr val="595959"/>
                </a:solidFill>
                <a:latin typeface="微软雅黑" panose="020B0503020204020204" pitchFamily="34" charset="-122"/>
                <a:ea typeface="微软雅黑" panose="020B0503020204020204" pitchFamily="34" charset="-122"/>
                <a:cs typeface="+mn-ea"/>
              </a:rPr>
              <a:t>（只在设置了变量名称后才生效）</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是否从第一行开始读取</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zh-CN" sz="2000">
                <a:solidFill>
                  <a:srgbClr val="595959"/>
                </a:solidFill>
                <a:latin typeface="微软雅黑" panose="020B0503020204020204" pitchFamily="34" charset="-122"/>
                <a:ea typeface="微软雅黑" panose="020B0503020204020204" pitchFamily="34" charset="-122"/>
                <a:cs typeface="+mn-ea"/>
              </a:rPr>
              <a:t>分隔符</a:t>
            </a:r>
            <a:r>
              <a:rPr lang="zh-CN" altLang="en-US" sz="2000">
                <a:solidFill>
                  <a:srgbClr val="595959"/>
                </a:solidFill>
                <a:latin typeface="微软雅黑" panose="020B0503020204020204" pitchFamily="34" charset="-122"/>
                <a:ea typeface="微软雅黑" panose="020B0503020204020204" pitchFamily="34" charset="-122"/>
                <a:cs typeface="+mn-ea"/>
              </a:rPr>
              <a:t>（用‘</a:t>
            </a:r>
            <a:r>
              <a:rPr lang="en-US" altLang="zh-CN" sz="2000">
                <a:solidFill>
                  <a:srgbClr val="595959"/>
                </a:solidFill>
                <a:latin typeface="微软雅黑" panose="020B0503020204020204" pitchFamily="34" charset="-122"/>
                <a:ea typeface="微软雅黑" panose="020B0503020204020204" pitchFamily="34" charset="-122"/>
                <a:cs typeface="+mn-ea"/>
              </a:rPr>
              <a:t>\t</a:t>
            </a:r>
            <a:r>
              <a:rPr lang="zh-CN" altLang="en-US" sz="2000">
                <a:solidFill>
                  <a:srgbClr val="595959"/>
                </a:solidFill>
                <a:latin typeface="微软雅黑" panose="020B0503020204020204" pitchFamily="34" charset="-122"/>
                <a:ea typeface="微软雅黑" panose="020B0503020204020204" pitchFamily="34" charset="-122"/>
                <a:cs typeface="+mn-ea"/>
              </a:rPr>
              <a:t>代替制表符’）</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数据文件中的</a:t>
            </a:r>
            <a:r>
              <a:rPr lang="zh-CN" altLang="zh-CN" sz="2000" dirty="0">
                <a:solidFill>
                  <a:srgbClr val="1369B2"/>
                </a:solidFill>
                <a:latin typeface="微软雅黑" panose="020B0503020204020204" pitchFamily="34" charset="-122"/>
                <a:ea typeface="微软雅黑" panose="020B0503020204020204" pitchFamily="34" charset="-122"/>
              </a:rPr>
              <a:t>参数数据之间使用什么分隔符</a:t>
            </a:r>
            <a:r>
              <a:rPr lang="zh-CN" altLang="zh-CN" sz="2000" dirty="0">
                <a:solidFill>
                  <a:srgbClr val="595959"/>
                </a:solidFill>
                <a:latin typeface="微软雅黑" panose="020B0503020204020204" pitchFamily="34" charset="-122"/>
                <a:ea typeface="微软雅黑" panose="020B0503020204020204" pitchFamily="34" charset="-122"/>
                <a:cs typeface="+mn-ea"/>
              </a:rPr>
              <a:t>，此处就填写什么分隔符。</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457695" y="1969939"/>
            <a:ext cx="9479479" cy="2862322"/>
          </a:xfrm>
          <a:prstGeom prst="rect">
            <a:avLst/>
          </a:prstGeom>
        </p:spPr>
        <p:txBody>
          <a:bodyPr wrap="square">
            <a:spAutoFit/>
          </a:bodyPr>
          <a:lstStyle/>
          <a:p>
            <a:pPr marL="285750" lvl="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是否允许带引号？：如果选择</a:t>
            </a:r>
            <a:r>
              <a:rPr lang="zh-CN" altLang="en-US"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True</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，数据文件中</a:t>
            </a:r>
            <a:r>
              <a:rPr lang="zh-CN" altLang="zh-CN" sz="2000" dirty="0">
                <a:solidFill>
                  <a:srgbClr val="1369B2"/>
                </a:solidFill>
                <a:latin typeface="微软雅黑" panose="020B0503020204020204" pitchFamily="34" charset="-122"/>
                <a:ea typeface="微软雅黑" panose="020B0503020204020204" pitchFamily="34" charset="-122"/>
              </a:rPr>
              <a:t>有引号</a:t>
            </a:r>
            <a:r>
              <a:rPr lang="zh-CN" altLang="zh-CN" sz="2000" dirty="0">
                <a:solidFill>
                  <a:srgbClr val="595959"/>
                </a:solidFill>
                <a:latin typeface="微软雅黑" panose="020B0503020204020204" pitchFamily="34" charset="-122"/>
                <a:ea typeface="微软雅黑" panose="020B0503020204020204" pitchFamily="34" charset="-122"/>
                <a:cs typeface="+mn-ea"/>
              </a:rPr>
              <a:t>，则变量引用后也带引号；如果选择</a:t>
            </a:r>
            <a:r>
              <a:rPr lang="zh-CN" altLang="en-US"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False</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，无论数据文件中是否有引号，</a:t>
            </a:r>
            <a:r>
              <a:rPr lang="zh-CN" altLang="zh-CN" sz="2000" dirty="0">
                <a:solidFill>
                  <a:srgbClr val="1369B2"/>
                </a:solidFill>
                <a:latin typeface="微软雅黑" panose="020B0503020204020204" pitchFamily="34" charset="-122"/>
                <a:ea typeface="微软雅黑" panose="020B0503020204020204" pitchFamily="34" charset="-122"/>
              </a:rPr>
              <a:t>变量引用后都不带引号</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285750" lvl="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遇到文件结束符再次循环？：文件结束后是否</a:t>
            </a:r>
            <a:r>
              <a:rPr lang="zh-CN" altLang="en-US" sz="2000" dirty="0">
                <a:solidFill>
                  <a:srgbClr val="595959"/>
                </a:solidFill>
                <a:latin typeface="微软雅黑" panose="020B0503020204020204" pitchFamily="34" charset="-122"/>
                <a:ea typeface="微软雅黑" panose="020B0503020204020204" pitchFamily="34" charset="-122"/>
                <a:cs typeface="+mn-ea"/>
              </a:rPr>
              <a:t>从</a:t>
            </a:r>
            <a:r>
              <a:rPr lang="zh-CN" altLang="zh-CN" sz="2000" dirty="0">
                <a:solidFill>
                  <a:srgbClr val="595959"/>
                </a:solidFill>
                <a:latin typeface="微软雅黑" panose="020B0503020204020204" pitchFamily="34" charset="-122"/>
                <a:ea typeface="微软雅黑" panose="020B0503020204020204" pitchFamily="34" charset="-122"/>
                <a:cs typeface="+mn-ea"/>
              </a:rPr>
              <a:t>头开始读取数据，</a:t>
            </a:r>
            <a:r>
              <a:rPr lang="zh-CN" altLang="zh-CN" sz="2000" dirty="0">
                <a:solidFill>
                  <a:srgbClr val="1369B2"/>
                </a:solidFill>
                <a:latin typeface="微软雅黑" panose="020B0503020204020204" pitchFamily="34" charset="-122"/>
                <a:ea typeface="微软雅黑" panose="020B0503020204020204" pitchFamily="34" charset="-122"/>
              </a:rPr>
              <a:t>通常保持默认的</a:t>
            </a:r>
            <a:r>
              <a:rPr lang="en-US" altLang="zh-CN" sz="2000" dirty="0">
                <a:solidFill>
                  <a:srgbClr val="1369B2"/>
                </a:solidFill>
                <a:latin typeface="微软雅黑" panose="020B0503020204020204" pitchFamily="34" charset="-122"/>
                <a:ea typeface="微软雅黑" panose="020B0503020204020204" pitchFamily="34" charset="-122"/>
              </a:rPr>
              <a:t>True</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285750" lvl="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遇到文件结束符停止线程？：文件结束后是否停止线程，</a:t>
            </a:r>
            <a:r>
              <a:rPr lang="zh-CN" altLang="zh-CN" sz="2000" dirty="0">
                <a:solidFill>
                  <a:srgbClr val="1369B2"/>
                </a:solidFill>
                <a:latin typeface="微软雅黑" panose="020B0503020204020204" pitchFamily="34" charset="-122"/>
                <a:ea typeface="微软雅黑" panose="020B0503020204020204" pitchFamily="34" charset="-122"/>
              </a:rPr>
              <a:t>通常保持默认的</a:t>
            </a:r>
            <a:r>
              <a:rPr lang="en-US" altLang="zh-CN" sz="2000" dirty="0">
                <a:solidFill>
                  <a:srgbClr val="1369B2"/>
                </a:solidFill>
                <a:latin typeface="微软雅黑" panose="020B0503020204020204" pitchFamily="34" charset="-122"/>
                <a:ea typeface="微软雅黑" panose="020B0503020204020204" pitchFamily="34" charset="-122"/>
              </a:rPr>
              <a:t>False</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a:p>
            <a:pPr marL="285750" lvl="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线程共享模式：</a:t>
            </a:r>
            <a:r>
              <a:rPr lang="zh-CN" altLang="zh-CN" sz="2000" dirty="0">
                <a:solidFill>
                  <a:srgbClr val="1369B2"/>
                </a:solidFill>
                <a:latin typeface="微软雅黑" panose="020B0503020204020204" pitchFamily="34" charset="-122"/>
                <a:ea typeface="微软雅黑" panose="020B0503020204020204" pitchFamily="34" charset="-122"/>
              </a:rPr>
              <a:t>读取的参数作用范围</a:t>
            </a:r>
            <a:r>
              <a:rPr lang="zh-CN" altLang="zh-CN" sz="2000" dirty="0">
                <a:solidFill>
                  <a:srgbClr val="595959"/>
                </a:solidFill>
                <a:latin typeface="微软雅黑" panose="020B0503020204020204" pitchFamily="34" charset="-122"/>
                <a:ea typeface="微软雅黑" panose="020B0503020204020204" pitchFamily="34" charset="-122"/>
                <a:cs typeface="+mn-ea"/>
              </a:rPr>
              <a:t>，通常选择</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所有</a:t>
            </a:r>
            <a:r>
              <a:rPr lang="zh-CN" altLang="en-US" sz="2000" dirty="0">
                <a:solidFill>
                  <a:srgbClr val="1369B2"/>
                </a:solidFill>
                <a:latin typeface="微软雅黑" panose="020B0503020204020204" pitchFamily="34" charset="-122"/>
                <a:ea typeface="微软雅黑" panose="020B0503020204020204" pitchFamily="34" charset="-122"/>
              </a:rPr>
              <a:t>线程”</a:t>
            </a:r>
            <a:r>
              <a:rPr lang="zh-CN" altLang="zh-CN" sz="2000" dirty="0">
                <a:solidFill>
                  <a:srgbClr val="595959"/>
                </a:solidFill>
                <a:latin typeface="微软雅黑" panose="020B0503020204020204" pitchFamily="34" charset="-122"/>
                <a:ea typeface="微软雅黑" panose="020B0503020204020204" pitchFamily="34" charset="-122"/>
                <a:cs typeface="+mn-ea"/>
              </a:rPr>
              <a:t>，表示</a:t>
            </a:r>
            <a:r>
              <a:rPr lang="zh-CN" altLang="zh-CN" sz="2000" dirty="0">
                <a:solidFill>
                  <a:srgbClr val="1369B2"/>
                </a:solidFill>
                <a:latin typeface="微软雅黑" panose="020B0503020204020204" pitchFamily="34" charset="-122"/>
                <a:ea typeface="微软雅黑" panose="020B0503020204020204" pitchFamily="34" charset="-122"/>
              </a:rPr>
              <a:t>作用于全局</a:t>
            </a:r>
            <a:r>
              <a:rPr lang="zh-CN" altLang="zh-CN" sz="2000" dirty="0">
                <a:solidFill>
                  <a:srgbClr val="595959"/>
                </a:solidFill>
                <a:latin typeface="微软雅黑" panose="020B0503020204020204" pitchFamily="34" charset="-122"/>
                <a:ea typeface="微软雅黑" panose="020B0503020204020204" pitchFamily="34" charset="-122"/>
                <a:cs typeface="+mn-ea"/>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性能测试种类</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圆角矩形 10"/>
          <p:cNvSpPr/>
          <p:nvPr/>
        </p:nvSpPr>
        <p:spPr>
          <a:xfrm>
            <a:off x="982662" y="983982"/>
            <a:ext cx="2804477" cy="69998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负载测试</a:t>
            </a:r>
          </a:p>
        </p:txBody>
      </p:sp>
      <p:sp>
        <p:nvSpPr>
          <p:cNvPr id="27" name="文本框 28"/>
          <p:cNvSpPr txBox="1"/>
          <p:nvPr/>
        </p:nvSpPr>
        <p:spPr>
          <a:xfrm>
            <a:off x="1143690" y="2035589"/>
            <a:ext cx="10102242" cy="4247317"/>
          </a:xfrm>
          <a:prstGeom prst="rect">
            <a:avLst/>
          </a:prstGeom>
          <a:noFill/>
          <a:effectLst/>
        </p:spPr>
        <p:txBody>
          <a:bodyPr wrap="square" rtlCol="0">
            <a:spAutoFit/>
          </a:bodyPr>
          <a:lstStyle/>
          <a:p>
            <a:pPr indent="457200" algn="just">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负载测试是指逐步增加系统负载</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如逐渐增加模拟用户数量</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）来</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测试系统性能的变化，并最终确定在</a:t>
            </a:r>
            <a:r>
              <a:rPr lang="zh-CN" altLang="zh-CN" sz="2000" b="1" dirty="0">
                <a:solidFill>
                  <a:srgbClr val="0075CC"/>
                </a:solidFill>
                <a:latin typeface="微软雅黑" panose="020B0503020204020204" pitchFamily="34" charset="-122"/>
                <a:ea typeface="微软雅黑" panose="020B0503020204020204" pitchFamily="34" charset="-122"/>
                <a:cs typeface="+mn-ea"/>
              </a:rPr>
              <a:t>满足系统性能指标</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的情况下，</a:t>
            </a:r>
            <a:r>
              <a:rPr lang="zh-CN" altLang="zh-CN" sz="2000" dirty="0">
                <a:solidFill>
                  <a:srgbClr val="1369B2"/>
                </a:solidFill>
                <a:latin typeface="微软雅黑" panose="020B0503020204020204" pitchFamily="34" charset="-122"/>
                <a:ea typeface="微软雅黑" panose="020B0503020204020204" pitchFamily="34" charset="-122"/>
              </a:rPr>
              <a:t>系统所能够承受的最大负载</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。负载测试类似于举重运动，通过不断给</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举重</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运动员增加重量，确定运动员</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身体允许的情况下所能举起的最大重量。</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indent="457200" algn="just">
              <a:lnSpc>
                <a:spcPct val="150000"/>
              </a:lnSpc>
            </a:pP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进行负载测试的前提是</a:t>
            </a:r>
            <a:r>
              <a:rPr lang="en-US" altLang="zh-CN" sz="2000" dirty="0" err="1">
                <a:solidFill>
                  <a:srgbClr val="1369B2"/>
                </a:solidFill>
                <a:latin typeface="微软雅黑" panose="020B0503020204020204" pitchFamily="34" charset="-122"/>
                <a:ea typeface="微软雅黑" panose="020B0503020204020204" pitchFamily="34" charset="-122"/>
              </a:rPr>
              <a:t>满足性能指标要求</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。例如一个软件系统的响应时间要求不超过</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2 </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秒，则在这个前提下，不断增加用户访问量，当访问量超过</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1 </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万人时，系统的响应时间就会变慢，并超过</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2 </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秒，即可以确定系统响应时间不超过</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2 </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秒的前提下最大负载是</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1 </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万人</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988938" y="1074402"/>
            <a:ext cx="10233243" cy="1477328"/>
          </a:xfrm>
          <a:prstGeom prst="rect">
            <a:avLst/>
          </a:prstGeom>
        </p:spPr>
        <p:txBody>
          <a:bodyPr wrap="square">
            <a:spAutoFit/>
          </a:bodyPr>
          <a:lstStyle/>
          <a:p>
            <a:pPr indent="457200" algn="just">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en-US" altLang="zh-CN" sz="2000" dirty="0">
                <a:solidFill>
                  <a:srgbClr val="1369B2"/>
                </a:solidFill>
                <a:latin typeface="微软雅黑" panose="020B0503020204020204" pitchFamily="34" charset="-122"/>
                <a:ea typeface="微软雅黑" panose="020B0503020204020204" pitchFamily="34" charset="-122"/>
              </a:rPr>
              <a:t>CSV</a:t>
            </a:r>
            <a:r>
              <a:rPr lang="zh-CN" altLang="en-US" sz="2000" dirty="0">
                <a:solidFill>
                  <a:srgbClr val="1369B2"/>
                </a:solidFill>
                <a:latin typeface="微软雅黑" panose="020B0503020204020204" pitchFamily="34" charset="-122"/>
                <a:ea typeface="微软雅黑" panose="020B0503020204020204" pitchFamily="34" charset="-122"/>
              </a:rPr>
              <a:t>数据文件设置</a:t>
            </a:r>
            <a:r>
              <a:rPr lang="zh-CN" altLang="zh-CN" sz="2000" dirty="0">
                <a:solidFill>
                  <a:srgbClr val="595959"/>
                </a:solidFill>
                <a:latin typeface="微软雅黑" panose="020B0503020204020204" pitchFamily="34" charset="-122"/>
                <a:ea typeface="微软雅黑" panose="020B0503020204020204" pitchFamily="34" charset="-122"/>
                <a:cs typeface="+mn-ea"/>
              </a:rPr>
              <a:t>的使用</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本案例要求使用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发送一个</a:t>
            </a:r>
            <a:r>
              <a:rPr lang="en-US" altLang="zh-CN" sz="2000" dirty="0">
                <a:solidFill>
                  <a:srgbClr val="1369B2"/>
                </a:solidFill>
                <a:latin typeface="微软雅黑" panose="020B0503020204020204" pitchFamily="34" charset="-122"/>
                <a:ea typeface="微软雅黑" panose="020B0503020204020204" pitchFamily="34" charset="-122"/>
              </a:rPr>
              <a:t>POST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，请求地址为</a:t>
            </a:r>
            <a:r>
              <a:rPr lang="en-US" altLang="zh-CN" sz="2000" dirty="0">
                <a:solidFill>
                  <a:srgbClr val="1369B2"/>
                </a:solidFill>
                <a:latin typeface="微软雅黑" panose="020B0503020204020204" pitchFamily="34" charset="-122"/>
                <a:ea typeface="微软雅黑" panose="020B0503020204020204" pitchFamily="34" charset="-122"/>
              </a:rPr>
              <a:t>http://www.baidu.com</a:t>
            </a:r>
            <a:r>
              <a:rPr lang="zh-CN" altLang="en-US" sz="2000" dirty="0">
                <a:solidFill>
                  <a:srgbClr val="595959"/>
                </a:solidFill>
                <a:latin typeface="微软雅黑" panose="020B0503020204020204" pitchFamily="34" charset="-122"/>
                <a:ea typeface="微软雅黑" panose="020B0503020204020204" pitchFamily="34" charset="-122"/>
                <a:cs typeface="+mn-ea"/>
              </a:rPr>
              <a:t>。要求</a:t>
            </a:r>
            <a:r>
              <a:rPr lang="zh-CN" altLang="en-US" sz="2000" dirty="0">
                <a:solidFill>
                  <a:srgbClr val="1369B2"/>
                </a:solidFill>
                <a:latin typeface="微软雅黑" panose="020B0503020204020204" pitchFamily="34" charset="-122"/>
                <a:ea typeface="微软雅黑" panose="020B0503020204020204" pitchFamily="34" charset="-122"/>
              </a:rPr>
              <a:t>循环请求</a:t>
            </a:r>
            <a:r>
              <a:rPr lang="en-US" altLang="zh-CN" sz="2000" dirty="0">
                <a:solidFill>
                  <a:srgbClr val="1369B2"/>
                </a:solidFill>
                <a:latin typeface="微软雅黑" panose="020B0503020204020204" pitchFamily="34" charset="-122"/>
                <a:ea typeface="微软雅黑" panose="020B0503020204020204" pitchFamily="34" charset="-122"/>
              </a:rPr>
              <a:t>3</a:t>
            </a:r>
            <a:r>
              <a:rPr lang="zh-CN" altLang="en-US" sz="2000" dirty="0">
                <a:solidFill>
                  <a:srgbClr val="1369B2"/>
                </a:solidFill>
                <a:latin typeface="微软雅黑" panose="020B0503020204020204" pitchFamily="34" charset="-122"/>
                <a:ea typeface="微软雅黑" panose="020B0503020204020204" pitchFamily="34" charset="-122"/>
              </a:rPr>
              <a:t>次</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每次携带</a:t>
            </a:r>
            <a:r>
              <a:rPr lang="en-US" altLang="zh-CN" sz="2000" dirty="0">
                <a:solidFill>
                  <a:srgbClr val="1369B2"/>
                </a:solidFill>
                <a:latin typeface="微软雅黑" panose="020B0503020204020204" pitchFamily="34" charset="-122"/>
                <a:ea typeface="微软雅黑" panose="020B0503020204020204" pitchFamily="34" charset="-122"/>
              </a:rPr>
              <a:t>username</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password</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code</a:t>
            </a:r>
            <a:r>
              <a:rPr lang="zh-CN" altLang="en-US" sz="2000" dirty="0">
                <a:solidFill>
                  <a:srgbClr val="595959"/>
                </a:solidFill>
                <a:latin typeface="微软雅黑" panose="020B0503020204020204" pitchFamily="34" charset="-122"/>
                <a:ea typeface="微软雅黑" panose="020B0503020204020204" pitchFamily="34" charset="-122"/>
                <a:cs typeface="+mn-ea"/>
              </a:rPr>
              <a:t>这</a:t>
            </a:r>
            <a:r>
              <a:rPr lang="en-US" altLang="zh-CN" sz="2000" dirty="0">
                <a:solidFill>
                  <a:srgbClr val="595959"/>
                </a:solidFill>
                <a:latin typeface="微软雅黑" panose="020B0503020204020204" pitchFamily="34" charset="-122"/>
                <a:ea typeface="微软雅黑" panose="020B0503020204020204" pitchFamily="34" charset="-122"/>
                <a:cs typeface="+mn-ea"/>
              </a:rPr>
              <a:t>3</a:t>
            </a:r>
            <a:r>
              <a:rPr lang="zh-CN" altLang="zh-CN" sz="2000" dirty="0">
                <a:solidFill>
                  <a:srgbClr val="595959"/>
                </a:solidFill>
                <a:latin typeface="微软雅黑" panose="020B0503020204020204" pitchFamily="34" charset="-122"/>
                <a:ea typeface="微软雅黑" panose="020B0503020204020204" pitchFamily="34" charset="-122"/>
                <a:cs typeface="+mn-ea"/>
              </a:rPr>
              <a:t>个参数，每次的参数值都不相同</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6" name="图片 5">
            <a:extLst>
              <a:ext uri="{FF2B5EF4-FFF2-40B4-BE49-F238E27FC236}">
                <a16:creationId xmlns:a16="http://schemas.microsoft.com/office/drawing/2014/main" id="{D13E1A02-DAB8-1460-65A5-498A01207B6F}"/>
              </a:ext>
            </a:extLst>
          </p:cNvPr>
          <p:cNvPicPr>
            <a:picLocks noChangeAspect="1"/>
          </p:cNvPicPr>
          <p:nvPr/>
        </p:nvPicPr>
        <p:blipFill>
          <a:blip r:embed="rId3"/>
          <a:stretch>
            <a:fillRect/>
          </a:stretch>
        </p:blipFill>
        <p:spPr>
          <a:xfrm>
            <a:off x="623206" y="3861794"/>
            <a:ext cx="4104000" cy="1225420"/>
          </a:xfrm>
          <a:prstGeom prst="rect">
            <a:avLst/>
          </a:prstGeom>
        </p:spPr>
      </p:pic>
      <p:pic>
        <p:nvPicPr>
          <p:cNvPr id="9" name="图片 8">
            <a:extLst>
              <a:ext uri="{FF2B5EF4-FFF2-40B4-BE49-F238E27FC236}">
                <a16:creationId xmlns:a16="http://schemas.microsoft.com/office/drawing/2014/main" id="{A69CE56D-D387-D2CB-8CBE-6D993F2356DA}"/>
              </a:ext>
            </a:extLst>
          </p:cNvPr>
          <p:cNvPicPr>
            <a:picLocks noChangeAspect="1"/>
          </p:cNvPicPr>
          <p:nvPr/>
        </p:nvPicPr>
        <p:blipFill>
          <a:blip r:embed="rId4"/>
          <a:stretch>
            <a:fillRect/>
          </a:stretch>
        </p:blipFill>
        <p:spPr>
          <a:xfrm>
            <a:off x="5807206" y="2551730"/>
            <a:ext cx="5630365" cy="3854344"/>
          </a:xfrm>
          <a:prstGeom prst="rect">
            <a:avLst/>
          </a:prstGeom>
        </p:spPr>
      </p:pic>
      <p:sp>
        <p:nvSpPr>
          <p:cNvPr id="10" name="矩形 9">
            <a:extLst>
              <a:ext uri="{FF2B5EF4-FFF2-40B4-BE49-F238E27FC236}">
                <a16:creationId xmlns:a16="http://schemas.microsoft.com/office/drawing/2014/main" id="{AB0AA9B6-860B-8968-48BB-D8363AFAC5EB}"/>
              </a:ext>
            </a:extLst>
          </p:cNvPr>
          <p:cNvSpPr/>
          <p:nvPr/>
        </p:nvSpPr>
        <p:spPr>
          <a:xfrm>
            <a:off x="7967207" y="3744112"/>
            <a:ext cx="2304000" cy="23496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1196588" y="1030615"/>
            <a:ext cx="9235344" cy="499624"/>
          </a:xfrm>
          <a:prstGeom prst="rect">
            <a:avLst/>
          </a:prstGeom>
        </p:spPr>
        <p:txBody>
          <a:bodyPr wrap="square">
            <a:spAutoFit/>
          </a:bodyPr>
          <a:lstStyle/>
          <a:p>
            <a:pPr indent="457200" algn="just">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将</a:t>
            </a:r>
            <a:r>
              <a:rPr lang="zh-CN" altLang="zh-CN" sz="2000" dirty="0">
                <a:solidFill>
                  <a:srgbClr val="1369B2"/>
                </a:solidFill>
                <a:latin typeface="微软雅黑" panose="020B0503020204020204" pitchFamily="34" charset="-122"/>
                <a:ea typeface="微软雅黑" panose="020B0503020204020204" pitchFamily="34" charset="-122"/>
              </a:rPr>
              <a:t>线程组循环次数设置为</a:t>
            </a:r>
            <a:r>
              <a:rPr lang="en-US" altLang="zh-CN" sz="2000" dirty="0">
                <a:solidFill>
                  <a:srgbClr val="1369B2"/>
                </a:solidFill>
                <a:latin typeface="微软雅黑" panose="020B0503020204020204" pitchFamily="34" charset="-122"/>
                <a:ea typeface="微软雅黑" panose="020B0503020204020204" pitchFamily="34" charset="-122"/>
              </a:rPr>
              <a:t>3</a:t>
            </a: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请求界面</a:t>
            </a:r>
            <a:r>
              <a:rPr lang="zh-CN" altLang="zh-CN" sz="2000" dirty="0">
                <a:solidFill>
                  <a:srgbClr val="1369B2"/>
                </a:solidFill>
                <a:latin typeface="微软雅黑" panose="020B0503020204020204" pitchFamily="34" charset="-122"/>
                <a:ea typeface="微软雅黑" panose="020B0503020204020204" pitchFamily="34" charset="-122"/>
              </a:rPr>
              <a:t>引用变量</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a:extLst>
              <a:ext uri="{FF2B5EF4-FFF2-40B4-BE49-F238E27FC236}">
                <a16:creationId xmlns:a16="http://schemas.microsoft.com/office/drawing/2014/main" id="{B280F2BF-7FFC-CB5C-BD22-C036A3BE4512}"/>
              </a:ext>
            </a:extLst>
          </p:cNvPr>
          <p:cNvPicPr>
            <a:picLocks noChangeAspect="1"/>
          </p:cNvPicPr>
          <p:nvPr/>
        </p:nvPicPr>
        <p:blipFill>
          <a:blip r:embed="rId3"/>
          <a:stretch>
            <a:fillRect/>
          </a:stretch>
        </p:blipFill>
        <p:spPr>
          <a:xfrm>
            <a:off x="1991206" y="3918892"/>
            <a:ext cx="7768867" cy="2673701"/>
          </a:xfrm>
          <a:prstGeom prst="rect">
            <a:avLst/>
          </a:prstGeom>
        </p:spPr>
      </p:pic>
      <p:sp>
        <p:nvSpPr>
          <p:cNvPr id="4" name="矩形 3">
            <a:extLst>
              <a:ext uri="{FF2B5EF4-FFF2-40B4-BE49-F238E27FC236}">
                <a16:creationId xmlns:a16="http://schemas.microsoft.com/office/drawing/2014/main" id="{154D6ECF-5E76-D5D3-E4DC-C6856F8D35DD}"/>
              </a:ext>
            </a:extLst>
          </p:cNvPr>
          <p:cNvSpPr/>
          <p:nvPr/>
        </p:nvSpPr>
        <p:spPr>
          <a:xfrm>
            <a:off x="2049276" y="6206771"/>
            <a:ext cx="4536000" cy="38582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3E2D6AF5-AA6B-4FCF-AC73-E03EA227C2AB}"/>
              </a:ext>
            </a:extLst>
          </p:cNvPr>
          <p:cNvPicPr>
            <a:picLocks noChangeAspect="1"/>
          </p:cNvPicPr>
          <p:nvPr/>
        </p:nvPicPr>
        <p:blipFill>
          <a:blip r:embed="rId4"/>
          <a:stretch>
            <a:fillRect/>
          </a:stretch>
        </p:blipFill>
        <p:spPr>
          <a:xfrm>
            <a:off x="3561353" y="2061794"/>
            <a:ext cx="4628571" cy="156190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EB31A-05D2-CA5F-34BA-9D36244DC371}"/>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23816DEE-2586-4790-1D57-C77700E452D8}"/>
              </a:ext>
            </a:extLst>
          </p:cNvPr>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5E9812B5-A057-9CDA-9DE4-790C027594F0}"/>
              </a:ext>
            </a:extLst>
          </p:cNvPr>
          <p:cNvSpPr/>
          <p:nvPr/>
        </p:nvSpPr>
        <p:spPr>
          <a:xfrm>
            <a:off x="1196588" y="1030615"/>
            <a:ext cx="9235344" cy="499624"/>
          </a:xfrm>
          <a:prstGeom prst="rect">
            <a:avLst/>
          </a:prstGeom>
        </p:spPr>
        <p:txBody>
          <a:bodyPr wrap="square">
            <a:spAutoFit/>
          </a:bodyPr>
          <a:lstStyle/>
          <a:p>
            <a:pPr indent="457200"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配置完成后执行测试，测试结果，如下图所示。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12" name="图片 11">
            <a:extLst>
              <a:ext uri="{FF2B5EF4-FFF2-40B4-BE49-F238E27FC236}">
                <a16:creationId xmlns:a16="http://schemas.microsoft.com/office/drawing/2014/main" id="{89F52915-CBDD-7BF2-7AFB-E6EA5562F89D}"/>
              </a:ext>
            </a:extLst>
          </p:cNvPr>
          <p:cNvPicPr>
            <a:picLocks noChangeAspect="1"/>
          </p:cNvPicPr>
          <p:nvPr/>
        </p:nvPicPr>
        <p:blipFill>
          <a:blip r:embed="rId3"/>
          <a:stretch>
            <a:fillRect/>
          </a:stretch>
        </p:blipFill>
        <p:spPr>
          <a:xfrm>
            <a:off x="2755643" y="1627951"/>
            <a:ext cx="4491563" cy="1539781"/>
          </a:xfrm>
          <a:prstGeom prst="rect">
            <a:avLst/>
          </a:prstGeom>
        </p:spPr>
      </p:pic>
      <p:pic>
        <p:nvPicPr>
          <p:cNvPr id="14" name="图片 13">
            <a:extLst>
              <a:ext uri="{FF2B5EF4-FFF2-40B4-BE49-F238E27FC236}">
                <a16:creationId xmlns:a16="http://schemas.microsoft.com/office/drawing/2014/main" id="{25FF2055-4284-4C6E-8E63-9222CADF16C4}"/>
              </a:ext>
            </a:extLst>
          </p:cNvPr>
          <p:cNvPicPr>
            <a:picLocks noChangeAspect="1"/>
          </p:cNvPicPr>
          <p:nvPr/>
        </p:nvPicPr>
        <p:blipFill>
          <a:blip r:embed="rId4"/>
          <a:stretch>
            <a:fillRect/>
          </a:stretch>
        </p:blipFill>
        <p:spPr>
          <a:xfrm>
            <a:off x="2755642" y="3355254"/>
            <a:ext cx="4491563" cy="1563114"/>
          </a:xfrm>
          <a:prstGeom prst="rect">
            <a:avLst/>
          </a:prstGeom>
        </p:spPr>
      </p:pic>
      <p:pic>
        <p:nvPicPr>
          <p:cNvPr id="16" name="图片 15">
            <a:extLst>
              <a:ext uri="{FF2B5EF4-FFF2-40B4-BE49-F238E27FC236}">
                <a16:creationId xmlns:a16="http://schemas.microsoft.com/office/drawing/2014/main" id="{518A836D-0041-D17A-746B-396522191354}"/>
              </a:ext>
            </a:extLst>
          </p:cNvPr>
          <p:cNvPicPr>
            <a:picLocks noChangeAspect="1"/>
          </p:cNvPicPr>
          <p:nvPr/>
        </p:nvPicPr>
        <p:blipFill>
          <a:blip r:embed="rId5"/>
          <a:stretch>
            <a:fillRect/>
          </a:stretch>
        </p:blipFill>
        <p:spPr>
          <a:xfrm>
            <a:off x="2755642" y="5037721"/>
            <a:ext cx="4491563" cy="1572047"/>
          </a:xfrm>
          <a:prstGeom prst="rect">
            <a:avLst/>
          </a:prstGeom>
        </p:spPr>
      </p:pic>
      <p:sp>
        <p:nvSpPr>
          <p:cNvPr id="4" name="矩形 3">
            <a:extLst>
              <a:ext uri="{FF2B5EF4-FFF2-40B4-BE49-F238E27FC236}">
                <a16:creationId xmlns:a16="http://schemas.microsoft.com/office/drawing/2014/main" id="{634FF77F-CE8C-928C-9313-B8826B96BAE6}"/>
              </a:ext>
            </a:extLst>
          </p:cNvPr>
          <p:cNvSpPr/>
          <p:nvPr/>
        </p:nvSpPr>
        <p:spPr>
          <a:xfrm>
            <a:off x="4727206" y="2637794"/>
            <a:ext cx="2519999" cy="21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CCA6EA0-4152-8265-3F8E-6FFE6149FD87}"/>
              </a:ext>
            </a:extLst>
          </p:cNvPr>
          <p:cNvSpPr/>
          <p:nvPr/>
        </p:nvSpPr>
        <p:spPr>
          <a:xfrm>
            <a:off x="4727206" y="4437794"/>
            <a:ext cx="2519999" cy="14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1D9B8B40-8876-51D8-F324-7B8421D87408}"/>
              </a:ext>
            </a:extLst>
          </p:cNvPr>
          <p:cNvSpPr/>
          <p:nvPr/>
        </p:nvSpPr>
        <p:spPr>
          <a:xfrm>
            <a:off x="4760629" y="6093794"/>
            <a:ext cx="2519999" cy="14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74607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043491" y="1822992"/>
            <a:ext cx="10048062" cy="961289"/>
          </a:xfrm>
          <a:prstGeom prst="rect">
            <a:avLst/>
          </a:prstGeom>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进行测试时，</a:t>
            </a:r>
            <a:r>
              <a:rPr lang="zh-CN" altLang="en-US" sz="2000" dirty="0">
                <a:solidFill>
                  <a:srgbClr val="595959"/>
                </a:solidFill>
                <a:latin typeface="微软雅黑" panose="020B0503020204020204" pitchFamily="34" charset="-122"/>
                <a:ea typeface="微软雅黑" panose="020B0503020204020204" pitchFamily="34" charset="-122"/>
                <a:cs typeface="+mn-ea"/>
              </a:rPr>
              <a:t>当</a:t>
            </a:r>
            <a:r>
              <a:rPr lang="zh-CN" altLang="zh-CN" sz="2000" dirty="0">
                <a:solidFill>
                  <a:srgbClr val="595959"/>
                </a:solidFill>
                <a:latin typeface="微软雅黑" panose="020B0503020204020204" pitchFamily="34" charset="-122"/>
                <a:ea typeface="微软雅黑" panose="020B0503020204020204" pitchFamily="34" charset="-122"/>
                <a:cs typeface="+mn-ea"/>
              </a:rPr>
              <a:t>需要引用大量的测试数据</a:t>
            </a:r>
            <a:r>
              <a:rPr lang="zh-CN" altLang="en-US" sz="2000" dirty="0">
                <a:solidFill>
                  <a:srgbClr val="595959"/>
                </a:solidFill>
                <a:latin typeface="微软雅黑" panose="020B0503020204020204" pitchFamily="34" charset="-122"/>
                <a:ea typeface="微软雅黑" panose="020B0503020204020204" pitchFamily="34" charset="-122"/>
                <a:cs typeface="+mn-ea"/>
              </a:rPr>
              <a:t>并</a:t>
            </a:r>
            <a:r>
              <a:rPr lang="zh-CN" altLang="zh-CN" sz="2000" dirty="0">
                <a:solidFill>
                  <a:srgbClr val="595959"/>
                </a:solidFill>
                <a:latin typeface="微软雅黑" panose="020B0503020204020204" pitchFamily="34" charset="-122"/>
                <a:ea typeface="微软雅黑" panose="020B0503020204020204" pitchFamily="34" charset="-122"/>
                <a:cs typeface="+mn-ea"/>
              </a:rPr>
              <a:t>要求</a:t>
            </a:r>
            <a:r>
              <a:rPr lang="zh-CN" altLang="zh-CN" sz="2000" dirty="0">
                <a:solidFill>
                  <a:srgbClr val="1369B2"/>
                </a:solidFill>
                <a:latin typeface="微软雅黑" panose="020B0503020204020204" pitchFamily="34" charset="-122"/>
                <a:ea typeface="微软雅黑" panose="020B0503020204020204" pitchFamily="34" charset="-122"/>
              </a:rPr>
              <a:t>测试数据能够自增且不能重复时</a:t>
            </a:r>
            <a:r>
              <a:rPr lang="zh-CN" altLang="zh-CN" sz="2000" dirty="0">
                <a:solidFill>
                  <a:srgbClr val="595959"/>
                </a:solidFill>
                <a:latin typeface="微软雅黑" panose="020B0503020204020204" pitchFamily="34" charset="-122"/>
                <a:ea typeface="微软雅黑" panose="020B0503020204020204" pitchFamily="34" charset="-122"/>
                <a:cs typeface="+mn-ea"/>
              </a:rPr>
              <a:t>，则可以使用</a:t>
            </a:r>
            <a:r>
              <a:rPr lang="zh-CN" altLang="zh-CN" sz="2000" dirty="0">
                <a:solidFill>
                  <a:srgbClr val="1369B2"/>
                </a:solidFill>
                <a:latin typeface="微软雅黑" panose="020B0503020204020204" pitchFamily="34" charset="-122"/>
                <a:ea typeface="微软雅黑" panose="020B0503020204020204" pitchFamily="34" charset="-122"/>
              </a:rPr>
              <a:t>计数器</a:t>
            </a:r>
            <a:r>
              <a:rPr lang="zh-CN" altLang="zh-CN" sz="2000" dirty="0">
                <a:solidFill>
                  <a:srgbClr val="595959"/>
                </a:solidFill>
                <a:latin typeface="微软雅黑" panose="020B0503020204020204" pitchFamily="34" charset="-122"/>
                <a:ea typeface="微软雅黑" panose="020B0503020204020204" pitchFamily="34" charset="-122"/>
                <a:cs typeface="+mn-ea"/>
              </a:rPr>
              <a:t>来实现</a:t>
            </a:r>
            <a:r>
              <a:rPr lang="zh-CN" altLang="en-US" sz="2000" dirty="0">
                <a:solidFill>
                  <a:srgbClr val="595959"/>
                </a:solidFill>
                <a:latin typeface="微软雅黑" panose="020B0503020204020204" pitchFamily="34" charset="-122"/>
                <a:ea typeface="微软雅黑" panose="020B0503020204020204" pitchFamily="34" charset="-122"/>
                <a:cs typeface="+mn-ea"/>
              </a:rPr>
              <a:t>。计数器设置界面如下图所示。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圆角矩形 5"/>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5.</a:t>
            </a:r>
            <a:r>
              <a:rPr lang="zh-CN" altLang="en-US" sz="2000">
                <a:latin typeface="微软雅黑" panose="020B0503020204020204" pitchFamily="34" charset="-122"/>
                <a:ea typeface="微软雅黑" panose="020B0503020204020204" pitchFamily="34" charset="-122"/>
              </a:rPr>
              <a:t>计数器</a:t>
            </a:r>
            <a:endParaRPr lang="zh-CN" altLang="en-US"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F2A6AFF2-B34E-D3FA-7809-D0A4E4ABE223}"/>
              </a:ext>
            </a:extLst>
          </p:cNvPr>
          <p:cNvPicPr>
            <a:picLocks noChangeAspect="1"/>
          </p:cNvPicPr>
          <p:nvPr/>
        </p:nvPicPr>
        <p:blipFill>
          <a:blip r:embed="rId3"/>
          <a:stretch>
            <a:fillRect/>
          </a:stretch>
        </p:blipFill>
        <p:spPr>
          <a:xfrm>
            <a:off x="1856460" y="2976865"/>
            <a:ext cx="8477491" cy="3096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43690" y="1130111"/>
            <a:ext cx="4239953" cy="553998"/>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计数器设置界面的主要配置项</a:t>
            </a:r>
            <a:r>
              <a:rPr lang="zh-CN" altLang="en-US" sz="2000" dirty="0">
                <a:solidFill>
                  <a:srgbClr val="595959"/>
                </a:solidFill>
                <a:latin typeface="微软雅黑" panose="020B0503020204020204" pitchFamily="34" charset="-122"/>
                <a:ea typeface="微软雅黑" panose="020B0503020204020204" pitchFamily="34" charset="-122"/>
                <a:cs typeface="+mn-ea"/>
              </a:rPr>
              <a:t>如下。</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2" name="矩形 1"/>
          <p:cNvSpPr/>
          <p:nvPr/>
        </p:nvSpPr>
        <p:spPr>
          <a:xfrm>
            <a:off x="1143690" y="1869565"/>
            <a:ext cx="10114118" cy="4300007"/>
          </a:xfrm>
          <a:prstGeom prst="rect">
            <a:avLst/>
          </a:prstGeom>
        </p:spPr>
        <p:txBody>
          <a:bodyPr wrap="square">
            <a:spAutoFit/>
          </a:bodyPr>
          <a:lstStyle/>
          <a:p>
            <a:pPr marL="285750" lvl="0" indent="-285750">
              <a:lnSpc>
                <a:spcPct val="150000"/>
              </a:lnSpc>
              <a:buFont typeface="Wingdings" panose="05000000000000000000" pitchFamily="2" charset="2"/>
              <a:buChar char="l"/>
            </a:pPr>
            <a:r>
              <a:rPr lang="en-US" altLang="zh-CN" sz="1800" dirty="0">
                <a:solidFill>
                  <a:srgbClr val="595959"/>
                </a:solidFill>
                <a:latin typeface="微软雅黑" panose="020B0503020204020204" pitchFamily="34" charset="-122"/>
                <a:ea typeface="微软雅黑" panose="020B0503020204020204" pitchFamily="34" charset="-122"/>
                <a:cs typeface="+mn-ea"/>
              </a:rPr>
              <a:t>Starting value</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rPr>
              <a:t>计数器的起始值</a:t>
            </a:r>
            <a:r>
              <a:rPr lang="zh-CN" altLang="zh-CN" sz="1800" dirty="0">
                <a:solidFill>
                  <a:srgbClr val="595959"/>
                </a:solidFill>
                <a:latin typeface="微软雅黑" panose="020B0503020204020204" pitchFamily="34" charset="-122"/>
                <a:ea typeface="微软雅黑" panose="020B0503020204020204" pitchFamily="34" charset="-122"/>
                <a:cs typeface="+mn-ea"/>
              </a:rPr>
              <a:t>。</a:t>
            </a:r>
          </a:p>
          <a:p>
            <a:pPr marL="285750" lvl="0" indent="-285750">
              <a:lnSpc>
                <a:spcPct val="150000"/>
              </a:lnSpc>
              <a:buFont typeface="Wingdings" panose="05000000000000000000" pitchFamily="2" charset="2"/>
              <a:buChar char="l"/>
            </a:pPr>
            <a:r>
              <a:rPr lang="zh-CN" altLang="zh-CN" sz="1800" dirty="0">
                <a:solidFill>
                  <a:srgbClr val="595959"/>
                </a:solidFill>
                <a:latin typeface="微软雅黑" panose="020B0503020204020204" pitchFamily="34" charset="-122"/>
                <a:ea typeface="微软雅黑" panose="020B0503020204020204" pitchFamily="34" charset="-122"/>
                <a:cs typeface="+mn-ea"/>
              </a:rPr>
              <a:t>递增：</a:t>
            </a:r>
            <a:r>
              <a:rPr lang="zh-CN" altLang="zh-CN" sz="1800" dirty="0">
                <a:solidFill>
                  <a:srgbClr val="1369B2"/>
                </a:solidFill>
                <a:latin typeface="微软雅黑" panose="020B0503020204020204" pitchFamily="34" charset="-122"/>
                <a:ea typeface="微软雅黑" panose="020B0503020204020204" pitchFamily="34" charset="-122"/>
              </a:rPr>
              <a:t>计数器递增的值</a:t>
            </a:r>
            <a:r>
              <a:rPr lang="zh-CN" altLang="zh-CN" sz="1800" dirty="0">
                <a:solidFill>
                  <a:srgbClr val="595959"/>
                </a:solidFill>
                <a:latin typeface="微软雅黑" panose="020B0503020204020204" pitchFamily="34" charset="-122"/>
                <a:ea typeface="微软雅黑" panose="020B0503020204020204" pitchFamily="34" charset="-122"/>
                <a:cs typeface="+mn-ea"/>
              </a:rPr>
              <a:t>。</a:t>
            </a:r>
          </a:p>
          <a:p>
            <a:pPr marL="285750" lvl="0" indent="-285750">
              <a:lnSpc>
                <a:spcPct val="150000"/>
              </a:lnSpc>
              <a:buFont typeface="Wingdings" panose="05000000000000000000" pitchFamily="2" charset="2"/>
              <a:buChar char="l"/>
            </a:pPr>
            <a:r>
              <a:rPr lang="en-US" altLang="zh-CN" sz="1800" dirty="0">
                <a:solidFill>
                  <a:srgbClr val="595959"/>
                </a:solidFill>
                <a:latin typeface="微软雅黑" panose="020B0503020204020204" pitchFamily="34" charset="-122"/>
                <a:ea typeface="微软雅黑" panose="020B0503020204020204" pitchFamily="34" charset="-122"/>
                <a:cs typeface="+mn-ea"/>
              </a:rPr>
              <a:t>Maximum value</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rPr>
              <a:t>计数器的最大值</a:t>
            </a:r>
            <a:r>
              <a:rPr lang="zh-CN" altLang="zh-CN" sz="1800" dirty="0">
                <a:solidFill>
                  <a:srgbClr val="595959"/>
                </a:solidFill>
                <a:latin typeface="微软雅黑" panose="020B0503020204020204" pitchFamily="34" charset="-122"/>
                <a:ea typeface="微软雅黑" panose="020B0503020204020204" pitchFamily="34" charset="-122"/>
                <a:cs typeface="+mn-ea"/>
              </a:rPr>
              <a:t>。</a:t>
            </a:r>
          </a:p>
          <a:p>
            <a:pPr marL="285750" lvl="0" indent="-285750">
              <a:lnSpc>
                <a:spcPct val="150000"/>
              </a:lnSpc>
              <a:buFont typeface="Wingdings" panose="05000000000000000000" pitchFamily="2" charset="2"/>
              <a:buChar char="l"/>
            </a:pPr>
            <a:r>
              <a:rPr lang="zh-CN" altLang="zh-CN" sz="1800" dirty="0">
                <a:solidFill>
                  <a:srgbClr val="595959"/>
                </a:solidFill>
                <a:latin typeface="微软雅黑" panose="020B0503020204020204" pitchFamily="34" charset="-122"/>
                <a:ea typeface="微软雅黑" panose="020B0503020204020204" pitchFamily="34" charset="-122"/>
                <a:cs typeface="+mn-ea"/>
              </a:rPr>
              <a:t>数字格式：</a:t>
            </a:r>
            <a:r>
              <a:rPr lang="zh-CN" altLang="zh-CN" sz="1800" dirty="0">
                <a:solidFill>
                  <a:srgbClr val="1369B2"/>
                </a:solidFill>
                <a:latin typeface="微软雅黑" panose="020B0503020204020204" pitchFamily="34" charset="-122"/>
                <a:ea typeface="微软雅黑" panose="020B0503020204020204" pitchFamily="34" charset="-122"/>
              </a:rPr>
              <a:t>可选格式</a:t>
            </a:r>
            <a:r>
              <a:rPr lang="zh-CN" altLang="zh-CN" sz="1800" dirty="0">
                <a:solidFill>
                  <a:srgbClr val="595959"/>
                </a:solidFill>
                <a:latin typeface="微软雅黑" panose="020B0503020204020204" pitchFamily="34" charset="-122"/>
                <a:ea typeface="微软雅黑" panose="020B0503020204020204" pitchFamily="34" charset="-122"/>
                <a:cs typeface="+mn-ea"/>
              </a:rPr>
              <a:t>，例如设置为</a:t>
            </a:r>
            <a:r>
              <a:rPr lang="en-US" altLang="zh-CN" sz="1800" dirty="0">
                <a:solidFill>
                  <a:srgbClr val="595959"/>
                </a:solidFill>
                <a:latin typeface="微软雅黑" panose="020B0503020204020204" pitchFamily="34" charset="-122"/>
                <a:ea typeface="微软雅黑" panose="020B0503020204020204" pitchFamily="34" charset="-122"/>
                <a:cs typeface="+mn-ea"/>
              </a:rPr>
              <a:t>000</a:t>
            </a:r>
            <a:r>
              <a:rPr lang="zh-CN" altLang="zh-CN" sz="1800" dirty="0">
                <a:solidFill>
                  <a:srgbClr val="595959"/>
                </a:solidFill>
                <a:latin typeface="微软雅黑" panose="020B0503020204020204" pitchFamily="34" charset="-122"/>
                <a:ea typeface="微软雅黑" panose="020B0503020204020204" pitchFamily="34" charset="-122"/>
                <a:cs typeface="+mn-ea"/>
              </a:rPr>
              <a:t>，格式化后为</a:t>
            </a:r>
            <a:r>
              <a:rPr lang="en-US" altLang="zh-CN" sz="1800" dirty="0">
                <a:solidFill>
                  <a:srgbClr val="595959"/>
                </a:solidFill>
                <a:latin typeface="微软雅黑" panose="020B0503020204020204" pitchFamily="34" charset="-122"/>
                <a:ea typeface="微软雅黑" panose="020B0503020204020204" pitchFamily="34" charset="-122"/>
                <a:cs typeface="+mn-ea"/>
              </a:rPr>
              <a:t>001</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en-US" altLang="zh-CN" sz="1800" dirty="0">
                <a:solidFill>
                  <a:srgbClr val="595959"/>
                </a:solidFill>
                <a:latin typeface="微软雅黑" panose="020B0503020204020204" pitchFamily="34" charset="-122"/>
                <a:ea typeface="微软雅黑" panose="020B0503020204020204" pitchFamily="34" charset="-122"/>
                <a:cs typeface="+mn-ea"/>
              </a:rPr>
              <a:t>002</a:t>
            </a:r>
            <a:r>
              <a:rPr lang="zh-CN" altLang="zh-CN" sz="1800" dirty="0">
                <a:solidFill>
                  <a:srgbClr val="595959"/>
                </a:solidFill>
                <a:latin typeface="微软雅黑" panose="020B0503020204020204" pitchFamily="34" charset="-122"/>
                <a:ea typeface="微软雅黑" panose="020B0503020204020204" pitchFamily="34" charset="-122"/>
                <a:cs typeface="+mn-ea"/>
              </a:rPr>
              <a:t>。</a:t>
            </a:r>
          </a:p>
          <a:p>
            <a:pPr marL="285750" lvl="0" indent="-285750">
              <a:lnSpc>
                <a:spcPct val="150000"/>
              </a:lnSpc>
              <a:buFont typeface="Wingdings" panose="05000000000000000000" pitchFamily="2" charset="2"/>
              <a:buChar char="l"/>
            </a:pPr>
            <a:r>
              <a:rPr lang="zh-CN" altLang="zh-CN" sz="1800" dirty="0">
                <a:solidFill>
                  <a:srgbClr val="595959"/>
                </a:solidFill>
                <a:latin typeface="微软雅黑" panose="020B0503020204020204" pitchFamily="34" charset="-122"/>
                <a:ea typeface="微软雅黑" panose="020B0503020204020204" pitchFamily="34" charset="-122"/>
                <a:cs typeface="+mn-ea"/>
              </a:rPr>
              <a:t>引用</a:t>
            </a:r>
            <a:r>
              <a:rPr lang="zh-CN" altLang="zh-CN" sz="1800">
                <a:solidFill>
                  <a:srgbClr val="595959"/>
                </a:solidFill>
                <a:latin typeface="微软雅黑" panose="020B0503020204020204" pitchFamily="34" charset="-122"/>
                <a:ea typeface="微软雅黑" panose="020B0503020204020204" pitchFamily="34" charset="-122"/>
                <a:cs typeface="+mn-ea"/>
              </a:rPr>
              <a:t>名称：</a:t>
            </a:r>
            <a:r>
              <a:rPr lang="zh-CN" altLang="en-US" sz="1800">
                <a:solidFill>
                  <a:srgbClr val="595959"/>
                </a:solidFill>
                <a:latin typeface="微软雅黑" panose="020B0503020204020204" pitchFamily="34" charset="-122"/>
                <a:ea typeface="微软雅黑" panose="020B0503020204020204" pitchFamily="34" charset="-122"/>
                <a:cs typeface="+mn-ea"/>
              </a:rPr>
              <a:t>用于</a:t>
            </a:r>
            <a:r>
              <a:rPr lang="zh-CN" altLang="zh-CN" sz="1800">
                <a:solidFill>
                  <a:srgbClr val="1369B2"/>
                </a:solidFill>
                <a:latin typeface="微软雅黑" panose="020B0503020204020204" pitchFamily="34" charset="-122"/>
                <a:ea typeface="微软雅黑" panose="020B0503020204020204" pitchFamily="34" charset="-122"/>
              </a:rPr>
              <a:t>设置</a:t>
            </a:r>
            <a:r>
              <a:rPr lang="zh-CN" altLang="zh-CN" sz="1800" dirty="0">
                <a:solidFill>
                  <a:srgbClr val="1369B2"/>
                </a:solidFill>
                <a:latin typeface="微软雅黑" panose="020B0503020204020204" pitchFamily="34" charset="-122"/>
                <a:ea typeface="微软雅黑" panose="020B0503020204020204" pitchFamily="34" charset="-122"/>
              </a:rPr>
              <a:t>变量名</a:t>
            </a:r>
            <a:r>
              <a:rPr lang="zh-CN" altLang="zh-CN" sz="1800" dirty="0">
                <a:solidFill>
                  <a:srgbClr val="595959"/>
                </a:solidFill>
                <a:latin typeface="微软雅黑" panose="020B0503020204020204" pitchFamily="34" charset="-122"/>
                <a:ea typeface="微软雅黑" panose="020B0503020204020204" pitchFamily="34" charset="-122"/>
                <a:cs typeface="+mn-ea"/>
              </a:rPr>
              <a:t>，引用的方式为</a:t>
            </a:r>
            <a:r>
              <a:rPr lang="en-US" altLang="zh-CN" sz="1800" dirty="0">
                <a:solidFill>
                  <a:srgbClr val="1369B2"/>
                </a:solidFill>
                <a:latin typeface="微软雅黑" panose="020B0503020204020204" pitchFamily="34" charset="-122"/>
                <a:ea typeface="微软雅黑" panose="020B0503020204020204" pitchFamily="34" charset="-122"/>
              </a:rPr>
              <a:t>${</a:t>
            </a:r>
            <a:r>
              <a:rPr lang="zh-CN" altLang="zh-CN" sz="1800" dirty="0">
                <a:solidFill>
                  <a:srgbClr val="1369B2"/>
                </a:solidFill>
                <a:latin typeface="微软雅黑" panose="020B0503020204020204" pitchFamily="34" charset="-122"/>
                <a:ea typeface="微软雅黑" panose="020B0503020204020204" pitchFamily="34" charset="-122"/>
              </a:rPr>
              <a:t>变量名</a:t>
            </a:r>
            <a:r>
              <a:rPr lang="en-US" altLang="zh-CN" sz="1800" dirty="0">
                <a:solidFill>
                  <a:srgbClr val="1369B2"/>
                </a:solidFill>
                <a:latin typeface="微软雅黑" panose="020B0503020204020204" pitchFamily="34" charset="-122"/>
                <a:ea typeface="微软雅黑" panose="020B0503020204020204" pitchFamily="34" charset="-122"/>
              </a:rPr>
              <a:t>}</a:t>
            </a:r>
            <a:r>
              <a:rPr lang="zh-CN" altLang="zh-CN" sz="1800" dirty="0">
                <a:solidFill>
                  <a:srgbClr val="595959"/>
                </a:solidFill>
                <a:latin typeface="微软雅黑" panose="020B0503020204020204" pitchFamily="34" charset="-122"/>
                <a:ea typeface="微软雅黑" panose="020B0503020204020204" pitchFamily="34" charset="-122"/>
                <a:cs typeface="+mn-ea"/>
              </a:rPr>
              <a:t>。</a:t>
            </a:r>
          </a:p>
          <a:p>
            <a:pPr marL="285750" lvl="0" indent="-285750">
              <a:lnSpc>
                <a:spcPct val="150000"/>
              </a:lnSpc>
              <a:buFont typeface="Wingdings" panose="05000000000000000000" pitchFamily="2" charset="2"/>
              <a:buChar char="l"/>
            </a:pPr>
            <a:r>
              <a:rPr lang="zh-CN" altLang="zh-CN" sz="1800" dirty="0">
                <a:solidFill>
                  <a:srgbClr val="595959"/>
                </a:solidFill>
                <a:latin typeface="微软雅黑" panose="020B0503020204020204" pitchFamily="34" charset="-122"/>
                <a:ea typeface="微软雅黑" panose="020B0503020204020204" pitchFamily="34" charset="-122"/>
                <a:cs typeface="+mn-ea"/>
              </a:rPr>
              <a:t>与每用户独立的跟踪计数器：每个线程都有自己的计数器。如果</a:t>
            </a:r>
            <a:r>
              <a:rPr lang="zh-CN" altLang="zh-CN" sz="1800">
                <a:solidFill>
                  <a:srgbClr val="595959"/>
                </a:solidFill>
                <a:latin typeface="微软雅黑" panose="020B0503020204020204" pitchFamily="34" charset="-122"/>
                <a:ea typeface="微软雅黑" panose="020B0503020204020204" pitchFamily="34" charset="-122"/>
                <a:cs typeface="+mn-ea"/>
              </a:rPr>
              <a:t>勾选该</a:t>
            </a:r>
            <a:r>
              <a:rPr lang="zh-CN" altLang="en-US" sz="1800">
                <a:solidFill>
                  <a:srgbClr val="595959"/>
                </a:solidFill>
                <a:latin typeface="微软雅黑" panose="020B0503020204020204" pitchFamily="34" charset="-122"/>
                <a:ea typeface="微软雅黑" panose="020B0503020204020204" pitchFamily="34" charset="-122"/>
                <a:cs typeface="+mn-ea"/>
              </a:rPr>
              <a:t>复选框</a:t>
            </a:r>
            <a:r>
              <a:rPr lang="zh-CN" altLang="zh-CN" sz="1800">
                <a:solidFill>
                  <a:srgbClr val="595959"/>
                </a:solidFill>
                <a:latin typeface="微软雅黑" panose="020B0503020204020204" pitchFamily="34" charset="-122"/>
                <a:ea typeface="微软雅黑" panose="020B0503020204020204" pitchFamily="34" charset="-122"/>
                <a:cs typeface="+mn-ea"/>
              </a:rPr>
              <a:t>，</a:t>
            </a:r>
            <a:r>
              <a:rPr lang="zh-CN" altLang="zh-CN" sz="1800" dirty="0">
                <a:solidFill>
                  <a:srgbClr val="595959"/>
                </a:solidFill>
                <a:latin typeface="微软雅黑" panose="020B0503020204020204" pitchFamily="34" charset="-122"/>
                <a:ea typeface="微软雅黑" panose="020B0503020204020204" pitchFamily="34" charset="-122"/>
                <a:cs typeface="+mn-ea"/>
              </a:rPr>
              <a:t>则用户</a:t>
            </a:r>
            <a:r>
              <a:rPr lang="en-US" altLang="zh-CN" sz="1800" dirty="0">
                <a:solidFill>
                  <a:srgbClr val="595959"/>
                </a:solidFill>
                <a:latin typeface="微软雅黑" panose="020B0503020204020204" pitchFamily="34" charset="-122"/>
                <a:ea typeface="微软雅黑" panose="020B0503020204020204" pitchFamily="34" charset="-122"/>
                <a:cs typeface="+mn-ea"/>
              </a:rPr>
              <a:t>1</a:t>
            </a:r>
            <a:r>
              <a:rPr lang="zh-CN" altLang="zh-CN" sz="1800" dirty="0">
                <a:solidFill>
                  <a:srgbClr val="595959"/>
                </a:solidFill>
                <a:latin typeface="微软雅黑" panose="020B0503020204020204" pitchFamily="34" charset="-122"/>
                <a:ea typeface="微软雅黑" panose="020B0503020204020204" pitchFamily="34" charset="-122"/>
                <a:cs typeface="+mn-ea"/>
              </a:rPr>
              <a:t>获取的值为</a:t>
            </a:r>
            <a:r>
              <a:rPr lang="en-US" altLang="zh-CN" sz="1800" dirty="0">
                <a:solidFill>
                  <a:srgbClr val="595959"/>
                </a:solidFill>
                <a:latin typeface="微软雅黑" panose="020B0503020204020204" pitchFamily="34" charset="-122"/>
                <a:ea typeface="微软雅黑" panose="020B0503020204020204" pitchFamily="34" charset="-122"/>
                <a:cs typeface="+mn-ea"/>
              </a:rPr>
              <a:t>1</a:t>
            </a:r>
            <a:r>
              <a:rPr lang="zh-CN" altLang="zh-CN" sz="1800" dirty="0">
                <a:solidFill>
                  <a:srgbClr val="595959"/>
                </a:solidFill>
                <a:latin typeface="微软雅黑" panose="020B0503020204020204" pitchFamily="34" charset="-122"/>
                <a:ea typeface="微软雅黑" panose="020B0503020204020204" pitchFamily="34" charset="-122"/>
                <a:cs typeface="+mn-ea"/>
              </a:rPr>
              <a:t>，用户</a:t>
            </a:r>
            <a:r>
              <a:rPr lang="en-US" altLang="zh-CN" sz="1800" dirty="0">
                <a:solidFill>
                  <a:srgbClr val="595959"/>
                </a:solidFill>
                <a:latin typeface="微软雅黑" panose="020B0503020204020204" pitchFamily="34" charset="-122"/>
                <a:ea typeface="微软雅黑" panose="020B0503020204020204" pitchFamily="34" charset="-122"/>
                <a:cs typeface="+mn-ea"/>
              </a:rPr>
              <a:t>2</a:t>
            </a:r>
            <a:r>
              <a:rPr lang="zh-CN" altLang="zh-CN" sz="1800" dirty="0">
                <a:solidFill>
                  <a:srgbClr val="595959"/>
                </a:solidFill>
                <a:latin typeface="微软雅黑" panose="020B0503020204020204" pitchFamily="34" charset="-122"/>
                <a:ea typeface="微软雅黑" panose="020B0503020204020204" pitchFamily="34" charset="-122"/>
                <a:cs typeface="+mn-ea"/>
              </a:rPr>
              <a:t>获取的值为</a:t>
            </a:r>
            <a:r>
              <a:rPr lang="en-US" altLang="zh-CN" sz="1800" dirty="0">
                <a:solidFill>
                  <a:srgbClr val="595959"/>
                </a:solidFill>
                <a:latin typeface="微软雅黑" panose="020B0503020204020204" pitchFamily="34" charset="-122"/>
                <a:ea typeface="微软雅黑" panose="020B0503020204020204" pitchFamily="34" charset="-122"/>
                <a:cs typeface="+mn-ea"/>
              </a:rPr>
              <a:t>2</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rPr>
              <a:t>如果不</a:t>
            </a:r>
            <a:r>
              <a:rPr lang="zh-CN" altLang="zh-CN" sz="1800">
                <a:solidFill>
                  <a:srgbClr val="1369B2"/>
                </a:solidFill>
                <a:latin typeface="微软雅黑" panose="020B0503020204020204" pitchFamily="34" charset="-122"/>
                <a:ea typeface="微软雅黑" panose="020B0503020204020204" pitchFamily="34" charset="-122"/>
              </a:rPr>
              <a:t>勾选该</a:t>
            </a:r>
            <a:r>
              <a:rPr lang="zh-CN" altLang="en-US" sz="1800">
                <a:solidFill>
                  <a:srgbClr val="1369B2"/>
                </a:solidFill>
                <a:latin typeface="微软雅黑" panose="020B0503020204020204" pitchFamily="34" charset="-122"/>
                <a:ea typeface="微软雅黑" panose="020B0503020204020204" pitchFamily="34" charset="-122"/>
              </a:rPr>
              <a:t>复选框</a:t>
            </a:r>
            <a:r>
              <a:rPr lang="zh-CN" altLang="zh-CN" sz="1800">
                <a:solidFill>
                  <a:srgbClr val="595959"/>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rPr>
              <a:t>就表示全局计数器</a:t>
            </a:r>
            <a:r>
              <a:rPr lang="zh-CN" altLang="zh-CN" sz="1800" dirty="0">
                <a:solidFill>
                  <a:srgbClr val="595959"/>
                </a:solidFill>
                <a:latin typeface="微软雅黑" panose="020B0503020204020204" pitchFamily="34" charset="-122"/>
                <a:ea typeface="微软雅黑" panose="020B0503020204020204" pitchFamily="34" charset="-122"/>
                <a:cs typeface="+mn-ea"/>
              </a:rPr>
              <a:t>，则用户</a:t>
            </a:r>
            <a:r>
              <a:rPr lang="en-US" altLang="zh-CN" sz="1800" dirty="0">
                <a:solidFill>
                  <a:srgbClr val="595959"/>
                </a:solidFill>
                <a:latin typeface="微软雅黑" panose="020B0503020204020204" pitchFamily="34" charset="-122"/>
                <a:ea typeface="微软雅黑" panose="020B0503020204020204" pitchFamily="34" charset="-122"/>
                <a:cs typeface="+mn-ea"/>
              </a:rPr>
              <a:t>1</a:t>
            </a:r>
            <a:r>
              <a:rPr lang="zh-CN" altLang="zh-CN" sz="1800" dirty="0">
                <a:solidFill>
                  <a:srgbClr val="595959"/>
                </a:solidFill>
                <a:latin typeface="微软雅黑" panose="020B0503020204020204" pitchFamily="34" charset="-122"/>
                <a:ea typeface="微软雅黑" panose="020B0503020204020204" pitchFamily="34" charset="-122"/>
                <a:cs typeface="+mn-ea"/>
              </a:rPr>
              <a:t>获取的值为</a:t>
            </a:r>
            <a:r>
              <a:rPr lang="en-US" altLang="zh-CN" sz="1800" dirty="0">
                <a:solidFill>
                  <a:srgbClr val="595959"/>
                </a:solidFill>
                <a:latin typeface="微软雅黑" panose="020B0503020204020204" pitchFamily="34" charset="-122"/>
                <a:ea typeface="微软雅黑" panose="020B0503020204020204" pitchFamily="34" charset="-122"/>
                <a:cs typeface="+mn-ea"/>
              </a:rPr>
              <a:t>1</a:t>
            </a:r>
            <a:r>
              <a:rPr lang="zh-CN" altLang="zh-CN" sz="1800" dirty="0">
                <a:solidFill>
                  <a:srgbClr val="595959"/>
                </a:solidFill>
                <a:latin typeface="微软雅黑" panose="020B0503020204020204" pitchFamily="34" charset="-122"/>
                <a:ea typeface="微软雅黑" panose="020B0503020204020204" pitchFamily="34" charset="-122"/>
                <a:cs typeface="+mn-ea"/>
              </a:rPr>
              <a:t>，用户</a:t>
            </a:r>
            <a:r>
              <a:rPr lang="en-US" altLang="zh-CN" sz="1800" dirty="0">
                <a:solidFill>
                  <a:srgbClr val="595959"/>
                </a:solidFill>
                <a:latin typeface="微软雅黑" panose="020B0503020204020204" pitchFamily="34" charset="-122"/>
                <a:ea typeface="微软雅黑" panose="020B0503020204020204" pitchFamily="34" charset="-122"/>
                <a:cs typeface="+mn-ea"/>
              </a:rPr>
              <a:t>2</a:t>
            </a:r>
            <a:r>
              <a:rPr lang="zh-CN" altLang="zh-CN" sz="1800" dirty="0">
                <a:solidFill>
                  <a:srgbClr val="595959"/>
                </a:solidFill>
                <a:latin typeface="微软雅黑" panose="020B0503020204020204" pitchFamily="34" charset="-122"/>
                <a:ea typeface="微软雅黑" panose="020B0503020204020204" pitchFamily="34" charset="-122"/>
                <a:cs typeface="+mn-ea"/>
              </a:rPr>
              <a:t>获取的值也是</a:t>
            </a:r>
            <a:r>
              <a:rPr lang="en-US" altLang="zh-CN" sz="1800" dirty="0">
                <a:solidFill>
                  <a:srgbClr val="595959"/>
                </a:solidFill>
                <a:latin typeface="微软雅黑" panose="020B0503020204020204" pitchFamily="34" charset="-122"/>
                <a:ea typeface="微软雅黑" panose="020B0503020204020204" pitchFamily="34" charset="-122"/>
                <a:cs typeface="+mn-ea"/>
              </a:rPr>
              <a:t>1</a:t>
            </a:r>
            <a:r>
              <a:rPr lang="zh-CN" altLang="zh-CN" sz="1800" dirty="0">
                <a:solidFill>
                  <a:srgbClr val="595959"/>
                </a:solidFill>
                <a:latin typeface="微软雅黑" panose="020B0503020204020204" pitchFamily="34" charset="-122"/>
                <a:ea typeface="微软雅黑" panose="020B0503020204020204" pitchFamily="34" charset="-122"/>
                <a:cs typeface="+mn-ea"/>
              </a:rPr>
              <a:t>。</a:t>
            </a:r>
          </a:p>
          <a:p>
            <a:pPr marL="285750" lvl="0" indent="-285750">
              <a:lnSpc>
                <a:spcPct val="150000"/>
              </a:lnSpc>
              <a:buFont typeface="Wingdings" panose="05000000000000000000" pitchFamily="2" charset="2"/>
              <a:buChar char="l"/>
            </a:pPr>
            <a:r>
              <a:rPr lang="zh-CN" altLang="zh-CN" sz="1800" dirty="0">
                <a:solidFill>
                  <a:srgbClr val="595959"/>
                </a:solidFill>
                <a:latin typeface="微软雅黑" panose="020B0503020204020204" pitchFamily="34" charset="-122"/>
                <a:ea typeface="微软雅黑" panose="020B0503020204020204" pitchFamily="34" charset="-122"/>
                <a:cs typeface="+mn-ea"/>
              </a:rPr>
              <a:t>在每个线程组迭代上重置计数器：</a:t>
            </a:r>
            <a:r>
              <a:rPr lang="zh-CN" altLang="zh-CN" sz="1800" dirty="0">
                <a:solidFill>
                  <a:srgbClr val="1369B2"/>
                </a:solidFill>
                <a:latin typeface="微软雅黑" panose="020B0503020204020204" pitchFamily="34" charset="-122"/>
                <a:ea typeface="微软雅黑" panose="020B0503020204020204" pitchFamily="34" charset="-122"/>
              </a:rPr>
              <a:t>可选项</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zh-CN" altLang="zh-CN" sz="1800">
                <a:solidFill>
                  <a:srgbClr val="595959"/>
                </a:solidFill>
                <a:latin typeface="微软雅黑" panose="020B0503020204020204" pitchFamily="34" charset="-122"/>
                <a:ea typeface="微软雅黑" panose="020B0503020204020204" pitchFamily="34" charset="-122"/>
                <a:cs typeface="+mn-ea"/>
              </a:rPr>
              <a:t>当勾选</a:t>
            </a:r>
            <a:r>
              <a:rPr lang="zh-CN" altLang="en-US" sz="1800">
                <a:solidFill>
                  <a:srgbClr val="1369B2"/>
                </a:solidFill>
                <a:latin typeface="微软雅黑" panose="020B0503020204020204" pitchFamily="34" charset="-122"/>
                <a:ea typeface="微软雅黑" panose="020B0503020204020204" pitchFamily="34" charset="-122"/>
              </a:rPr>
              <a:t>“</a:t>
            </a:r>
            <a:r>
              <a:rPr lang="zh-CN" altLang="zh-CN" sz="1800">
                <a:solidFill>
                  <a:srgbClr val="1369B2"/>
                </a:solidFill>
                <a:latin typeface="微软雅黑" panose="020B0503020204020204" pitchFamily="34" charset="-122"/>
                <a:ea typeface="微软雅黑" panose="020B0503020204020204" pitchFamily="34" charset="-122"/>
              </a:rPr>
              <a:t>与每用户独立的跟踪计数器</a:t>
            </a:r>
            <a:r>
              <a:rPr lang="zh-CN" altLang="en-US" sz="1800">
                <a:solidFill>
                  <a:srgbClr val="1369B2"/>
                </a:solidFill>
                <a:latin typeface="微软雅黑" panose="020B0503020204020204" pitchFamily="34" charset="-122"/>
                <a:ea typeface="微软雅黑" panose="020B0503020204020204" pitchFamily="34" charset="-122"/>
              </a:rPr>
              <a:t>”</a:t>
            </a:r>
            <a:r>
              <a:rPr lang="zh-CN" altLang="en-US" sz="1800">
                <a:solidFill>
                  <a:srgbClr val="595959"/>
                </a:solidFill>
                <a:latin typeface="微软雅黑" panose="020B0503020204020204" pitchFamily="34" charset="-122"/>
                <a:ea typeface="微软雅黑" panose="020B0503020204020204" pitchFamily="34" charset="-122"/>
                <a:cs typeface="+mn-ea"/>
              </a:rPr>
              <a:t>复选框</a:t>
            </a:r>
            <a:r>
              <a:rPr lang="zh-CN" altLang="zh-CN" sz="1800">
                <a:solidFill>
                  <a:srgbClr val="595959"/>
                </a:solidFill>
                <a:latin typeface="微软雅黑" panose="020B0503020204020204" pitchFamily="34" charset="-122"/>
                <a:ea typeface="微软雅黑" panose="020B0503020204020204" pitchFamily="34" charset="-122"/>
                <a:cs typeface="+mn-ea"/>
              </a:rPr>
              <a:t>时</a:t>
            </a:r>
            <a:r>
              <a:rPr lang="zh-CN" altLang="zh-CN" sz="1800" dirty="0">
                <a:solidFill>
                  <a:srgbClr val="595959"/>
                </a:solidFill>
                <a:latin typeface="微软雅黑" panose="020B0503020204020204" pitchFamily="34" charset="-122"/>
                <a:ea typeface="微软雅黑" panose="020B0503020204020204" pitchFamily="34" charset="-122"/>
                <a:cs typeface="+mn-ea"/>
              </a:rPr>
              <a:t>才可以使用。</a:t>
            </a:r>
            <a:r>
              <a:rPr lang="zh-CN" altLang="zh-CN" sz="1800">
                <a:solidFill>
                  <a:srgbClr val="1369B2"/>
                </a:solidFill>
                <a:latin typeface="微软雅黑" panose="020B0503020204020204" pitchFamily="34" charset="-122"/>
                <a:ea typeface="微软雅黑" panose="020B0503020204020204" pitchFamily="34" charset="-122"/>
              </a:rPr>
              <a:t>如果勾选</a:t>
            </a:r>
            <a:r>
              <a:rPr lang="zh-CN" altLang="en-US" sz="1800">
                <a:solidFill>
                  <a:srgbClr val="1369B2"/>
                </a:solidFill>
                <a:latin typeface="微软雅黑" panose="020B0503020204020204" pitchFamily="34" charset="-122"/>
                <a:ea typeface="微软雅黑" panose="020B0503020204020204" pitchFamily="34" charset="-122"/>
              </a:rPr>
              <a:t>了该复选框</a:t>
            </a:r>
            <a:r>
              <a:rPr lang="zh-CN" altLang="zh-CN" sz="1800">
                <a:solidFill>
                  <a:srgbClr val="595959"/>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rPr>
              <a:t>则每次线程组迭代都会重置计数器的值</a:t>
            </a:r>
            <a:r>
              <a:rPr lang="zh-CN" altLang="zh-CN" sz="1800" dirty="0">
                <a:solidFill>
                  <a:srgbClr val="595959"/>
                </a:solidFill>
                <a:latin typeface="微软雅黑" panose="020B0503020204020204" pitchFamily="34" charset="-122"/>
                <a:ea typeface="微软雅黑" panose="020B0503020204020204" pitchFamily="34" charset="-122"/>
                <a:cs typeface="+mn-ea"/>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048440" y="1000634"/>
            <a:ext cx="10077486" cy="1477328"/>
          </a:xfrm>
          <a:prstGeom prst="rect">
            <a:avLst/>
          </a:prstGeom>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zh-CN" altLang="zh-CN" sz="2000" dirty="0">
                <a:solidFill>
                  <a:srgbClr val="1369B2"/>
                </a:solidFill>
                <a:latin typeface="微软雅黑" panose="020B0503020204020204" pitchFamily="34" charset="-122"/>
                <a:ea typeface="微软雅黑" panose="020B0503020204020204" pitchFamily="34" charset="-122"/>
              </a:rPr>
              <a:t>计数器</a:t>
            </a:r>
            <a:r>
              <a:rPr lang="zh-CN" altLang="zh-CN" sz="2000" dirty="0">
                <a:solidFill>
                  <a:srgbClr val="595959"/>
                </a:solidFill>
                <a:latin typeface="微软雅黑" panose="020B0503020204020204" pitchFamily="34" charset="-122"/>
                <a:ea typeface="微软雅黑" panose="020B0503020204020204" pitchFamily="34" charset="-122"/>
                <a:cs typeface="+mn-ea"/>
              </a:rPr>
              <a:t>的使用</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本案例要求使用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发送一个</a:t>
            </a:r>
            <a:r>
              <a:rPr lang="en-US" altLang="zh-CN" sz="2000" dirty="0">
                <a:solidFill>
                  <a:srgbClr val="1369B2"/>
                </a:solidFill>
                <a:latin typeface="微软雅黑" panose="020B0503020204020204" pitchFamily="34" charset="-122"/>
                <a:ea typeface="微软雅黑" panose="020B0503020204020204" pitchFamily="34" charset="-122"/>
              </a:rPr>
              <a:t>POST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，请求地址为</a:t>
            </a:r>
            <a:r>
              <a:rPr lang="en-US" altLang="zh-CN" sz="2000" dirty="0">
                <a:solidFill>
                  <a:srgbClr val="1369B2"/>
                </a:solidFill>
                <a:latin typeface="微软雅黑" panose="020B0503020204020204" pitchFamily="34" charset="-122"/>
                <a:ea typeface="微软雅黑" panose="020B0503020204020204" pitchFamily="34" charset="-122"/>
              </a:rPr>
              <a:t>http://www.baidu.com</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要求发送请求时</a:t>
            </a:r>
            <a:r>
              <a:rPr lang="zh-CN" altLang="en-US" sz="2000" dirty="0">
                <a:solidFill>
                  <a:srgbClr val="1369B2"/>
                </a:solidFill>
                <a:latin typeface="微软雅黑" panose="020B0503020204020204" pitchFamily="34" charset="-122"/>
                <a:ea typeface="微软雅黑" panose="020B0503020204020204" pitchFamily="34" charset="-122"/>
              </a:rPr>
              <a:t>携带参数</a:t>
            </a:r>
            <a:r>
              <a:rPr lang="en-US" altLang="zh-CN" sz="2000" dirty="0">
                <a:solidFill>
                  <a:srgbClr val="1369B2"/>
                </a:solidFill>
                <a:latin typeface="微软雅黑" panose="020B0503020204020204" pitchFamily="34" charset="-122"/>
                <a:ea typeface="微软雅黑" panose="020B0503020204020204" pitchFamily="34" charset="-122"/>
              </a:rPr>
              <a:t>id</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并</a:t>
            </a:r>
            <a:r>
              <a:rPr lang="zh-CN" altLang="en-US" sz="2000" dirty="0">
                <a:solidFill>
                  <a:srgbClr val="1369B2"/>
                </a:solidFill>
                <a:latin typeface="微软雅黑" panose="020B0503020204020204" pitchFamily="34" charset="-122"/>
                <a:ea typeface="微软雅黑" panose="020B0503020204020204" pitchFamily="34" charset="-122"/>
              </a:rPr>
              <a:t>循环请求</a:t>
            </a:r>
            <a:r>
              <a:rPr lang="en-US" altLang="zh-CN" sz="2000" dirty="0">
                <a:solidFill>
                  <a:srgbClr val="1369B2"/>
                </a:solidFill>
                <a:latin typeface="微软雅黑" panose="020B0503020204020204" pitchFamily="34" charset="-122"/>
                <a:ea typeface="微软雅黑" panose="020B0503020204020204" pitchFamily="34" charset="-122"/>
              </a:rPr>
              <a:t>6</a:t>
            </a:r>
            <a:r>
              <a:rPr lang="zh-CN" altLang="en-US" sz="2000" dirty="0">
                <a:solidFill>
                  <a:srgbClr val="1369B2"/>
                </a:solidFill>
                <a:latin typeface="微软雅黑" panose="020B0503020204020204" pitchFamily="34" charset="-122"/>
                <a:ea typeface="微软雅黑" panose="020B0503020204020204" pitchFamily="34" charset="-122"/>
              </a:rPr>
              <a:t>次</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每次请求的</a:t>
            </a:r>
            <a:r>
              <a:rPr lang="zh-CN" altLang="zh-CN" sz="2000" dirty="0">
                <a:solidFill>
                  <a:srgbClr val="1369B2"/>
                </a:solidFill>
                <a:latin typeface="微软雅黑" panose="020B0503020204020204" pitchFamily="34" charset="-122"/>
                <a:ea typeface="微软雅黑" panose="020B0503020204020204" pitchFamily="34" charset="-122"/>
              </a:rPr>
              <a:t>递增值为</a:t>
            </a:r>
            <a:r>
              <a:rPr lang="en-US" altLang="zh-CN" sz="2000" dirty="0">
                <a:solidFill>
                  <a:srgbClr val="1369B2"/>
                </a:solidFill>
                <a:latin typeface="微软雅黑" panose="020B0503020204020204" pitchFamily="34" charset="-122"/>
                <a:ea typeface="微软雅黑" panose="020B0503020204020204" pitchFamily="34" charset="-122"/>
              </a:rPr>
              <a:t>1</a:t>
            </a:r>
            <a:r>
              <a:rPr lang="zh-CN" altLang="zh-CN" sz="2000" dirty="0">
                <a:solidFill>
                  <a:srgbClr val="595959"/>
                </a:solidFill>
                <a:latin typeface="微软雅黑" panose="020B0503020204020204" pitchFamily="34" charset="-122"/>
                <a:ea typeface="微软雅黑" panose="020B0503020204020204" pitchFamily="34" charset="-122"/>
                <a:cs typeface="+mn-ea"/>
              </a:rPr>
              <a:t>，其中</a:t>
            </a:r>
            <a:r>
              <a:rPr lang="zh-CN" altLang="zh-CN" sz="2000" dirty="0">
                <a:solidFill>
                  <a:srgbClr val="1369B2"/>
                </a:solidFill>
                <a:latin typeface="微软雅黑" panose="020B0503020204020204" pitchFamily="34" charset="-122"/>
                <a:ea typeface="微软雅黑" panose="020B0503020204020204" pitchFamily="34" charset="-122"/>
              </a:rPr>
              <a:t>最大值为</a:t>
            </a:r>
            <a:r>
              <a:rPr lang="en-US" altLang="zh-CN" sz="2000" dirty="0">
                <a:solidFill>
                  <a:srgbClr val="1369B2"/>
                </a:solidFill>
                <a:latin typeface="微软雅黑" panose="020B0503020204020204" pitchFamily="34" charset="-122"/>
                <a:ea typeface="微软雅黑" panose="020B0503020204020204" pitchFamily="34" charset="-122"/>
              </a:rPr>
              <a:t>5</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数字格式为</a:t>
            </a:r>
            <a:r>
              <a:rPr lang="en-US" altLang="zh-CN" sz="2000" dirty="0">
                <a:solidFill>
                  <a:srgbClr val="1369B2"/>
                </a:solidFill>
                <a:latin typeface="微软雅黑" panose="020B0503020204020204" pitchFamily="34" charset="-122"/>
                <a:ea typeface="微软雅黑" panose="020B0503020204020204" pitchFamily="34" charset="-122"/>
              </a:rPr>
              <a:t>000</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5" name="图片 4">
            <a:extLst>
              <a:ext uri="{FF2B5EF4-FFF2-40B4-BE49-F238E27FC236}">
                <a16:creationId xmlns:a16="http://schemas.microsoft.com/office/drawing/2014/main" id="{FCFC996C-FF7A-6FD7-9B60-E3F12B2F0AB7}"/>
              </a:ext>
            </a:extLst>
          </p:cNvPr>
          <p:cNvPicPr>
            <a:picLocks noChangeAspect="1"/>
          </p:cNvPicPr>
          <p:nvPr/>
        </p:nvPicPr>
        <p:blipFill>
          <a:blip r:embed="rId3"/>
          <a:stretch>
            <a:fillRect/>
          </a:stretch>
        </p:blipFill>
        <p:spPr>
          <a:xfrm>
            <a:off x="263206" y="2719320"/>
            <a:ext cx="3888000" cy="3241283"/>
          </a:xfrm>
          <a:prstGeom prst="rect">
            <a:avLst/>
          </a:prstGeom>
        </p:spPr>
      </p:pic>
      <p:pic>
        <p:nvPicPr>
          <p:cNvPr id="9" name="图片 8">
            <a:extLst>
              <a:ext uri="{FF2B5EF4-FFF2-40B4-BE49-F238E27FC236}">
                <a16:creationId xmlns:a16="http://schemas.microsoft.com/office/drawing/2014/main" id="{05A3E3F0-4304-B82B-EF4C-A7D78CFCB313}"/>
              </a:ext>
            </a:extLst>
          </p:cNvPr>
          <p:cNvPicPr>
            <a:picLocks noChangeAspect="1"/>
          </p:cNvPicPr>
          <p:nvPr/>
        </p:nvPicPr>
        <p:blipFill>
          <a:blip r:embed="rId4"/>
          <a:stretch>
            <a:fillRect/>
          </a:stretch>
        </p:blipFill>
        <p:spPr>
          <a:xfrm>
            <a:off x="4583206" y="2719320"/>
            <a:ext cx="7200000" cy="2362573"/>
          </a:xfrm>
          <a:prstGeom prst="rect">
            <a:avLst/>
          </a:prstGeom>
        </p:spPr>
      </p:pic>
      <p:sp>
        <p:nvSpPr>
          <p:cNvPr id="10" name="矩形 9">
            <a:extLst>
              <a:ext uri="{FF2B5EF4-FFF2-40B4-BE49-F238E27FC236}">
                <a16:creationId xmlns:a16="http://schemas.microsoft.com/office/drawing/2014/main" id="{E4EFA439-B6A6-BDA9-EF61-EDD61A917FE8}"/>
              </a:ext>
            </a:extLst>
          </p:cNvPr>
          <p:cNvSpPr/>
          <p:nvPr/>
        </p:nvSpPr>
        <p:spPr>
          <a:xfrm>
            <a:off x="1199207" y="3717794"/>
            <a:ext cx="1728000" cy="165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5E0EE98-8508-3540-3D8C-DD68F826EDB5}"/>
              </a:ext>
            </a:extLst>
          </p:cNvPr>
          <p:cNvSpPr/>
          <p:nvPr/>
        </p:nvSpPr>
        <p:spPr>
          <a:xfrm>
            <a:off x="4583206" y="3511320"/>
            <a:ext cx="7200000" cy="648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38B18B8-8A3B-73EB-4FCD-35CDB5D803C6}"/>
              </a:ext>
            </a:extLst>
          </p:cNvPr>
          <p:cNvSpPr/>
          <p:nvPr/>
        </p:nvSpPr>
        <p:spPr>
          <a:xfrm>
            <a:off x="4583206" y="4807320"/>
            <a:ext cx="2160000" cy="144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110BEDE4-DDBF-A917-7AC0-9161F9072EE4}"/>
              </a:ext>
            </a:extLst>
          </p:cNvPr>
          <p:cNvPicPr>
            <a:picLocks noChangeAspect="1"/>
          </p:cNvPicPr>
          <p:nvPr/>
        </p:nvPicPr>
        <p:blipFill>
          <a:blip r:embed="rId5"/>
          <a:stretch>
            <a:fillRect/>
          </a:stretch>
        </p:blipFill>
        <p:spPr>
          <a:xfrm>
            <a:off x="6311206" y="5174888"/>
            <a:ext cx="4409524" cy="1571429"/>
          </a:xfrm>
          <a:prstGeom prst="rect">
            <a:avLst/>
          </a:prstGeom>
        </p:spPr>
      </p:pic>
      <p:sp>
        <p:nvSpPr>
          <p:cNvPr id="15" name="矩形 14">
            <a:extLst>
              <a:ext uri="{FF2B5EF4-FFF2-40B4-BE49-F238E27FC236}">
                <a16:creationId xmlns:a16="http://schemas.microsoft.com/office/drawing/2014/main" id="{98355F5A-2B05-EF53-8E53-9668EE9D6718}"/>
              </a:ext>
            </a:extLst>
          </p:cNvPr>
          <p:cNvSpPr/>
          <p:nvPr/>
        </p:nvSpPr>
        <p:spPr>
          <a:xfrm>
            <a:off x="6344628" y="6381793"/>
            <a:ext cx="4376101" cy="36452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1143690" y="1167880"/>
            <a:ext cx="9267826" cy="961289"/>
          </a:xfrm>
          <a:prstGeom prst="rect">
            <a:avLst/>
          </a:prstGeom>
        </p:spPr>
        <p:txBody>
          <a:bodyPr wrap="square">
            <a:spAutoFit/>
          </a:bodyPr>
          <a:lstStyle/>
          <a:p>
            <a:pPr indent="45720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当设置完请求参数后，在线程组中添加一个</a:t>
            </a:r>
            <a:r>
              <a:rPr lang="zh-CN" altLang="en-US" sz="2000" dirty="0">
                <a:solidFill>
                  <a:srgbClr val="1369B2"/>
                </a:solidFill>
                <a:latin typeface="微软雅黑" panose="020B0503020204020204" pitchFamily="34" charset="-122"/>
                <a:ea typeface="微软雅黑" panose="020B0503020204020204" pitchFamily="34" charset="-122"/>
              </a:rPr>
              <a:t>查看</a:t>
            </a:r>
            <a:r>
              <a:rPr lang="zh-CN" altLang="zh-CN" sz="2000" dirty="0">
                <a:solidFill>
                  <a:srgbClr val="1369B2"/>
                </a:solidFill>
                <a:latin typeface="微软雅黑" panose="020B0503020204020204" pitchFamily="34" charset="-122"/>
                <a:ea typeface="微软雅黑" panose="020B0503020204020204" pitchFamily="34" charset="-122"/>
              </a:rPr>
              <a:t>结果树</a:t>
            </a:r>
            <a:r>
              <a:rPr lang="zh-CN" altLang="zh-CN" sz="2000" dirty="0">
                <a:solidFill>
                  <a:srgbClr val="595959"/>
                </a:solidFill>
                <a:latin typeface="微软雅黑" panose="020B0503020204020204" pitchFamily="34" charset="-122"/>
                <a:ea typeface="微软雅黑" panose="020B0503020204020204" pitchFamily="34" charset="-122"/>
                <a:cs typeface="+mn-ea"/>
              </a:rPr>
              <a:t>，保存之后执行测试</a:t>
            </a:r>
            <a:r>
              <a:rPr lang="zh-CN" altLang="en-US" sz="2000" dirty="0">
                <a:solidFill>
                  <a:srgbClr val="595959"/>
                </a:solidFill>
                <a:latin typeface="微软雅黑" panose="020B0503020204020204" pitchFamily="34" charset="-122"/>
                <a:ea typeface="微软雅黑" panose="020B0503020204020204" pitchFamily="34" charset="-122"/>
                <a:cs typeface="+mn-ea"/>
              </a:rPr>
              <a:t>，测试结果如下图所示。</a:t>
            </a:r>
          </a:p>
        </p:txBody>
      </p:sp>
      <p:pic>
        <p:nvPicPr>
          <p:cNvPr id="3" name="图片 2">
            <a:extLst>
              <a:ext uri="{FF2B5EF4-FFF2-40B4-BE49-F238E27FC236}">
                <a16:creationId xmlns:a16="http://schemas.microsoft.com/office/drawing/2014/main" id="{BF892F36-8E3A-44BC-280C-9D6A5301CBA3}"/>
              </a:ext>
            </a:extLst>
          </p:cNvPr>
          <p:cNvPicPr>
            <a:picLocks noChangeAspect="1"/>
          </p:cNvPicPr>
          <p:nvPr/>
        </p:nvPicPr>
        <p:blipFill>
          <a:blip r:embed="rId3"/>
          <a:stretch>
            <a:fillRect/>
          </a:stretch>
        </p:blipFill>
        <p:spPr>
          <a:xfrm>
            <a:off x="2119015" y="2729803"/>
            <a:ext cx="7952381" cy="2961905"/>
          </a:xfrm>
          <a:prstGeom prst="rect">
            <a:avLst/>
          </a:prstGeom>
        </p:spPr>
      </p:pic>
      <p:sp>
        <p:nvSpPr>
          <p:cNvPr id="4" name="矩形 3">
            <a:extLst>
              <a:ext uri="{FF2B5EF4-FFF2-40B4-BE49-F238E27FC236}">
                <a16:creationId xmlns:a16="http://schemas.microsoft.com/office/drawing/2014/main" id="{1761B6D3-D4F3-0053-0BB5-D580D5B82DC7}"/>
              </a:ext>
            </a:extLst>
          </p:cNvPr>
          <p:cNvSpPr/>
          <p:nvPr/>
        </p:nvSpPr>
        <p:spPr>
          <a:xfrm>
            <a:off x="2207206" y="4212166"/>
            <a:ext cx="2448000" cy="3696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188B6B6-C6D7-3DA9-048A-F14FF290338B}"/>
              </a:ext>
            </a:extLst>
          </p:cNvPr>
          <p:cNvSpPr/>
          <p:nvPr/>
        </p:nvSpPr>
        <p:spPr>
          <a:xfrm>
            <a:off x="5084271" y="4293794"/>
            <a:ext cx="290935" cy="288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3"/>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掌握断言</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使用断言完成</a:t>
            </a:r>
            <a:r>
              <a:rPr lang="en-US" altLang="zh-CN" sz="2000" dirty="0">
                <a:solidFill>
                  <a:srgbClr val="1369B2"/>
                </a:solidFill>
                <a:latin typeface="微软雅黑" panose="020B0503020204020204" pitchFamily="34" charset="-122"/>
                <a:ea typeface="微软雅黑" panose="020B0503020204020204" pitchFamily="34" charset="-122"/>
                <a:cs typeface="+mn-ea"/>
              </a:rPr>
              <a:t>HTTP</a:t>
            </a:r>
            <a:r>
              <a:rPr lang="zh-CN" altLang="en-US" sz="2000" dirty="0">
                <a:solidFill>
                  <a:srgbClr val="1369B2"/>
                </a:solidFill>
                <a:latin typeface="微软雅黑" panose="020B0503020204020204" pitchFamily="34" charset="-122"/>
                <a:ea typeface="微软雅黑" panose="020B0503020204020204" pitchFamily="34" charset="-122"/>
                <a:cs typeface="+mn-ea"/>
              </a:rPr>
              <a:t>请求响应结果的判断</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1" name="图片 10"/>
          <p:cNvPicPr>
            <a:picLocks noChangeAspect="1"/>
          </p:cNvPicPr>
          <p:nvPr/>
        </p:nvPicPr>
        <p:blipFill>
          <a:blip r:embed="rId3"/>
          <a:stretch>
            <a:fillRect/>
          </a:stretch>
        </p:blipFill>
        <p:spPr>
          <a:xfrm>
            <a:off x="1011196" y="1629594"/>
            <a:ext cx="3715858" cy="4006159"/>
          </a:xfrm>
          <a:prstGeom prst="rect">
            <a:avLst/>
          </a:prstGeom>
        </p:spPr>
      </p:pic>
      <p:sp>
        <p:nvSpPr>
          <p:cNvPr id="14" name="文本框 7"/>
          <p:cNvSpPr txBox="1"/>
          <p:nvPr/>
        </p:nvSpPr>
        <p:spPr>
          <a:xfrm>
            <a:off x="5169589" y="2303600"/>
            <a:ext cx="6017909" cy="1938992"/>
          </a:xfrm>
          <a:prstGeom prst="rect">
            <a:avLst/>
          </a:prstGeom>
          <a:noFill/>
        </p:spPr>
        <p:txBody>
          <a:bodyPr wrap="square">
            <a:spAutoFit/>
          </a:bodyPr>
          <a:lstStyle/>
          <a:p>
            <a:pPr indent="457200">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断言用于验证响应结果是否正确</a:t>
            </a:r>
            <a:r>
              <a:rPr lang="zh-CN" altLang="zh-CN" sz="2000" dirty="0">
                <a:solidFill>
                  <a:srgbClr val="595959"/>
                </a:solidFill>
                <a:latin typeface="微软雅黑" panose="020B0503020204020204" pitchFamily="34" charset="-122"/>
                <a:ea typeface="微软雅黑" panose="020B0503020204020204" pitchFamily="34" charset="-122"/>
                <a:cs typeface="+mn-ea"/>
              </a:rPr>
              <a:t>，即用一个</a:t>
            </a:r>
            <a:r>
              <a:rPr lang="zh-CN" altLang="zh-CN" sz="2000" dirty="0">
                <a:solidFill>
                  <a:srgbClr val="1369B2"/>
                </a:solidFill>
                <a:latin typeface="微软雅黑" panose="020B0503020204020204" pitchFamily="34" charset="-122"/>
                <a:ea typeface="微软雅黑" panose="020B0503020204020204" pitchFamily="34" charset="-122"/>
              </a:rPr>
              <a:t>预设的结果</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如</a:t>
            </a:r>
            <a:r>
              <a:rPr lang="zh-CN" altLang="zh-CN" sz="2000" dirty="0">
                <a:solidFill>
                  <a:srgbClr val="595959"/>
                </a:solidFill>
                <a:latin typeface="微软雅黑" panose="020B0503020204020204" pitchFamily="34" charset="-122"/>
                <a:ea typeface="微软雅黑" panose="020B0503020204020204" pitchFamily="34" charset="-122"/>
                <a:cs typeface="+mn-ea"/>
              </a:rPr>
              <a:t>值、表达式、时间长短等）与</a:t>
            </a:r>
            <a:r>
              <a:rPr lang="zh-CN" altLang="zh-CN" sz="2000" dirty="0">
                <a:solidFill>
                  <a:srgbClr val="1369B2"/>
                </a:solidFill>
                <a:latin typeface="微软雅黑" panose="020B0503020204020204" pitchFamily="34" charset="-122"/>
                <a:ea typeface="微软雅黑" panose="020B0503020204020204" pitchFamily="34" charset="-122"/>
              </a:rPr>
              <a:t>实际结果</a:t>
            </a:r>
            <a:r>
              <a:rPr lang="zh-CN" altLang="zh-CN" sz="2000" dirty="0">
                <a:solidFill>
                  <a:srgbClr val="595959"/>
                </a:solidFill>
                <a:latin typeface="微软雅黑" panose="020B0503020204020204" pitchFamily="34" charset="-122"/>
                <a:ea typeface="微软雅黑" panose="020B0503020204020204" pitchFamily="34" charset="-122"/>
                <a:cs typeface="+mn-ea"/>
              </a:rPr>
              <a:t>进行匹配，匹配成功就是断言成功，匹配失败就是断言失败。</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043491" y="1822992"/>
            <a:ext cx="10285569" cy="1477328"/>
          </a:xfrm>
          <a:prstGeom prst="rect">
            <a:avLst/>
          </a:prstGeom>
          <a:noFill/>
        </p:spPr>
        <p:txBody>
          <a:bodyPr wrap="square">
            <a:spAutoFit/>
          </a:bodyPr>
          <a:lstStyle/>
          <a:p>
            <a:pPr indent="457200">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响应断言可以对任意格式的响应数据进行断言</a:t>
            </a:r>
            <a:r>
              <a:rPr lang="zh-CN" altLang="zh-CN" sz="2000" dirty="0">
                <a:solidFill>
                  <a:srgbClr val="595959"/>
                </a:solidFill>
                <a:latin typeface="微软雅黑" panose="020B0503020204020204" pitchFamily="34" charset="-122"/>
                <a:ea typeface="微软雅黑" panose="020B0503020204020204" pitchFamily="34" charset="-122"/>
                <a:cs typeface="+mn-ea"/>
              </a:rPr>
              <a:t>。如果想要在测试计划中使用响应断言的方式进行断言，则可以选中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主界面的测试计划并</a:t>
            </a:r>
            <a:r>
              <a:rPr lang="zh-CN" altLang="en-US" sz="2000" dirty="0">
                <a:solidFill>
                  <a:srgbClr val="595959"/>
                </a:solidFill>
                <a:latin typeface="微软雅黑" panose="020B0503020204020204" pitchFamily="34" charset="-122"/>
                <a:ea typeface="微软雅黑" panose="020B0503020204020204" pitchFamily="34" charset="-122"/>
                <a:cs typeface="+mn-ea"/>
              </a:rPr>
              <a:t>右键单击</a:t>
            </a:r>
            <a:r>
              <a:rPr lang="zh-CN" altLang="zh-CN" sz="2000" dirty="0">
                <a:solidFill>
                  <a:srgbClr val="595959"/>
                </a:solidFill>
                <a:latin typeface="微软雅黑" panose="020B0503020204020204" pitchFamily="34" charset="-122"/>
                <a:ea typeface="微软雅黑" panose="020B0503020204020204" pitchFamily="34" charset="-122"/>
                <a:cs typeface="+mn-ea"/>
              </a:rPr>
              <a:t>，在弹出的</a:t>
            </a:r>
            <a:r>
              <a:rPr lang="zh-CN" altLang="en-US" sz="2000" dirty="0">
                <a:solidFill>
                  <a:srgbClr val="595959"/>
                </a:solidFill>
                <a:latin typeface="微软雅黑" panose="020B0503020204020204" pitchFamily="34" charset="-122"/>
                <a:ea typeface="微软雅黑" panose="020B0503020204020204" pitchFamily="34" charset="-122"/>
                <a:cs typeface="+mn-ea"/>
              </a:rPr>
              <a:t>快捷菜单</a:t>
            </a:r>
            <a:r>
              <a:rPr lang="zh-CN" altLang="zh-CN" sz="2000" dirty="0">
                <a:solidFill>
                  <a:srgbClr val="595959"/>
                </a:solidFill>
                <a:latin typeface="微软雅黑" panose="020B0503020204020204" pitchFamily="34" charset="-122"/>
                <a:ea typeface="微软雅黑" panose="020B0503020204020204" pitchFamily="34" charset="-122"/>
                <a:cs typeface="+mn-ea"/>
              </a:rPr>
              <a:t>中依次选择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“断言”</a:t>
            </a:r>
            <a:r>
              <a:rPr lang="en-US" altLang="zh-CN" sz="2000" dirty="0">
                <a:solidFill>
                  <a:srgbClr val="1369B2"/>
                </a:solidFill>
                <a:latin typeface="微软雅黑" panose="020B0503020204020204" pitchFamily="34" charset="-122"/>
                <a:ea typeface="微软雅黑" panose="020B0503020204020204" pitchFamily="34" charset="-122"/>
                <a:sym typeface="Wingdings 3" panose="05040102010807070707"/>
              </a:rPr>
              <a:t></a:t>
            </a:r>
            <a:r>
              <a:rPr lang="zh-CN" altLang="zh-CN" sz="2000" dirty="0">
                <a:solidFill>
                  <a:srgbClr val="1369B2"/>
                </a:solidFill>
                <a:latin typeface="微软雅黑" panose="020B0503020204020204" pitchFamily="34" charset="-122"/>
                <a:ea typeface="微软雅黑" panose="020B0503020204020204" pitchFamily="34" charset="-122"/>
              </a:rPr>
              <a:t>“响应断言”</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，会添加一个响应断言界面</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8" name="圆角矩形 7"/>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响应断言</a:t>
            </a:r>
            <a:endParaRPr lang="zh-CN" altLang="en-US"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C3E2C0B-11D9-B9C7-4DD8-36DAF7A87D14}"/>
              </a:ext>
            </a:extLst>
          </p:cNvPr>
          <p:cNvPicPr>
            <a:picLocks noChangeAspect="1"/>
          </p:cNvPicPr>
          <p:nvPr/>
        </p:nvPicPr>
        <p:blipFill>
          <a:blip r:embed="rId3"/>
          <a:stretch>
            <a:fillRect/>
          </a:stretch>
        </p:blipFill>
        <p:spPr>
          <a:xfrm>
            <a:off x="1855252" y="3429794"/>
            <a:ext cx="8479908" cy="2817429"/>
          </a:xfrm>
          <a:prstGeom prst="rect">
            <a:avLst/>
          </a:prstGeom>
        </p:spPr>
      </p:pic>
      <p:sp>
        <p:nvSpPr>
          <p:cNvPr id="5" name="矩形 4">
            <a:extLst>
              <a:ext uri="{FF2B5EF4-FFF2-40B4-BE49-F238E27FC236}">
                <a16:creationId xmlns:a16="http://schemas.microsoft.com/office/drawing/2014/main" id="{D8184B68-F772-ED42-8402-FDC93D99D800}"/>
              </a:ext>
            </a:extLst>
          </p:cNvPr>
          <p:cNvSpPr/>
          <p:nvPr/>
        </p:nvSpPr>
        <p:spPr>
          <a:xfrm>
            <a:off x="1855914" y="4509794"/>
            <a:ext cx="8479245" cy="648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5F3CED1-02A1-52A4-24D6-1B28543779C0}"/>
              </a:ext>
            </a:extLst>
          </p:cNvPr>
          <p:cNvSpPr/>
          <p:nvPr/>
        </p:nvSpPr>
        <p:spPr>
          <a:xfrm>
            <a:off x="1855914" y="5245923"/>
            <a:ext cx="8479245" cy="2718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C1CB1E7-2F78-5943-AE2D-F9DDF15B871B}"/>
              </a:ext>
            </a:extLst>
          </p:cNvPr>
          <p:cNvSpPr/>
          <p:nvPr/>
        </p:nvSpPr>
        <p:spPr>
          <a:xfrm>
            <a:off x="1855914" y="5605923"/>
            <a:ext cx="8479245" cy="5598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17f8e4a56fc57c2e92e6fdc581ab83ee55365e"/>
  <p:tag name="KSO_WPP_MARK_KEY" val="f71d5144-0573-45f9-bb21-9102466a32de"/>
  <p:tag name="COMMONDATA" val="eyJoZGlkIjoiNDY0OTc4MTEzM2QwNzhhZWVhYWUxYmE3MGYxNjJlMjcifQ=="/>
</p:tagLst>
</file>

<file path=ppt/tags/tag10.xml><?xml version="1.0" encoding="utf-8"?>
<p:tagLst xmlns:a="http://schemas.openxmlformats.org/drawingml/2006/main" xmlns:r="http://schemas.openxmlformats.org/officeDocument/2006/relationships" xmlns:p="http://schemas.openxmlformats.org/presentationml/2006/main">
  <p:tag name="MH" val="20180611105247"/>
  <p:tag name="MH_LIBRARY" val="GRAPHIC"/>
  <p:tag name="MH_TYPE" val="Other"/>
  <p:tag name="MH_ORDER" val="7"/>
</p:tagLst>
</file>

<file path=ppt/tags/tag11.xml><?xml version="1.0" encoding="utf-8"?>
<p:tagLst xmlns:a="http://schemas.openxmlformats.org/drawingml/2006/main" xmlns:r="http://schemas.openxmlformats.org/officeDocument/2006/relationships" xmlns:p="http://schemas.openxmlformats.org/presentationml/2006/main">
  <p:tag name="MH" val="20180611105247"/>
  <p:tag name="MH_LIBRARY" val="GRAPHIC"/>
  <p:tag name="MH_TYPE" val="Other"/>
  <p:tag name="MH_ORDER" val="8"/>
</p:tagLst>
</file>

<file path=ppt/tags/tag12.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3.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4.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15.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6.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7.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8.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9.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xml><?xml version="1.0" encoding="utf-8"?>
<p:tagLst xmlns:a="http://schemas.openxmlformats.org/drawingml/2006/main" xmlns:r="http://schemas.openxmlformats.org/officeDocument/2006/relationships" xmlns:p="http://schemas.openxmlformats.org/presentationml/2006/main">
  <p:tag name="MH" val="20180611105247"/>
  <p:tag name="MH_LIBRARY" val="GRAPHIC"/>
  <p:tag name="MH_TYPE" val="Other"/>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1.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2.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3.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4.xml><?xml version="1.0" encoding="utf-8"?>
<p:tagLst xmlns:a="http://schemas.openxmlformats.org/drawingml/2006/main" xmlns:r="http://schemas.openxmlformats.org/officeDocument/2006/relationships" xmlns:p="http://schemas.openxmlformats.org/presentationml/2006/main">
  <p:tag name="KSO_WM_UNIT_TABLE_BEAUTIFY" val="smartTable{c576ede5-c590-414e-9914-ca27eb4087d3}"/>
  <p:tag name="TABLE_ENDDRAG_ORIGIN_RECT" val="589*267"/>
  <p:tag name="TABLE_ENDDRAG_RECT" val="156*151*589*267"/>
</p:tagLst>
</file>

<file path=ppt/tags/tag25.xml><?xml version="1.0" encoding="utf-8"?>
<p:tagLst xmlns:a="http://schemas.openxmlformats.org/drawingml/2006/main" xmlns:r="http://schemas.openxmlformats.org/officeDocument/2006/relationships" xmlns:p="http://schemas.openxmlformats.org/presentationml/2006/main">
  <p:tag name="KSO_WM_UNIT_TABLE_BEAUTIFY" val="smartTable{c576ede5-c590-414e-9914-ca27eb4087d3}"/>
  <p:tag name="TABLE_ENDDRAG_ORIGIN_RECT" val="589*267"/>
  <p:tag name="TABLE_ENDDRAG_RECT" val="156*151*589*267"/>
</p:tagLst>
</file>

<file path=ppt/tags/tag26.xml><?xml version="1.0" encoding="utf-8"?>
<p:tagLst xmlns:a="http://schemas.openxmlformats.org/drawingml/2006/main" xmlns:r="http://schemas.openxmlformats.org/officeDocument/2006/relationships" xmlns:p="http://schemas.openxmlformats.org/presentationml/2006/main">
  <p:tag name="KSO_WM_UNIT_TABLE_BEAUTIFY" val="smartTable{c576ede5-c590-414e-9914-ca27eb4087d3}"/>
  <p:tag name="TABLE_ENDDRAG_ORIGIN_RECT" val="589*267"/>
  <p:tag name="TABLE_ENDDRAG_RECT" val="156*151*589*267"/>
</p:tagLst>
</file>

<file path=ppt/tags/tag3.xml><?xml version="1.0" encoding="utf-8"?>
<p:tagLst xmlns:a="http://schemas.openxmlformats.org/drawingml/2006/main" xmlns:r="http://schemas.openxmlformats.org/officeDocument/2006/relationships" xmlns:p="http://schemas.openxmlformats.org/presentationml/2006/main">
  <p:tag name="MH" val="20180611105247"/>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80611105247"/>
  <p:tag name="MH_LIBRARY" val="GRAPHIC"/>
  <p:tag name="MH_TYPE" val="SubTitl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80611105247"/>
  <p:tag name="MH_LIBRARY" val="GRAPHIC"/>
  <p:tag name="MH_TYPE" val="Text"/>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80611105247"/>
  <p:tag name="MH_LIBRARY" val="GRAPHIC"/>
  <p:tag name="MH_TYPE" val="Other"/>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80611105247"/>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80611105247"/>
  <p:tag name="MH_LIBRARY" val="GRAPHIC"/>
  <p:tag name="MH_TYPE" val="Other"/>
  <p:tag name="MH_ORDER" val="5"/>
</p:tagLst>
</file>

<file path=ppt/tags/tag9.xml><?xml version="1.0" encoding="utf-8"?>
<p:tagLst xmlns:a="http://schemas.openxmlformats.org/drawingml/2006/main" xmlns:r="http://schemas.openxmlformats.org/officeDocument/2006/relationships" xmlns:p="http://schemas.openxmlformats.org/presentationml/2006/main">
  <p:tag name="MH" val="20180611105247"/>
  <p:tag name="MH_LIBRARY" val="GRAPHIC"/>
  <p:tag name="MH_TYPE" val="Other"/>
  <p:tag name="MH_ORDER" val="6"/>
</p:tagLst>
</file>

<file path=ppt/theme/theme1.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ud0ofpxa">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2266</TotalTime>
  <Words>12169</Words>
  <Application>Microsoft Office PowerPoint</Application>
  <PresentationFormat>自定义</PresentationFormat>
  <Paragraphs>889</Paragraphs>
  <Slides>176</Slides>
  <Notes>176</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176</vt:i4>
      </vt:variant>
    </vt:vector>
  </HeadingPairs>
  <TitlesOfParts>
    <vt:vector size="185" baseType="lpstr">
      <vt:lpstr>微软雅黑</vt:lpstr>
      <vt:lpstr>字魂105号-简雅黑</vt:lpstr>
      <vt:lpstr>Arial</vt:lpstr>
      <vt:lpstr>Calibri</vt:lpstr>
      <vt:lpstr>Impact</vt:lpstr>
      <vt:lpstr>Lato Light</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磊 饶</cp:lastModifiedBy>
  <cp:revision>14</cp:revision>
  <dcterms:created xsi:type="dcterms:W3CDTF">2020-09-03T07:01:00Z</dcterms:created>
  <dcterms:modified xsi:type="dcterms:W3CDTF">2025-12-14T09:09:36Z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2052-12.1.0.15120</vt:lpwstr>
  </property>
  <property fmtid="{D5CDD505-2E9C-101B-9397-08002B2CF9AE}" pid="3" name="ICV">
    <vt:lpwstr>73267FFA9B5E4B43A6BD5025191E9EAE_13</vt:lpwstr>
  </property>
</Properties>
</file>